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48"/>
  </p:notesMasterIdLst>
  <p:handoutMasterIdLst>
    <p:handoutMasterId r:id="rId49"/>
  </p:handoutMasterIdLst>
  <p:sldIdLst>
    <p:sldId id="289" r:id="rId4"/>
    <p:sldId id="680" r:id="rId5"/>
    <p:sldId id="705" r:id="rId6"/>
    <p:sldId id="292" r:id="rId7"/>
    <p:sldId id="583" r:id="rId8"/>
    <p:sldId id="370" r:id="rId9"/>
    <p:sldId id="293" r:id="rId10"/>
    <p:sldId id="708" r:id="rId11"/>
    <p:sldId id="295" r:id="rId12"/>
    <p:sldId id="623" r:id="rId13"/>
    <p:sldId id="709" r:id="rId14"/>
    <p:sldId id="710" r:id="rId15"/>
    <p:sldId id="711" r:id="rId16"/>
    <p:sldId id="712" r:id="rId17"/>
    <p:sldId id="366" r:id="rId18"/>
    <p:sldId id="324" r:id="rId19"/>
    <p:sldId id="325" r:id="rId20"/>
    <p:sldId id="713" r:id="rId21"/>
    <p:sldId id="329" r:id="rId22"/>
    <p:sldId id="624" r:id="rId23"/>
    <p:sldId id="625" r:id="rId24"/>
    <p:sldId id="626" r:id="rId25"/>
    <p:sldId id="587" r:id="rId26"/>
    <p:sldId id="332" r:id="rId27"/>
    <p:sldId id="627" r:id="rId28"/>
    <p:sldId id="334" r:id="rId29"/>
    <p:sldId id="335" r:id="rId30"/>
    <p:sldId id="714" r:id="rId31"/>
    <p:sldId id="716" r:id="rId32"/>
    <p:sldId id="715" r:id="rId33"/>
    <p:sldId id="717" r:id="rId34"/>
    <p:sldId id="718" r:id="rId35"/>
    <p:sldId id="730" r:id="rId36"/>
    <p:sldId id="719" r:id="rId37"/>
    <p:sldId id="720" r:id="rId38"/>
    <p:sldId id="620" r:id="rId39"/>
    <p:sldId id="721" r:id="rId40"/>
    <p:sldId id="722" r:id="rId41"/>
    <p:sldId id="723" r:id="rId42"/>
    <p:sldId id="724" r:id="rId43"/>
    <p:sldId id="725" r:id="rId44"/>
    <p:sldId id="726" r:id="rId45"/>
    <p:sldId id="795" r:id="rId46"/>
    <p:sldId id="622" r:id="rId47"/>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FF"/>
    <a:srgbClr val="0000FF"/>
    <a:srgbClr val="0033CC"/>
    <a:srgbClr val="FFFFFF"/>
    <a:srgbClr val="006600"/>
    <a:srgbClr val="66FFCC"/>
    <a:srgbClr val="009900"/>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28" autoAdjust="0"/>
    <p:restoredTop sz="94645" autoAdjust="0"/>
  </p:normalViewPr>
  <p:slideViewPr>
    <p:cSldViewPr>
      <p:cViewPr varScale="1">
        <p:scale>
          <a:sx n="66" d="100"/>
          <a:sy n="66" d="100"/>
        </p:scale>
        <p:origin x="-900" y="-114"/>
      </p:cViewPr>
      <p:guideLst>
        <p:guide orient="horz" pos="2208"/>
        <p:guide pos="3007"/>
      </p:guideLst>
    </p:cSldViewPr>
  </p:slideViewPr>
  <p:notesTextViewPr>
    <p:cViewPr>
      <p:scale>
        <a:sx n="100" d="100"/>
        <a:sy n="100" d="100"/>
      </p:scale>
      <p:origin x="0" y="0"/>
    </p:cViewPr>
  </p:notesTextViewPr>
  <p:notesViewPr>
    <p:cSldViewPr>
      <p:cViewPr varScale="1">
        <p:scale>
          <a:sx n="75" d="100"/>
          <a:sy n="75" d="100"/>
        </p:scale>
        <p:origin x="-3534" y="-96"/>
      </p:cViewPr>
      <p:guideLst>
        <p:guide orient="horz" pos="2720"/>
        <p:guide pos="2142"/>
      </p:guideLst>
    </p:cSldViewPr>
  </p:notesViewPr>
  <p:gridSpacing cx="78027213" cy="78027213"/>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BF5333-988C-48A9-9C6A-4D832D2BC2AC}" type="datetimeFigureOut">
              <a:rPr lang="zh-CN" altLang="en-US" smtClean="0"/>
              <a:pPr/>
              <a:t>2022/8/12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1FA4DC-8360-4229-9760-2DCD213DD4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a:solidFill>
              <a:srgbClr val="000000">
                <a:alpha val="100000"/>
              </a:srgbClr>
            </a:solidFill>
            <a:miter lim="800000"/>
          </a:ln>
        </p:spPr>
      </p:sp>
      <p:sp>
        <p:nvSpPr>
          <p:cNvPr id="57347"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dirty="0">
              <a:ea typeface="宋体" panose="02010600030101010101" pitchFamily="2" charset="-122"/>
            </a:endParaRPr>
          </a:p>
        </p:txBody>
      </p:sp>
      <p:sp>
        <p:nvSpPr>
          <p:cNvPr id="573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ea typeface="宋体" panose="02010600030101010101" pitchFamily="2" charset="-122"/>
              </a:rPr>
              <a:pPr lvl="0" algn="r"/>
              <a:t>3</a:t>
            </a:fld>
            <a:endParaRPr lang="zh-CN" altLang="en-US" sz="1200"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E9845B27-B481-4DF8-97DF-F7DCFB7307DA}" type="slidenum">
              <a:rPr lang="en-US" altLang="zh-CN"/>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7FEE3468-82C3-41D9-8684-1AAB50F1524F}" type="slidenum">
              <a:rPr lang="en-US" altLang="zh-CN"/>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39E51D2F-0971-4903-AADC-FC840BC29A84}" type="slidenum">
              <a:rPr lang="en-US" altLang="zh-CN"/>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52516" y="3276600"/>
            <a:ext cx="8991484"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1524000"/>
            <a:ext cx="2514600"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latinLnBrk="1" hangingPunct="1">
              <a:spcBef>
                <a:spcPct val="20000"/>
              </a:spcBef>
              <a:buClr>
                <a:schemeClr val="accent1"/>
              </a:buClr>
              <a:buSzPct val="80000"/>
              <a:buFont typeface="Wingdings" panose="05000000000000000000" pitchFamily="2" charset="2"/>
              <a:buNone/>
              <a:defRPr/>
            </a:pPr>
            <a:r>
              <a:rPr lang="zh-CN" altLang="zh-CN" sz="2800" smtClean="0">
                <a:solidFill>
                  <a:srgbClr val="0066FF"/>
                </a:solidFill>
                <a:latin typeface="华文新魏" panose="02010800040101010101" pitchFamily="2" charset="-122"/>
                <a:ea typeface="华文新魏" panose="02010800040101010101" pitchFamily="2" charset="-122"/>
              </a:rPr>
              <a:t>电子商务概论</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23AA39FB-F566-4612-B5A2-1FA90E3DF09C}" type="slidenum">
              <a:rPr lang="en-US" altLang="zh-CN"/>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609674"/>
            <a:ext cx="8763000" cy="4953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6" name="页脚占位符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8" name="页脚占位符 7"/>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4" name="页脚占位符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4103" name="图片 11" descr="图片1.jp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13" name="日期占位符 1"/>
          <p:cNvSpPr>
            <a:spLocks noGrp="1"/>
          </p:cNvSpPr>
          <p:nvPr>
            <p:ph type="dt" sz="half" idx="2"/>
          </p:nvPr>
        </p:nvSpPr>
        <p:spPr bwMode="auto">
          <a:xfrm>
            <a:off x="327025" y="6453188"/>
            <a:ext cx="2514600" cy="3048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14" name="页脚占位符 2"/>
          <p:cNvSpPr>
            <a:spLocks noGrp="1"/>
          </p:cNvSpPr>
          <p:nvPr>
            <p:ph type="ftr" sz="quarter" idx="3"/>
          </p:nvPr>
        </p:nvSpPr>
        <p:spPr bwMode="auto">
          <a:xfrm>
            <a:off x="5943600" y="6453188"/>
            <a:ext cx="2895600" cy="30480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15" name="灯片编号占位符 3"/>
          <p:cNvSpPr>
            <a:spLocks noGrp="1"/>
          </p:cNvSpPr>
          <p:nvPr>
            <p:ph type="sldNum" sz="quarter" idx="4"/>
          </p:nvPr>
        </p:nvSpPr>
        <p:spPr bwMode="auto">
          <a:xfrm>
            <a:off x="3276600" y="6453188"/>
            <a:ext cx="2133600" cy="304800"/>
          </a:xfrm>
          <a:prstGeom prst="rect">
            <a:avLst/>
          </a:prstGeom>
          <a:ln>
            <a:miter lim="800000"/>
          </a:ln>
        </p:spPr>
        <p:txBody>
          <a:bodyPr vert="horz" wrap="square" lIns="91440" tIns="45720" rIns="91440" bIns="45720" numCol="1" anchor="t" anchorCtr="0" compatLnSpc="1"/>
          <a:lstStyle/>
          <a:p>
            <a:pPr algn="ctr" eaLnBrk="1" hangingPunct="1">
              <a:buNone/>
            </a:pPr>
            <a:fld id="{9A0DB2DC-4C9A-4742-B13C-FB6460FD3503}" type="slidenum">
              <a:rPr lang="en-US" altLang="zh-CN" dirty="0">
                <a:latin typeface="Verdana" panose="020B0604030504040204" pitchFamily="34" charset="0"/>
                <a:ea typeface="宋体" panose="02010600030101010101" pitchFamily="2" charset="-122"/>
              </a:rPr>
              <a:pPr algn="ctr" eaLnBrk="1" hangingPunct="1">
                <a:buNone/>
              </a:pPr>
              <a:t>‹#›</a:t>
            </a:fld>
            <a:endParaRPr lang="en-US" altLang="zh-CN" dirty="0">
              <a:latin typeface="Verdana" panose="020B060403050404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3B08DBDA-7486-4925-B86F-9D3D60D70F2B}" type="slidenum">
              <a:rPr lang="en-US" altLang="zh-CN"/>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6" name="页脚占位符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6" name="页脚占位符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pPr lvl="0" eaLnBrk="1" hangingPunct="1">
                <a:buNone/>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EA0E432B-9EF9-436D-B92A-5D8B8100D167}" type="slidenum">
              <a:rPr lang="en-US" altLang="zh-CN"/>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p:txBody>
          <a:bodyPr/>
          <a:lstStyle>
            <a:lvl1pPr>
              <a:defRPr/>
            </a:lvl1pPr>
          </a:lstStyle>
          <a:p>
            <a:pPr>
              <a:defRPr/>
            </a:pPr>
            <a:fld id="{08E05159-FF8E-4A25-A886-3503A15EAE69}" type="slidenum">
              <a:rPr lang="en-US" altLang="zh-CN"/>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p:txBody>
          <a:bodyPr/>
          <a:lstStyle>
            <a:lvl1pPr>
              <a:defRPr/>
            </a:lvl1pPr>
          </a:lstStyle>
          <a:p>
            <a:pPr>
              <a:defRPr/>
            </a:pPr>
            <a:fld id="{BD6D69C4-32A3-49DC-BCFF-3E8475D4462B}" type="slidenum">
              <a:rPr lang="en-US" altLang="zh-CN"/>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25C28B7A-2D2A-464F-989B-14A33A81A9A4}" type="slidenum">
              <a:rPr lang="en-US" altLang="zh-CN"/>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41BA09B3-3E8E-4C92-B8C0-0ACE751A3E6E}" type="slidenum">
              <a:rPr lang="en-US" altLang="zh-CN"/>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BE09F3B0-8216-44F2-A1EF-4F3071A66306}" type="slidenum">
              <a:rPr lang="en-US" altLang="zh-CN"/>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a:defRPr/>
            </a:pPr>
            <a:fld id="{BAE3C24A-01F9-464C-99DC-7C774F10C5CA}" type="slidenum">
              <a:rPr lang="en-US" altLang="zh-CN"/>
              <a:pPr>
                <a:defRPr/>
              </a:pPr>
              <a:t>‹#›</a:t>
            </a:fld>
            <a:endParaRPr lang="zh-CN" altLang="en-US"/>
          </a:p>
        </p:txBody>
      </p:sp>
      <p:sp>
        <p:nvSpPr>
          <p:cNvPr id="2054" name="Rectangle 6"/>
          <p:cNvSpPr>
            <a:spLocks noGrp="1" noChangeArrowheads="1"/>
          </p:cNvSpPr>
          <p:nvPr>
            <p:ph type="body" idx="1"/>
          </p:nvPr>
        </p:nvSpPr>
        <p:spPr bwMode="auto">
          <a:xfrm>
            <a:off x="457200" y="1371600"/>
            <a:ext cx="8362950" cy="49530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5" name="未知"/>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ln>
        </p:spPr>
        <p:txBody>
          <a:bodyPr/>
          <a:lstStyle/>
          <a:p>
            <a:pPr>
              <a:defRPr/>
            </a:pPr>
            <a:endParaRPr lang="zh-CN" altLang="en-US">
              <a:ea typeface="宋体" panose="02010600030101010101" pitchFamily="2" charset="-122"/>
            </a:endParaRPr>
          </a:p>
        </p:txBody>
      </p:sp>
      <p:sp>
        <p:nvSpPr>
          <p:cNvPr id="2056" name="未知"/>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ln>
        </p:spPr>
        <p:txBody>
          <a:bodyPr/>
          <a:lstStyle/>
          <a:p>
            <a:pPr>
              <a:defRPr/>
            </a:pPr>
            <a:endParaRPr lang="zh-CN" altLang="en-US">
              <a:ea typeface="宋体" panose="02010600030101010101" pitchFamily="2" charset="-122"/>
            </a:endParaRPr>
          </a:p>
        </p:txBody>
      </p:sp>
      <p:sp>
        <p:nvSpPr>
          <p:cNvPr id="2057" name="Rectangle 9"/>
          <p:cNvSpPr>
            <a:spLocks noGrp="1" noChangeArrowheads="1"/>
          </p:cNvSpPr>
          <p:nvPr>
            <p:ph type="title"/>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eaLnBrk="1" latinLnBrk="1" hangingPunct="1">
              <a:spcBef>
                <a:spcPct val="20000"/>
              </a:spcBef>
              <a:buClr>
                <a:schemeClr val="accent1"/>
              </a:buClr>
              <a:buSzPct val="80000"/>
              <a:buFont typeface="Wingdings" panose="05000000000000000000" pitchFamily="2" charset="2"/>
              <a:buNone/>
              <a:defRPr/>
            </a:pPr>
            <a:r>
              <a:rPr lang="zh-CN" altLang="en-US" sz="1400" smtClean="0">
                <a:solidFill>
                  <a:schemeClr val="tx2"/>
                </a:solidFill>
                <a:latin typeface="Verdana" panose="020B0604030504040204" pitchFamily="34" charset="0"/>
                <a:ea typeface="宋体" panose="02010600030101010101" pitchFamily="2" charset="-122"/>
              </a:rPr>
              <a:t>电子商务概论</a:t>
            </a:r>
          </a:p>
        </p:txBody>
      </p:sp>
      <p:pic>
        <p:nvPicPr>
          <p:cNvPr id="2059" name="Picture 11" descr="十一五图标s副本"/>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2" descr="untitled"/>
          <p:cNvPicPr>
            <a:picLocks noChangeAspect="1" noChangeArrowheads="1"/>
          </p:cNvPicPr>
          <p:nvPr userDrawn="1"/>
        </p:nvPicPr>
        <p:blipFill>
          <a:blip r:embed="rId13" cstate="print"/>
          <a:srcRect/>
          <a:stretch>
            <a:fillRect/>
          </a:stretch>
        </p:blipFill>
        <p:spPr bwMode="auto">
          <a:xfrm>
            <a:off x="0" y="2058988"/>
            <a:ext cx="9144000" cy="4799012"/>
          </a:xfrm>
          <a:prstGeom prst="rect">
            <a:avLst/>
          </a:prstGeom>
          <a:noFill/>
          <a:ln w="9525">
            <a:noFill/>
            <a:miter lim="800000"/>
            <a:headEnd/>
            <a:tailEnd/>
          </a:ln>
        </p:spPr>
      </p:pic>
      <p:sp>
        <p:nvSpPr>
          <p:cNvPr id="3075" name="Rectangle 3"/>
          <p:cNvSpPr>
            <a:spLocks noChangeArrowheads="1"/>
          </p:cNvSpPr>
          <p:nvPr/>
        </p:nvSpPr>
        <p:spPr bwMode="auto">
          <a:xfrm>
            <a:off x="5292725" y="1028700"/>
            <a:ext cx="1966913" cy="384175"/>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r" eaLnBrk="1" latinLnBrk="1" hangingPunct="1">
              <a:spcBef>
                <a:spcPct val="20000"/>
              </a:spcBef>
              <a:buClr>
                <a:schemeClr val="accent1"/>
              </a:buClr>
              <a:buSzPct val="80000"/>
              <a:buFont typeface="Wingdings" panose="05000000000000000000" pitchFamily="2" charset="2"/>
              <a:buNone/>
              <a:defRPr/>
            </a:pPr>
            <a:r>
              <a:rPr lang="en-US" altLang="zh-CN" sz="1400" smtClean="0">
                <a:solidFill>
                  <a:schemeClr val="tx2"/>
                </a:solidFill>
                <a:latin typeface="Verdana" panose="020B0604030504040204" pitchFamily="34" charset="0"/>
                <a:ea typeface="Gulim" pitchFamily="34" charset="-127"/>
              </a:rPr>
              <a:t>Company name</a:t>
            </a:r>
          </a:p>
        </p:txBody>
      </p:sp>
      <p:sp>
        <p:nvSpPr>
          <p:cNvPr id="3076" name="未知"/>
          <p:cNvSpPr/>
          <p:nvPr/>
        </p:nvSpPr>
        <p:spPr bwMode="auto">
          <a:xfrm>
            <a:off x="2582863" y="1025525"/>
            <a:ext cx="6562725" cy="1042988"/>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003100"/>
              </a:gs>
              <a:gs pos="100000">
                <a:srgbClr val="006600"/>
              </a:gs>
            </a:gsLst>
            <a:lin ang="0" scaled="1"/>
          </a:gradFill>
          <a:ln w="9525">
            <a:noFill/>
            <a:round/>
          </a:ln>
        </p:spPr>
        <p:txBody>
          <a:bodyPr/>
          <a:lstStyle/>
          <a:p>
            <a:pPr>
              <a:defRPr/>
            </a:pPr>
            <a:endParaRPr lang="zh-CN" altLang="en-US">
              <a:ea typeface="宋体" panose="02010600030101010101" pitchFamily="2" charset="-122"/>
            </a:endParaRPr>
          </a:p>
        </p:txBody>
      </p:sp>
      <p:sp>
        <p:nvSpPr>
          <p:cNvPr id="3077" name="未知"/>
          <p:cNvSpPr/>
          <p:nvPr/>
        </p:nvSpPr>
        <p:spPr bwMode="auto">
          <a:xfrm>
            <a:off x="0" y="2066925"/>
            <a:ext cx="2587625" cy="458788"/>
          </a:xfrm>
          <a:custGeom>
            <a:avLst/>
            <a:gdLst>
              <a:gd name="T0" fmla="*/ 0 w 1634"/>
              <a:gd name="T1" fmla="*/ 0 h 289"/>
              <a:gd name="T2" fmla="*/ 2147483647 w 1634"/>
              <a:gd name="T3" fmla="*/ 0 h 289"/>
              <a:gd name="T4" fmla="*/ 2147483647 w 1634"/>
              <a:gd name="T5" fmla="*/ 2147483647 h 289"/>
              <a:gd name="T6" fmla="*/ 0 w 1634"/>
              <a:gd name="T7" fmla="*/ 2147483647 h 289"/>
              <a:gd name="T8" fmla="*/ 0 w 1634"/>
              <a:gd name="T9" fmla="*/ 0 h 289"/>
              <a:gd name="T10" fmla="*/ 0 60000 65536"/>
              <a:gd name="T11" fmla="*/ 0 60000 65536"/>
              <a:gd name="T12" fmla="*/ 0 60000 65536"/>
              <a:gd name="T13" fmla="*/ 0 60000 65536"/>
              <a:gd name="T14" fmla="*/ 0 60000 65536"/>
              <a:gd name="T15" fmla="*/ 0 w 1634"/>
              <a:gd name="T16" fmla="*/ 0 h 289"/>
              <a:gd name="T17" fmla="*/ 1634 w 1634"/>
              <a:gd name="T18" fmla="*/ 289 h 289"/>
            </a:gdLst>
            <a:ahLst/>
            <a:cxnLst>
              <a:cxn ang="T10">
                <a:pos x="T0" y="T1"/>
              </a:cxn>
              <a:cxn ang="T11">
                <a:pos x="T2" y="T3"/>
              </a:cxn>
              <a:cxn ang="T12">
                <a:pos x="T4" y="T5"/>
              </a:cxn>
              <a:cxn ang="T13">
                <a:pos x="T6" y="T7"/>
              </a:cxn>
              <a:cxn ang="T14">
                <a:pos x="T8" y="T9"/>
              </a:cxn>
            </a:cxnLst>
            <a:rect l="T15" t="T16" r="T17" b="T18"/>
            <a:pathLst>
              <a:path w="1634" h="289">
                <a:moveTo>
                  <a:pt x="0" y="0"/>
                </a:moveTo>
                <a:lnTo>
                  <a:pt x="1634" y="0"/>
                </a:lnTo>
                <a:lnTo>
                  <a:pt x="1456" y="289"/>
                </a:lnTo>
                <a:lnTo>
                  <a:pt x="0" y="286"/>
                </a:lnTo>
                <a:lnTo>
                  <a:pt x="0" y="0"/>
                </a:lnTo>
                <a:close/>
              </a:path>
            </a:pathLst>
          </a:custGeom>
          <a:solidFill>
            <a:schemeClr val="accent2"/>
          </a:solidFill>
          <a:ln w="9525">
            <a:noFill/>
            <a:round/>
          </a:ln>
        </p:spPr>
        <p:txBody>
          <a:bodyPr/>
          <a:lstStyle/>
          <a:p>
            <a:pPr>
              <a:defRPr/>
            </a:pPr>
            <a:endParaRPr lang="zh-CN" altLang="en-US">
              <a:ea typeface="宋体" panose="02010600030101010101" pitchFamily="2" charset="-122"/>
            </a:endParaRPr>
          </a:p>
        </p:txBody>
      </p:sp>
      <p:sp>
        <p:nvSpPr>
          <p:cNvPr id="3078" name="Rectangle 10"/>
          <p:cNvSpPr>
            <a:spLocks noChangeArrowheads="1"/>
          </p:cNvSpPr>
          <p:nvPr/>
        </p:nvSpPr>
        <p:spPr bwMode="auto">
          <a:xfrm>
            <a:off x="-74613" y="2032000"/>
            <a:ext cx="2514601"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eaLnBrk="1" latinLnBrk="1" hangingPunct="1">
              <a:spcBef>
                <a:spcPct val="20000"/>
              </a:spcBef>
              <a:buClr>
                <a:schemeClr val="accent1"/>
              </a:buClr>
              <a:buSzPct val="80000"/>
              <a:buFont typeface="Wingdings" panose="05000000000000000000" pitchFamily="2" charset="2"/>
              <a:buNone/>
              <a:defRPr/>
            </a:pPr>
            <a:r>
              <a:rPr lang="zh-CN" altLang="en-US" sz="2400" dirty="0" smtClean="0">
                <a:solidFill>
                  <a:srgbClr val="0033CC"/>
                </a:solidFill>
                <a:latin typeface="Verdana" panose="020B0604030504040204" pitchFamily="34" charset="0"/>
                <a:ea typeface="宋体" panose="02010600030101010101" pitchFamily="2" charset="-122"/>
              </a:rPr>
              <a:t>第 </a:t>
            </a:r>
            <a:r>
              <a:rPr lang="en-US" altLang="zh-CN" sz="2400" dirty="0" smtClean="0">
                <a:solidFill>
                  <a:srgbClr val="0033CC"/>
                </a:solidFill>
                <a:latin typeface="Times New Roman" panose="02020603050405020304" pitchFamily="18" charset="0"/>
                <a:ea typeface="宋体" panose="02010600030101010101" pitchFamily="2" charset="-122"/>
              </a:rPr>
              <a:t>6</a:t>
            </a:r>
            <a:r>
              <a:rPr lang="en-US" altLang="zh-CN" sz="2400" dirty="0" smtClean="0">
                <a:solidFill>
                  <a:srgbClr val="0033CC"/>
                </a:solidFill>
                <a:latin typeface="Verdana" panose="020B0604030504040204" pitchFamily="34" charset="0"/>
                <a:ea typeface="宋体" panose="02010600030101010101" pitchFamily="2" charset="-122"/>
              </a:rPr>
              <a:t> </a:t>
            </a:r>
            <a:r>
              <a:rPr lang="zh-CN" altLang="en-US" sz="2400" dirty="0" smtClean="0">
                <a:solidFill>
                  <a:srgbClr val="0033CC"/>
                </a:solidFill>
                <a:latin typeface="Verdana" panose="020B0604030504040204" pitchFamily="34" charset="0"/>
                <a:ea typeface="宋体" panose="02010600030101010101" pitchFamily="2" charset="-122"/>
              </a:rPr>
              <a:t>版</a:t>
            </a:r>
          </a:p>
        </p:txBody>
      </p:sp>
      <p:sp>
        <p:nvSpPr>
          <p:cNvPr id="3081" name="Text Box 14"/>
          <p:cNvSpPr txBox="1">
            <a:spLocks noChangeArrowheads="1"/>
          </p:cNvSpPr>
          <p:nvPr userDrawn="1"/>
        </p:nvSpPr>
        <p:spPr bwMode="auto">
          <a:xfrm>
            <a:off x="1600200" y="381000"/>
            <a:ext cx="5257800" cy="396875"/>
          </a:xfrm>
          <a:prstGeom prst="rect">
            <a:avLst/>
          </a:prstGeom>
          <a:noFill/>
          <a:ln>
            <a:noFill/>
          </a:ln>
        </p:spPr>
        <p:txBody>
          <a:bodyPr>
            <a:spAutoFit/>
          </a:bodyP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defRPr/>
            </a:pPr>
            <a:r>
              <a:rPr lang="zh-CN" altLang="en-US" sz="2000" smtClean="0">
                <a:solidFill>
                  <a:srgbClr val="0033CC"/>
                </a:solidFill>
                <a:ea typeface="宋体" panose="02010600030101010101" pitchFamily="2" charset="-122"/>
              </a:rPr>
              <a:t>普通高等教育“十二五”国家级规划教材</a:t>
            </a:r>
            <a:endParaRPr lang="zh-CN" altLang="en-US" b="0" smtClean="0">
              <a:solidFill>
                <a:srgbClr val="0033CC"/>
              </a:solidFill>
              <a:ea typeface="宋体" panose="02010600030101010101" pitchFamily="2" charset="-122"/>
            </a:endParaRPr>
          </a:p>
        </p:txBody>
      </p:sp>
      <p:pic>
        <p:nvPicPr>
          <p:cNvPr id="3080" name="图片 19" descr="十二五图标1.jpg"/>
          <p:cNvPicPr>
            <a:picLocks noChangeAspect="1" noChangeArrowheads="1"/>
          </p:cNvPicPr>
          <p:nvPr userDrawn="1"/>
        </p:nvPicPr>
        <p:blipFill>
          <a:blip r:embed="rId14" cstate="print"/>
          <a:srcRect/>
          <a:stretch>
            <a:fillRect/>
          </a:stretch>
        </p:blipFill>
        <p:spPr bwMode="auto">
          <a:xfrm>
            <a:off x="74613" y="61913"/>
            <a:ext cx="1524000" cy="1524000"/>
          </a:xfrm>
          <a:prstGeom prst="rect">
            <a:avLst/>
          </a:prstGeom>
          <a:noFill/>
          <a:ln w="9525">
            <a:noFill/>
            <a:miter lim="800000"/>
            <a:headEnd/>
            <a:tailEnd/>
          </a:ln>
        </p:spPr>
      </p:pic>
      <p:sp>
        <p:nvSpPr>
          <p:cNvPr id="2" name="Rectangle 6"/>
          <p:cNvSpPr>
            <a:spLocks noGrp="1" noChangeArrowheads="1"/>
          </p:cNvSpPr>
          <p:nvPr>
            <p:ph type="body" idx="1"/>
          </p:nvPr>
        </p:nvSpPr>
        <p:spPr bwMode="auto">
          <a:xfrm>
            <a:off x="1182688" y="579438"/>
            <a:ext cx="8763000" cy="49530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82" name="Rectangle 9"/>
          <p:cNvSpPr>
            <a:spLocks noGrp="1" noChangeArrowheads="1"/>
          </p:cNvSpPr>
          <p:nvPr>
            <p:ph type="title"/>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lvl="0"/>
            <a:r>
              <a:rPr lang="en-US" altLang="zh-CN" smtClean="0"/>
              <a:t>Click to edit Master title style</a:t>
            </a:r>
          </a:p>
        </p:txBody>
      </p:sp>
      <p:sp>
        <p:nvSpPr>
          <p:cNvPr id="3085" name="Rectangle 10"/>
          <p:cNvSpPr>
            <a:spLocks noChangeArrowheads="1"/>
          </p:cNvSpPr>
          <p:nvPr userDrawn="1"/>
        </p:nvSpPr>
        <p:spPr bwMode="auto">
          <a:xfrm>
            <a:off x="0" y="1524000"/>
            <a:ext cx="2514600"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latinLnBrk="1" hangingPunct="1">
              <a:spcBef>
                <a:spcPct val="20000"/>
              </a:spcBef>
              <a:buClr>
                <a:schemeClr val="accent1"/>
              </a:buClr>
              <a:buSzPct val="80000"/>
              <a:buFont typeface="Wingdings" panose="05000000000000000000" pitchFamily="2" charset="2"/>
              <a:buNone/>
              <a:defRPr/>
            </a:pPr>
            <a:r>
              <a:rPr lang="zh-CN" altLang="zh-CN" sz="2800" smtClean="0">
                <a:solidFill>
                  <a:srgbClr val="0066FF"/>
                </a:solidFill>
                <a:latin typeface="华文新魏" panose="02010800040101010101" pitchFamily="2" charset="-122"/>
                <a:ea typeface="华文新魏" panose="02010800040101010101" pitchFamily="2" charset="-122"/>
              </a:rPr>
              <a:t>电子商务概论</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88" y="0"/>
            <a:ext cx="9142413" cy="992188"/>
          </a:xfrm>
          <a:prstGeom prst="rect">
            <a:avLst/>
          </a:prstGeom>
          <a:gradFill rotWithShape="1">
            <a:gsLst>
              <a:gs pos="0">
                <a:srgbClr val="FFFFFF"/>
              </a:gs>
              <a:gs pos="100000">
                <a:schemeClr val="hlink"/>
              </a:gs>
            </a:gsLst>
            <a:lin ang="5400000" scaled="1"/>
          </a:gradFill>
          <a:ln>
            <a:noFill/>
          </a:ln>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2010</a:t>
            </a: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a:t>
            </a:r>
            <a:r>
              <a:rPr kumimoji="0" 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3</a:t>
            </a:r>
            <a:endParaRPr kumimoji="0" 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t>电子商务与品牌研究中心</a:t>
            </a:r>
            <a:endParaRPr kumimoji="0" lang="zh-CN" altLang="en-US" sz="1000" b="0" i="0" u="none" strike="noStrike" kern="1200" cap="none" spc="0" normalizeH="0" baseline="0" noProof="0">
              <a:ln>
                <a:noFill/>
              </a:ln>
              <a:solidFill>
                <a:schemeClr val="tx1"/>
              </a:solidFill>
              <a:effectLst/>
              <a:uLnTx/>
              <a:uFillTx/>
              <a:latin typeface="Verdana" panose="020B0604030504040204" pitchFamily="34" charset="0"/>
              <a:ea typeface="Gulim" pitchFamily="34" charset="-127"/>
              <a:cs typeface="+mn-cs"/>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ln>
        </p:spPr>
        <p:txBody>
          <a:bodyPr vert="horz" wrap="square" lIns="91440" tIns="45720" rIns="91440" bIns="45720" numCol="1" anchor="t" anchorCtr="0" compatLnSpc="1"/>
          <a:lstStyle>
            <a:lvl1pPr algn="ctr">
              <a:defRPr sz="1000" b="0">
                <a:latin typeface="Verdana" panose="020B0604030504040204" pitchFamily="34" charset="0"/>
                <a:ea typeface="宋体" panose="02010600030101010101" pitchFamily="2" charset="-122"/>
              </a:defRPr>
            </a:lvl1pPr>
          </a:lstStyle>
          <a:p>
            <a:pPr lvl="0" eaLnBrk="1" hangingPunct="1">
              <a:buNone/>
            </a:pPr>
            <a:fld id="{9A0DB2DC-4C9A-4742-B13C-FB6460FD3503}" type="slidenum">
              <a:rPr lang="en-US" altLang="zh-CN" dirty="0"/>
              <a:pPr lvl="0" eaLnBrk="1" hangingPunct="1">
                <a:buNone/>
              </a:pPr>
              <a:t>‹#›</a:t>
            </a:fld>
            <a:endParaRPr lang="en-US" altLang="zh-CN" dirty="0"/>
          </a:p>
        </p:txBody>
      </p:sp>
      <p:sp>
        <p:nvSpPr>
          <p:cNvPr id="2054" name="Rectangle 6"/>
          <p:cNvSpPr>
            <a:spLocks noGrp="1"/>
          </p:cNvSpPr>
          <p:nvPr>
            <p:ph type="body" idx="1"/>
          </p:nvPr>
        </p:nvSpPr>
        <p:spPr>
          <a:xfrm>
            <a:off x="457200" y="1371600"/>
            <a:ext cx="836295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2055" name="未知"/>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 name="未知"/>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7" name="Rectangle 9"/>
          <p:cNvSpPr>
            <a:spLocks noGrp="1"/>
          </p:cNvSpPr>
          <p:nvPr>
            <p:ph type="title"/>
          </p:nvPr>
        </p:nvSpPr>
        <p:spPr>
          <a:xfrm>
            <a:off x="2590800" y="228600"/>
            <a:ext cx="6300788" cy="603250"/>
          </a:xfrm>
          <a:prstGeom prst="rect">
            <a:avLst/>
          </a:prstGeom>
          <a:noFill/>
          <a:ln w="9525">
            <a:noFill/>
          </a:ln>
        </p:spPr>
        <p:txBody>
          <a:bodyPr anchor="ctr" anchorCtr="0"/>
          <a:lstStyle/>
          <a:p>
            <a:pPr lvl="0"/>
            <a:r>
              <a:rPr lang="en-US" altLang="zh-CN" dirty="0"/>
              <a:t>Click to edit Master title style</a:t>
            </a:r>
          </a:p>
        </p:txBody>
      </p:sp>
      <p:sp>
        <p:nvSpPr>
          <p:cNvPr id="2058" name="Rectangle 10"/>
          <p:cNvSpPr>
            <a:spLocks noChangeArrowheads="1"/>
          </p:cNvSpPr>
          <p:nvPr/>
        </p:nvSpPr>
        <p:spPr bwMode="auto">
          <a:xfrm>
            <a:off x="33338" y="958850"/>
            <a:ext cx="1763713" cy="287338"/>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ctr" defTabSz="914400" rtl="0" eaLnBrk="1" fontAlgn="base" latinLnBrk="1" hangingPunct="1">
              <a:lnSpc>
                <a:spcPct val="100000"/>
              </a:lnSpc>
              <a:spcBef>
                <a:spcPct val="20000"/>
              </a:spcBef>
              <a:spcAft>
                <a:spcPct val="0"/>
              </a:spcAft>
              <a:buClr>
                <a:schemeClr val="accent1"/>
              </a:buClr>
              <a:buSzPct val="80000"/>
              <a:buFont typeface="Wingdings" panose="05000000000000000000" pitchFamily="2" charset="2"/>
              <a:buNone/>
              <a:defRPr/>
            </a:pPr>
            <a:r>
              <a:rPr kumimoji="0" lang="zh-CN" altLang="en-US" sz="1400" b="1" i="0" u="none" strike="noStrike" kern="1200" cap="none" spc="0" normalizeH="0" baseline="0" noProof="0" smtClean="0">
                <a:ln>
                  <a:noFill/>
                </a:ln>
                <a:solidFill>
                  <a:schemeClr val="tx2"/>
                </a:solidFill>
                <a:effectLst/>
                <a:uLnTx/>
                <a:uFillTx/>
                <a:latin typeface="Verdana" panose="020B0604030504040204" pitchFamily="34" charset="0"/>
                <a:ea typeface="宋体" panose="02010600030101010101" pitchFamily="2" charset="-122"/>
                <a:cs typeface="+mn-cs"/>
              </a:rPr>
              <a:t>电子商务概论</a:t>
            </a:r>
          </a:p>
        </p:txBody>
      </p:sp>
      <p:pic>
        <p:nvPicPr>
          <p:cNvPr id="2059" name="Picture 11" descr="十一五图标s副本"/>
          <p:cNvPicPr>
            <a:picLocks noChangeAspect="1"/>
          </p:cNvPicPr>
          <p:nvPr userDrawn="1"/>
        </p:nvPicPr>
        <p:blipFill>
          <a:blip r:embed="rId13" cstate="print">
            <a:clrChange>
              <a:clrFrom>
                <a:srgbClr val="FFFFFF"/>
              </a:clrFrom>
              <a:clrTo>
                <a:srgbClr val="FFFFFF">
                  <a:alpha val="0"/>
                </a:srgbClr>
              </a:clrTo>
            </a:clrChange>
          </a:blip>
          <a:stretch>
            <a:fillRect/>
          </a:stretch>
        </p:blipFill>
        <p:spPr>
          <a:xfrm>
            <a:off x="609600" y="0"/>
            <a:ext cx="1066800" cy="10668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2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455988" y="1125538"/>
            <a:ext cx="5688012" cy="863600"/>
          </a:xfrm>
        </p:spPr>
        <p:txBody>
          <a:bodyPr/>
          <a:lstStyle/>
          <a:p>
            <a:pPr eaLnBrk="1" hangingPunct="1"/>
            <a:r>
              <a:rPr lang="zh-CN" altLang="en-US" sz="3600" dirty="0" smtClean="0">
                <a:latin typeface="黑体" panose="02010609060101010101" pitchFamily="49" charset="-122"/>
                <a:ea typeface="黑体" panose="02010609060101010101" pitchFamily="49" charset="-122"/>
              </a:rPr>
              <a:t>第一章 电子商务概述</a:t>
            </a:r>
            <a:endParaRPr lang="ko-KR" altLang="en-US" sz="3600" dirty="0" smtClean="0">
              <a:latin typeface="黑体" panose="02010609060101010101" pitchFamily="49" charset="-122"/>
              <a:ea typeface="Gulim"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7411"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756F99F5-2F80-4EDF-BB02-C0852F251751}" type="slidenum">
              <a:rPr lang="en-US" altLang="zh-CN" sz="1000">
                <a:latin typeface="Verdana" panose="020B0604030504040204" pitchFamily="34" charset="0"/>
                <a:ea typeface="宋体" panose="02010600030101010101" pitchFamily="2" charset="-122"/>
                <a:cs typeface="Verdana" panose="020B0604030504040204" pitchFamily="34" charset="0"/>
              </a:rPr>
              <a:pPr algn="ctr" eaLnBrk="1" hangingPunct="1">
                <a:buFont typeface="Arial" panose="020B0604020202020204" pitchFamily="34" charset="0"/>
                <a:buNone/>
              </a:pPr>
              <a:t>10</a:t>
            </a:fld>
            <a:endParaRPr lang="zh-CN" altLang="en-US" sz="1000">
              <a:latin typeface="Verdana" panose="020B0604030504040204" pitchFamily="34" charset="0"/>
              <a:ea typeface="宋体" panose="02010600030101010101" pitchFamily="2" charset="-122"/>
              <a:cs typeface="Verdana" panose="020B0604030504040204" pitchFamily="34" charset="0"/>
            </a:endParaRPr>
          </a:p>
        </p:txBody>
      </p:sp>
      <p:sp>
        <p:nvSpPr>
          <p:cNvPr id="17412"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cs typeface="+mj-lt"/>
              </a:rPr>
              <a:t>2</a:t>
            </a:r>
            <a:r>
              <a:rPr lang="zh-CN" altLang="en-US" sz="2800" smtClean="0">
                <a:ea typeface="宋体" panose="02010600030101010101" pitchFamily="2" charset="-122"/>
              </a:rPr>
              <a:t>）电子与商务之间的关系</a:t>
            </a:r>
          </a:p>
        </p:txBody>
      </p:sp>
      <p:grpSp>
        <p:nvGrpSpPr>
          <p:cNvPr id="2" name="Group 3"/>
          <p:cNvGrpSpPr/>
          <p:nvPr/>
        </p:nvGrpSpPr>
        <p:grpSpPr bwMode="auto">
          <a:xfrm>
            <a:off x="990600" y="1905000"/>
            <a:ext cx="6972300" cy="2195513"/>
            <a:chOff x="0" y="0"/>
            <a:chExt cx="10980" cy="3457"/>
          </a:xfrm>
        </p:grpSpPr>
        <p:sp>
          <p:nvSpPr>
            <p:cNvPr id="17419" name="Rectangle 4"/>
            <p:cNvSpPr>
              <a:spLocks noChangeArrowheads="1"/>
            </p:cNvSpPr>
            <p:nvPr/>
          </p:nvSpPr>
          <p:spPr bwMode="auto">
            <a:xfrm>
              <a:off x="240" y="0"/>
              <a:ext cx="413" cy="575"/>
            </a:xfrm>
            <a:prstGeom prst="rect">
              <a:avLst/>
            </a:prstGeom>
            <a:noFill/>
            <a:ln w="9525">
              <a:noFill/>
              <a:miter lim="800000"/>
            </a:ln>
          </p:spPr>
          <p:txBody>
            <a:bodyPr wrap="none">
              <a:spAutoFit/>
            </a:bodyPr>
            <a:lstStyle/>
            <a:p>
              <a:pPr eaLnBrk="1" hangingPunct="1">
                <a:spcBef>
                  <a:spcPct val="50000"/>
                </a:spcBef>
                <a:buClr>
                  <a:srgbClr val="1F3F5F"/>
                </a:buClr>
                <a:buFont typeface="Arial" panose="020B0604020202020204" pitchFamily="34" charset="0"/>
                <a:buChar char="•"/>
              </a:pPr>
              <a:endParaRPr lang="zh-CN" altLang="en-US">
                <a:ea typeface="宋体" panose="02010600030101010101" pitchFamily="2" charset="-122"/>
              </a:endParaRPr>
            </a:p>
          </p:txBody>
        </p:sp>
        <p:sp>
          <p:nvSpPr>
            <p:cNvPr id="17420" name="未知"/>
            <p:cNvSpPr/>
            <p:nvPr/>
          </p:nvSpPr>
          <p:spPr bwMode="auto">
            <a:xfrm>
              <a:off x="0" y="1943"/>
              <a:ext cx="3180" cy="1515"/>
            </a:xfrm>
            <a:custGeom>
              <a:avLst/>
              <a:gdLst>
                <a:gd name="T0" fmla="*/ 48610 w 2320"/>
                <a:gd name="T1" fmla="*/ 299379700 h 792"/>
                <a:gd name="T2" fmla="*/ 48610 w 2320"/>
                <a:gd name="T3" fmla="*/ 0 h 792"/>
                <a:gd name="T4" fmla="*/ 0 w 2320"/>
                <a:gd name="T5" fmla="*/ 0 h 792"/>
                <a:gd name="T6" fmla="*/ 0 w 2320"/>
                <a:gd name="T7" fmla="*/ 340808296 h 792"/>
                <a:gd name="T8" fmla="*/ 1271467 w 2320"/>
                <a:gd name="T9" fmla="*/ 340808296 h 792"/>
                <a:gd name="T10" fmla="*/ 1271467 w 2320"/>
                <a:gd name="T11" fmla="*/ 299379700 h 792"/>
                <a:gd name="T12" fmla="*/ 48610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w="9525">
              <a:noFill/>
              <a:round/>
            </a:ln>
          </p:spPr>
          <p:txBody>
            <a:bodyPr/>
            <a:lstStyle/>
            <a:p>
              <a:endParaRPr lang="zh-CN" altLang="en-US">
                <a:ea typeface="宋体" panose="02010600030101010101" pitchFamily="2" charset="-122"/>
              </a:endParaRPr>
            </a:p>
          </p:txBody>
        </p:sp>
        <p:sp>
          <p:nvSpPr>
            <p:cNvPr id="17421" name="未知"/>
            <p:cNvSpPr/>
            <p:nvPr/>
          </p:nvSpPr>
          <p:spPr bwMode="auto">
            <a:xfrm rot="10800000">
              <a:off x="7950" y="443"/>
              <a:ext cx="3030" cy="1515"/>
            </a:xfrm>
            <a:custGeom>
              <a:avLst/>
              <a:gdLst>
                <a:gd name="T0" fmla="*/ 18292 w 2320"/>
                <a:gd name="T1" fmla="*/ 299379700 h 792"/>
                <a:gd name="T2" fmla="*/ 18292 w 2320"/>
                <a:gd name="T3" fmla="*/ 0 h 792"/>
                <a:gd name="T4" fmla="*/ 0 w 2320"/>
                <a:gd name="T5" fmla="*/ 0 h 792"/>
                <a:gd name="T6" fmla="*/ 0 w 2320"/>
                <a:gd name="T7" fmla="*/ 340808296 h 792"/>
                <a:gd name="T8" fmla="*/ 483729 w 2320"/>
                <a:gd name="T9" fmla="*/ 340808296 h 792"/>
                <a:gd name="T10" fmla="*/ 483729 w 2320"/>
                <a:gd name="T11" fmla="*/ 299379700 h 792"/>
                <a:gd name="T12" fmla="*/ 18292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w="9525">
              <a:noFill/>
              <a:round/>
            </a:ln>
          </p:spPr>
          <p:txBody>
            <a:bodyPr/>
            <a:lstStyle/>
            <a:p>
              <a:endParaRPr lang="zh-CN" altLang="en-US">
                <a:ea typeface="宋体" panose="02010600030101010101" pitchFamily="2" charset="-122"/>
              </a:endParaRPr>
            </a:p>
          </p:txBody>
        </p:sp>
        <p:sp>
          <p:nvSpPr>
            <p:cNvPr id="14346" name="AutoShape 7"/>
            <p:cNvSpPr>
              <a:spLocks noChangeArrowheads="1"/>
            </p:cNvSpPr>
            <p:nvPr/>
          </p:nvSpPr>
          <p:spPr bwMode="auto">
            <a:xfrm>
              <a:off x="315" y="1057"/>
              <a:ext cx="10125" cy="2040"/>
            </a:xfrm>
            <a:prstGeom prst="roundRect">
              <a:avLst>
                <a:gd name="adj" fmla="val 16667"/>
              </a:avLst>
            </a:prstGeom>
            <a:gradFill rotWithShape="1">
              <a:gsLst>
                <a:gs pos="0">
                  <a:schemeClr val="folHlink"/>
                </a:gs>
                <a:gs pos="50000">
                  <a:srgbClr val="C7814C"/>
                </a:gs>
                <a:gs pos="100000">
                  <a:schemeClr val="folHlink"/>
                </a:gs>
              </a:gsLst>
              <a:lin ang="2700000" scaled="1"/>
            </a:gradFill>
            <a:ln w="9525" cmpd="sng">
              <a:round/>
            </a:ln>
            <a:scene3d>
              <a:camera prst="legacyObliqueTopRight"/>
              <a:lightRig rig="legacyFlat3" dir="b"/>
            </a:scene3d>
            <a:sp3d extrusionH="303200" prstMaterial="legacyMatte">
              <a:bevelT w="13500" h="13500" prst="angle"/>
              <a:bevelB w="13500" h="13500" prst="angle"/>
              <a:extrusionClr>
                <a:schemeClr val="folHlink"/>
              </a:extrusionClr>
            </a:sp3d>
          </p:spPr>
          <p:txBody>
            <a:bodyPr wrap="none" anchor="ctr">
              <a:flatTx/>
            </a:bodyPr>
            <a:lstStyle/>
            <a:p>
              <a:pPr>
                <a:buFont typeface="Arial" panose="020B0604020202020204" pitchFamily="34" charset="0"/>
                <a:buNone/>
                <a:defRPr/>
              </a:pPr>
              <a:r>
                <a:rPr lang="zh-CN" altLang="en-US" sz="2400">
                  <a:solidFill>
                    <a:schemeClr val="bg1"/>
                  </a:solidFill>
                  <a:latin typeface="Arial" panose="020B0604020202020204" pitchFamily="34" charset="0"/>
                  <a:ea typeface="宋体" panose="02010600030101010101" pitchFamily="2" charset="-122"/>
                </a:rPr>
                <a:t>电子商务企业是指那种新兴的、其主营业务</a:t>
              </a:r>
            </a:p>
            <a:p>
              <a:pPr>
                <a:buFont typeface="Arial" panose="020B0604020202020204" pitchFamily="34" charset="0"/>
                <a:buNone/>
                <a:defRPr/>
              </a:pPr>
              <a:r>
                <a:rPr lang="zh-CN" altLang="en-US" sz="2400">
                  <a:solidFill>
                    <a:schemeClr val="bg1"/>
                  </a:solidFill>
                  <a:latin typeface="Arial" panose="020B0604020202020204" pitchFamily="34" charset="0"/>
                  <a:ea typeface="宋体" panose="02010600030101010101" pitchFamily="2" charset="-122"/>
                </a:rPr>
                <a:t>完全在网络上进行的虚拟企业，如新浪公司，</a:t>
              </a:r>
            </a:p>
            <a:p>
              <a:pPr>
                <a:buFont typeface="Arial" panose="020B0604020202020204" pitchFamily="34" charset="0"/>
                <a:buNone/>
                <a:defRPr/>
              </a:pPr>
              <a:r>
                <a:rPr lang="zh-CN" altLang="en-US" sz="2400">
                  <a:solidFill>
                    <a:schemeClr val="bg1"/>
                  </a:solidFill>
                  <a:latin typeface="Arial" panose="020B0604020202020204" pitchFamily="34" charset="0"/>
                  <a:ea typeface="宋体" panose="02010600030101010101" pitchFamily="2" charset="-122"/>
                </a:rPr>
                <a:t>阿里巴巴网络技术有限公司</a:t>
              </a:r>
            </a:p>
          </p:txBody>
        </p:sp>
      </p:grpSp>
      <p:grpSp>
        <p:nvGrpSpPr>
          <p:cNvPr id="3" name="Group 8"/>
          <p:cNvGrpSpPr/>
          <p:nvPr/>
        </p:nvGrpSpPr>
        <p:grpSpPr bwMode="auto">
          <a:xfrm>
            <a:off x="990600" y="4168775"/>
            <a:ext cx="7010400" cy="1884363"/>
            <a:chOff x="0" y="0"/>
            <a:chExt cx="11040" cy="2967"/>
          </a:xfrm>
        </p:grpSpPr>
        <p:sp>
          <p:nvSpPr>
            <p:cNvPr id="17416" name="未知"/>
            <p:cNvSpPr/>
            <p:nvPr/>
          </p:nvSpPr>
          <p:spPr bwMode="auto">
            <a:xfrm>
              <a:off x="0" y="1453"/>
              <a:ext cx="3180" cy="1515"/>
            </a:xfrm>
            <a:custGeom>
              <a:avLst/>
              <a:gdLst>
                <a:gd name="T0" fmla="*/ 48610 w 2320"/>
                <a:gd name="T1" fmla="*/ 299379700 h 792"/>
                <a:gd name="T2" fmla="*/ 48610 w 2320"/>
                <a:gd name="T3" fmla="*/ 0 h 792"/>
                <a:gd name="T4" fmla="*/ 0 w 2320"/>
                <a:gd name="T5" fmla="*/ 0 h 792"/>
                <a:gd name="T6" fmla="*/ 0 w 2320"/>
                <a:gd name="T7" fmla="*/ 340808296 h 792"/>
                <a:gd name="T8" fmla="*/ 1271467 w 2320"/>
                <a:gd name="T9" fmla="*/ 340808296 h 792"/>
                <a:gd name="T10" fmla="*/ 1271467 w 2320"/>
                <a:gd name="T11" fmla="*/ 299379700 h 792"/>
                <a:gd name="T12" fmla="*/ 48610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w="9525">
              <a:noFill/>
              <a:round/>
            </a:ln>
          </p:spPr>
          <p:txBody>
            <a:bodyPr/>
            <a:lstStyle/>
            <a:p>
              <a:endParaRPr lang="zh-CN" altLang="en-US">
                <a:ea typeface="宋体" panose="02010600030101010101" pitchFamily="2" charset="-122"/>
              </a:endParaRPr>
            </a:p>
          </p:txBody>
        </p:sp>
        <p:sp>
          <p:nvSpPr>
            <p:cNvPr id="17417" name="未知"/>
            <p:cNvSpPr/>
            <p:nvPr/>
          </p:nvSpPr>
          <p:spPr bwMode="auto">
            <a:xfrm rot="10800000">
              <a:off x="8010" y="0"/>
              <a:ext cx="3030" cy="1515"/>
            </a:xfrm>
            <a:custGeom>
              <a:avLst/>
              <a:gdLst>
                <a:gd name="T0" fmla="*/ 18292 w 2320"/>
                <a:gd name="T1" fmla="*/ 299379700 h 792"/>
                <a:gd name="T2" fmla="*/ 18292 w 2320"/>
                <a:gd name="T3" fmla="*/ 0 h 792"/>
                <a:gd name="T4" fmla="*/ 0 w 2320"/>
                <a:gd name="T5" fmla="*/ 0 h 792"/>
                <a:gd name="T6" fmla="*/ 0 w 2320"/>
                <a:gd name="T7" fmla="*/ 340808296 h 792"/>
                <a:gd name="T8" fmla="*/ 483729 w 2320"/>
                <a:gd name="T9" fmla="*/ 340808296 h 792"/>
                <a:gd name="T10" fmla="*/ 483729 w 2320"/>
                <a:gd name="T11" fmla="*/ 299379700 h 792"/>
                <a:gd name="T12" fmla="*/ 18292 w 2320"/>
                <a:gd name="T13" fmla="*/ 299379700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842"/>
              </a:schemeClr>
            </a:solidFill>
            <a:ln w="9525">
              <a:noFill/>
              <a:round/>
            </a:ln>
          </p:spPr>
          <p:txBody>
            <a:bodyPr/>
            <a:lstStyle/>
            <a:p>
              <a:endParaRPr lang="zh-CN" altLang="en-US">
                <a:ea typeface="宋体" panose="02010600030101010101" pitchFamily="2" charset="-122"/>
              </a:endParaRPr>
            </a:p>
          </p:txBody>
        </p:sp>
        <p:sp>
          <p:nvSpPr>
            <p:cNvPr id="17418" name="AutoShape 11"/>
            <p:cNvSpPr>
              <a:spLocks noChangeArrowheads="1"/>
            </p:cNvSpPr>
            <p:nvPr/>
          </p:nvSpPr>
          <p:spPr bwMode="auto">
            <a:xfrm>
              <a:off x="435" y="613"/>
              <a:ext cx="10125" cy="2040"/>
            </a:xfrm>
            <a:prstGeom prst="roundRect">
              <a:avLst>
                <a:gd name="adj" fmla="val 16667"/>
              </a:avLst>
            </a:prstGeom>
            <a:solidFill>
              <a:srgbClr val="0000FF"/>
            </a:solidFill>
            <a:ln w="9525">
              <a:round/>
            </a:ln>
            <a:scene3d>
              <a:camera prst="legacyObliqueTopRight"/>
              <a:lightRig rig="legacyFlat3" dir="b"/>
            </a:scene3d>
            <a:sp3d extrusionH="303200" prstMaterial="legacyMatte">
              <a:bevelT w="13500" h="13500" prst="angle"/>
              <a:bevelB w="13500" h="13500" prst="angle"/>
              <a:extrusionClr>
                <a:srgbClr val="0000FF"/>
              </a:extrusionClr>
            </a:sp3d>
          </p:spPr>
          <p:txBody>
            <a:bodyPr wrap="none" anchor="ctr">
              <a:flatTx/>
            </a:bodyPr>
            <a:lstStyle/>
            <a:p>
              <a:pPr eaLnBrk="1" hangingPunct="1">
                <a:buFont typeface="Arial" panose="020B0604020202020204" pitchFamily="34" charset="0"/>
                <a:buNone/>
              </a:pPr>
              <a:r>
                <a:rPr lang="zh-CN" altLang="en-US" sz="2400">
                  <a:solidFill>
                    <a:schemeClr val="bg1"/>
                  </a:solidFill>
                  <a:ea typeface="宋体" panose="02010600030101010101" pitchFamily="2" charset="-122"/>
                </a:rPr>
                <a:t>企业电子商务是指传统企业开展电子商务，</a:t>
              </a:r>
            </a:p>
            <a:p>
              <a:pPr eaLnBrk="1" hangingPunct="1">
                <a:buFont typeface="Arial" panose="020B0604020202020204" pitchFamily="34" charset="0"/>
                <a:buNone/>
              </a:pPr>
              <a:r>
                <a:rPr lang="zh-CN" altLang="en-US" sz="2400">
                  <a:solidFill>
                    <a:schemeClr val="bg1"/>
                  </a:solidFill>
                  <a:ea typeface="宋体" panose="02010600030101010101" pitchFamily="2" charset="-122"/>
                </a:rPr>
                <a:t>如海尔集团。</a:t>
              </a:r>
            </a:p>
          </p:txBody>
        </p:sp>
      </p:grpSp>
      <p:sp>
        <p:nvSpPr>
          <p:cNvPr id="17415" name="Rectangle 12"/>
          <p:cNvSpPr>
            <a:spLocks noGrp="1" noChangeArrowheads="1"/>
          </p:cNvSpPr>
          <p:nvPr>
            <p:ph type="body" idx="4294967295"/>
          </p:nvPr>
        </p:nvSpPr>
        <p:spPr>
          <a:xfrm>
            <a:off x="609600" y="1447800"/>
            <a:ext cx="7239000" cy="533400"/>
          </a:xfrm>
        </p:spPr>
        <p:txBody>
          <a:bodyPr/>
          <a:lstStyle/>
          <a:p>
            <a:pPr eaLnBrk="1" hangingPunct="1">
              <a:buFont typeface="Wingdings" panose="05000000000000000000" pitchFamily="2" charset="2"/>
              <a:buNone/>
            </a:pPr>
            <a:r>
              <a:rPr lang="zh-CN" altLang="en-US" b="1" dirty="0" smtClean="0">
                <a:solidFill>
                  <a:srgbClr val="0066FF"/>
                </a:solidFill>
                <a:ea typeface="宋体" panose="02010600030101010101" pitchFamily="2" charset="-122"/>
              </a:rPr>
              <a:t>企业电子商务和电子商务企业是两个不同的概念。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19459"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cs typeface="Verdana" panose="020B0604030504040204" pitchFamily="34" charset="0"/>
              </a:rPr>
              <a:pPr algn="ctr" eaLnBrk="1" hangingPunct="1"/>
              <a:t>11</a:t>
            </a:fld>
            <a:endParaRPr lang="en-US" altLang="zh-CN" sz="1000" dirty="0">
              <a:latin typeface="Verdana" panose="020B0604030504040204" pitchFamily="34" charset="0"/>
              <a:ea typeface="宋体" panose="02010600030101010101" pitchFamily="2" charset="-122"/>
              <a:cs typeface="Verdana" panose="020B0604030504040204" pitchFamily="34" charset="0"/>
            </a:endParaRPr>
          </a:p>
        </p:txBody>
      </p:sp>
      <p:sp>
        <p:nvSpPr>
          <p:cNvPr id="19460"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ea typeface="宋体" panose="02010600030101010101" pitchFamily="2" charset="-122"/>
                <a:cs typeface="+mj-lt"/>
              </a:rPr>
              <a:t>3</a:t>
            </a:r>
            <a:r>
              <a:rPr lang="zh-CN" altLang="en-US" sz="2800" dirty="0">
                <a:ea typeface="宋体" panose="02010600030101010101" pitchFamily="2" charset="-122"/>
              </a:rPr>
              <a:t>）电子商务的前提</a:t>
            </a:r>
          </a:p>
        </p:txBody>
      </p:sp>
      <p:sp>
        <p:nvSpPr>
          <p:cNvPr id="19461" name="Rectangle 3"/>
          <p:cNvSpPr>
            <a:spLocks noGrp="1"/>
          </p:cNvSpPr>
          <p:nvPr>
            <p:ph type="body" idx="4294967295"/>
          </p:nvPr>
        </p:nvSpPr>
        <p:spPr>
          <a:xfrm>
            <a:off x="457200" y="1981200"/>
            <a:ext cx="8362950" cy="4343400"/>
          </a:xfrm>
        </p:spPr>
        <p:txBody>
          <a:bodyPr vert="horz" wrap="square" lIns="91440" tIns="45720" rIns="91440" bIns="45720" anchor="t" anchorCtr="0"/>
          <a:lstStyle/>
          <a:p>
            <a:pPr eaLnBrk="1" latinLnBrk="0" hangingPunct="1">
              <a:lnSpc>
                <a:spcPct val="120000"/>
              </a:lnSpc>
              <a:spcBef>
                <a:spcPts val="0"/>
              </a:spcBef>
              <a:buNone/>
            </a:pPr>
            <a:r>
              <a:rPr lang="zh-CN" altLang="en-US" dirty="0">
                <a:ea typeface="宋体" panose="02010600030101010101" pitchFamily="2" charset="-122"/>
              </a:rPr>
              <a:t>     </a:t>
            </a:r>
            <a:r>
              <a:rPr lang="zh-CN" altLang="en-US" b="1" dirty="0">
                <a:solidFill>
                  <a:srgbClr val="000000"/>
                </a:solidFill>
                <a:ea typeface="宋体" panose="02010600030101010101" pitchFamily="2" charset="-122"/>
              </a:rPr>
              <a:t>	</a:t>
            </a:r>
            <a:r>
              <a:rPr lang="zh-CN" altLang="en-US" b="1" dirty="0">
                <a:solidFill>
                  <a:srgbClr val="0066FF"/>
                </a:solidFill>
                <a:ea typeface="宋体" panose="02010600030101010101" pitchFamily="2" charset="-122"/>
              </a:rPr>
              <a:t>电子商务的前提是商务信息化</a:t>
            </a:r>
            <a:r>
              <a:rPr lang="zh-CN" altLang="en-US" b="1" dirty="0">
                <a:solidFill>
                  <a:srgbClr val="000000"/>
                </a:solidFill>
                <a:ea typeface="宋体" panose="02010600030101010101" pitchFamily="2" charset="-122"/>
              </a:rPr>
              <a:t>，具体指利用各种现代信息技术如计算机技术、网络技术、数据库技术来进行商务活动。电子商务和传统商务活动的最主要区别就在于电子商务利用现代信息技术来进行商务活动，而传统商务活动是依赖人与人之间的直接交流来实现商务活动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21507"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12</a:t>
            </a:fld>
            <a:endParaRPr lang="en-US" altLang="zh-CN" sz="1000" dirty="0">
              <a:latin typeface="Verdana" panose="020B0604030504040204" pitchFamily="34" charset="0"/>
              <a:ea typeface="宋体" panose="02010600030101010101" pitchFamily="2" charset="-122"/>
            </a:endParaRPr>
          </a:p>
        </p:txBody>
      </p:sp>
      <p:sp>
        <p:nvSpPr>
          <p:cNvPr id="21508" name="Rectangle 2"/>
          <p:cNvSpPr>
            <a:spLocks noGrp="1"/>
          </p:cNvSpPr>
          <p:nvPr>
            <p:ph type="title" idx="4294967295"/>
          </p:nvPr>
        </p:nvSpPr>
        <p:spPr/>
        <p:txBody>
          <a:bodyPr vert="horz" wrap="square" lIns="91440" tIns="45720" rIns="91440" bIns="45720" anchor="ctr" anchorCtr="0"/>
          <a:lstStyle/>
          <a:p>
            <a:pPr eaLnBrk="1" hangingPunct="1"/>
            <a:r>
              <a:rPr lang="en-US" altLang="zh-CN" sz="2800" dirty="0">
                <a:ea typeface="宋体" panose="02010600030101010101" pitchFamily="2" charset="-122"/>
                <a:cs typeface="+mj-lt"/>
              </a:rPr>
              <a:t>4</a:t>
            </a:r>
            <a:r>
              <a:rPr lang="zh-CN" altLang="en-US" sz="2800" dirty="0">
                <a:latin typeface="宋体" panose="02010600030101010101" pitchFamily="2" charset="-122"/>
                <a:ea typeface="宋体" panose="02010600030101010101" pitchFamily="2" charset="-122"/>
                <a:cs typeface="宋体" panose="02010600030101010101" pitchFamily="2" charset="-122"/>
              </a:rPr>
              <a:t>）电子商务的基础</a:t>
            </a:r>
          </a:p>
        </p:txBody>
      </p:sp>
      <p:sp>
        <p:nvSpPr>
          <p:cNvPr id="21509" name="Rectangle 3"/>
          <p:cNvSpPr>
            <a:spLocks noGrp="1"/>
          </p:cNvSpPr>
          <p:nvPr>
            <p:ph type="body" idx="4294967295"/>
          </p:nvPr>
        </p:nvSpPr>
        <p:spPr>
          <a:xfrm>
            <a:off x="457200" y="2057400"/>
            <a:ext cx="8362950" cy="4191000"/>
          </a:xfrm>
        </p:spPr>
        <p:txBody>
          <a:bodyPr vert="horz" wrap="square" lIns="91440" tIns="45720" rIns="91440" bIns="45720" anchor="t" anchorCtr="0"/>
          <a:lstStyle/>
          <a:p>
            <a:pPr eaLnBrk="1" latinLnBrk="0" hangingPunct="1">
              <a:lnSpc>
                <a:spcPct val="120000"/>
              </a:lnSpc>
              <a:spcBef>
                <a:spcPts val="0"/>
              </a:spcBef>
              <a:buNone/>
            </a:pPr>
            <a:r>
              <a:rPr lang="zh-CN" altLang="en-US" b="1" dirty="0">
                <a:solidFill>
                  <a:srgbClr val="0066FF"/>
                </a:solidFill>
                <a:ea typeface="宋体" panose="02010600030101010101" pitchFamily="2" charset="-122"/>
              </a:rPr>
              <a:t>           电子商务的基础是现代化电子工具的应用</a:t>
            </a:r>
            <a:r>
              <a:rPr lang="zh-CN" altLang="en-US" b="1" dirty="0">
                <a:solidFill>
                  <a:srgbClr val="000000"/>
                </a:solidFill>
                <a:ea typeface="宋体" panose="02010600030101010101" pitchFamily="2" charset="-122"/>
              </a:rPr>
              <a:t>。这些现代化电子工具包括：计算机、互联网络、电子支付平台、条形码扫描枪和POS机、射频识别系统、银行卡、IC卡、卫星定位系统、地理信息系统、自动化立体仓库、自动分拣系统等。</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期占位符 4"/>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22531" name="灯片编号占位符 6"/>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13</a:t>
            </a:fld>
            <a:endParaRPr lang="en-US" altLang="zh-CN" sz="1000" dirty="0">
              <a:latin typeface="Verdana" panose="020B0604030504040204" pitchFamily="34" charset="0"/>
              <a:ea typeface="宋体" panose="02010600030101010101" pitchFamily="2" charset="-122"/>
            </a:endParaRPr>
          </a:p>
        </p:txBody>
      </p:sp>
      <p:sp>
        <p:nvSpPr>
          <p:cNvPr id="22532" name="Rectangle 2"/>
          <p:cNvSpPr>
            <a:spLocks noGrp="1"/>
          </p:cNvSpPr>
          <p:nvPr>
            <p:ph type="title" idx="4294967295"/>
          </p:nvPr>
        </p:nvSpPr>
        <p:spPr/>
        <p:txBody>
          <a:bodyPr vert="horz" wrap="square" lIns="91440" tIns="45720" rIns="91440" bIns="45720" anchor="ctr" anchorCtr="0"/>
          <a:lstStyle/>
          <a:p>
            <a:pPr eaLnBrk="1" hangingPunct="1"/>
            <a:r>
              <a:rPr lang="en-US" altLang="zh-CN" sz="2800" dirty="0">
                <a:ea typeface="宋体" panose="02010600030101010101" pitchFamily="2" charset="-122"/>
                <a:cs typeface="+mj-lt"/>
              </a:rPr>
              <a:t>5</a:t>
            </a:r>
            <a:r>
              <a:rPr lang="zh-CN" altLang="en-US" sz="2800" dirty="0">
                <a:latin typeface="宋体" panose="02010600030101010101" pitchFamily="2" charset="-122"/>
                <a:ea typeface="宋体" panose="02010600030101010101" pitchFamily="2" charset="-122"/>
                <a:cs typeface="宋体" panose="02010600030101010101" pitchFamily="2" charset="-122"/>
              </a:rPr>
              <a:t>）电子商务的对象</a:t>
            </a:r>
          </a:p>
        </p:txBody>
      </p:sp>
      <p:sp>
        <p:nvSpPr>
          <p:cNvPr id="18438" name="Rectangle 3"/>
          <p:cNvSpPr>
            <a:spLocks noGrp="1"/>
          </p:cNvSpPr>
          <p:nvPr>
            <p:ph type="body" sz="half" idx="4294967295"/>
          </p:nvPr>
        </p:nvSpPr>
        <p:spPr>
          <a:xfrm>
            <a:off x="457200" y="1905000"/>
            <a:ext cx="8077200" cy="3810000"/>
          </a:xfrm>
        </p:spPr>
        <p:txBody>
          <a:bodyPr vert="horz" wrap="square" lIns="91440" tIns="45720" rIns="91440" bIns="45720" anchor="t" anchorCtr="0"/>
          <a:lstStyle>
            <a:lvl1pPr lvl="0">
              <a:buClr>
                <a:schemeClr val="accent1"/>
              </a:buClr>
              <a:buSzPct val="80000"/>
              <a:buFont typeface="Wingdings" panose="05000000000000000000" pitchFamily="2" charset="2"/>
              <a:defRPr sz="2000"/>
            </a:lvl1pPr>
            <a:lvl2pPr lvl="1">
              <a:buClr>
                <a:schemeClr val="tx1"/>
              </a:buClr>
              <a:buSzPct val="80000"/>
              <a:buFont typeface="Wingdings" panose="05000000000000000000" pitchFamily="2" charset="2"/>
              <a:defRPr sz="2000"/>
            </a:lvl2pPr>
            <a:lvl3pPr lvl="2">
              <a:buClr>
                <a:schemeClr val="accent2"/>
              </a:buClr>
              <a:buSzPct val="70000"/>
              <a:buFont typeface="Wingdings" panose="05000000000000000000" pitchFamily="2" charset="2"/>
              <a:defRPr sz="2000"/>
            </a:lvl3pPr>
            <a:lvl4pPr lvl="3">
              <a:buClr>
                <a:schemeClr val="tx1"/>
              </a:buClr>
              <a:buSzPct val="70000"/>
              <a:buFont typeface="Wingdings" panose="05000000000000000000" pitchFamily="2" charset="2"/>
              <a:defRPr sz="1800"/>
            </a:lvl4pPr>
            <a:lvl5pPr lvl="4">
              <a:buClr>
                <a:schemeClr val="hlink"/>
              </a:buClr>
              <a:buSzPct val="60000"/>
              <a:buFont typeface="Wingdings" panose="05000000000000000000" pitchFamily="2" charset="2"/>
              <a:defRPr sz="1800"/>
            </a:lvl5pPr>
          </a:lstStyle>
          <a:p>
            <a:pPr lvl="0" eaLnBrk="1" hangingPunct="1">
              <a:lnSpc>
                <a:spcPct val="120000"/>
              </a:lnSpc>
              <a:buNone/>
            </a:pPr>
            <a:r>
              <a:rPr lang="zh-CN" altLang="en-US" sz="2400" dirty="0">
                <a:ea typeface="宋体" panose="02010600030101010101" pitchFamily="2" charset="-122"/>
              </a:rPr>
              <a:t>        	</a:t>
            </a:r>
            <a:r>
              <a:rPr lang="zh-CN" altLang="en-US" sz="2400" b="1" dirty="0">
                <a:solidFill>
                  <a:srgbClr val="0066FF"/>
                </a:solidFill>
                <a:ea typeface="宋体" panose="02010600030101010101" pitchFamily="2" charset="-122"/>
              </a:rPr>
              <a:t>电子商务的对象是指从事商务活动的客观实体</a:t>
            </a:r>
            <a:r>
              <a:rPr lang="zh-CN" altLang="en-US" sz="2400" b="1" dirty="0">
                <a:solidFill>
                  <a:srgbClr val="000000"/>
                </a:solidFill>
                <a:ea typeface="宋体" panose="02010600030101010101" pitchFamily="2" charset="-122"/>
              </a:rPr>
              <a:t>，包括企业、中间商、客户、银行以及政府管理部门等，他们是电子商务活动的实际参与者。</a:t>
            </a:r>
          </a:p>
          <a:p>
            <a:pPr lvl="0" eaLnBrk="1" hangingPunct="1">
              <a:lnSpc>
                <a:spcPct val="120000"/>
              </a:lnSpc>
              <a:buNone/>
            </a:pPr>
            <a:r>
              <a:rPr lang="zh-CN" altLang="en-US" sz="2400" b="1" dirty="0">
                <a:solidFill>
                  <a:srgbClr val="000000"/>
                </a:solidFill>
                <a:ea typeface="宋体" panose="02010600030101010101" pitchFamily="2" charset="-122"/>
              </a:rPr>
              <a:t>          	作为电子商务的研究对象则包括电子商务活动的全部流程以及构成要素。具体指电子商务的作用对象、电子商务媒介、电子商务流程以及电子商务过程中的信息流、资金流和物流。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23555"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14</a:t>
            </a:fld>
            <a:endParaRPr lang="en-US" altLang="zh-CN" sz="1000" dirty="0">
              <a:latin typeface="Verdana" panose="020B0604030504040204" pitchFamily="34" charset="0"/>
              <a:ea typeface="宋体" panose="02010600030101010101" pitchFamily="2" charset="-122"/>
            </a:endParaRPr>
          </a:p>
        </p:txBody>
      </p:sp>
      <p:sp>
        <p:nvSpPr>
          <p:cNvPr id="23556" name="Rectangle 2"/>
          <p:cNvSpPr>
            <a:spLocks noGrp="1"/>
          </p:cNvSpPr>
          <p:nvPr>
            <p:ph type="title" idx="4294967295"/>
          </p:nvPr>
        </p:nvSpPr>
        <p:spPr>
          <a:xfrm>
            <a:off x="2590800" y="228684"/>
            <a:ext cx="6300788" cy="603250"/>
          </a:xfrm>
        </p:spPr>
        <p:txBody>
          <a:bodyPr vert="horz" wrap="square" lIns="91440" tIns="45720" rIns="91440" bIns="45720" anchor="ctr" anchorCtr="0"/>
          <a:lstStyle/>
          <a:p>
            <a:pPr eaLnBrk="1" hangingPunct="1"/>
            <a:r>
              <a:rPr lang="zh-CN" altLang="en-US" sz="2800" dirty="0">
                <a:ea typeface="宋体" panose="02010600030101010101" pitchFamily="2" charset="-122"/>
              </a:rPr>
              <a:t>1.1.2 电子商务中信息流、资金流和物流的相互关系</a:t>
            </a:r>
          </a:p>
        </p:txBody>
      </p:sp>
      <p:sp>
        <p:nvSpPr>
          <p:cNvPr id="23557" name="Rectangle 3"/>
          <p:cNvSpPr>
            <a:spLocks noGrp="1"/>
          </p:cNvSpPr>
          <p:nvPr>
            <p:ph type="body" idx="4294967295"/>
          </p:nvPr>
        </p:nvSpPr>
        <p:spPr>
          <a:xfrm>
            <a:off x="457200" y="2133600"/>
            <a:ext cx="8362950" cy="2590800"/>
          </a:xfrm>
        </p:spPr>
        <p:txBody>
          <a:bodyPr vert="horz" wrap="square" lIns="91440" tIns="45720" rIns="91440" bIns="45720" anchor="t" anchorCtr="0"/>
          <a:lstStyle/>
          <a:p>
            <a:pPr eaLnBrk="1" latinLnBrk="0" hangingPunct="1">
              <a:lnSpc>
                <a:spcPct val="120000"/>
              </a:lnSpc>
              <a:spcBef>
                <a:spcPts val="0"/>
              </a:spcBef>
              <a:buNone/>
            </a:pPr>
            <a:r>
              <a:rPr lang="zh-CN" altLang="en-US" b="1" dirty="0">
                <a:solidFill>
                  <a:srgbClr val="000000"/>
                </a:solidFill>
                <a:ea typeface="宋体" panose="02010600030101010101" pitchFamily="2" charset="-122"/>
              </a:rPr>
              <a:t>           宏观经济理论从经济要素的社会作用出发，提出了现代社会经济系统中主要有三个“流”的概念。</a:t>
            </a:r>
          </a:p>
          <a:p>
            <a:pPr eaLnBrk="1" latinLnBrk="0" hangingPunct="1">
              <a:lnSpc>
                <a:spcPct val="120000"/>
              </a:lnSpc>
              <a:spcBef>
                <a:spcPts val="0"/>
              </a:spcBef>
              <a:buNone/>
            </a:pPr>
            <a:r>
              <a:rPr lang="zh-CN" altLang="en-US" b="1" dirty="0">
                <a:solidFill>
                  <a:srgbClr val="000000"/>
                </a:solidFill>
                <a:ea typeface="宋体" panose="02010600030101010101" pitchFamily="2" charset="-122"/>
              </a:rPr>
              <a:t>           这三个流就是</a:t>
            </a:r>
            <a:r>
              <a:rPr lang="zh-CN" altLang="en-US" b="1" dirty="0">
                <a:solidFill>
                  <a:srgbClr val="0066FF"/>
                </a:solidFill>
                <a:ea typeface="宋体" panose="02010600030101010101" pitchFamily="2" charset="-122"/>
              </a:rPr>
              <a:t>信息流、资金流和物流</a:t>
            </a:r>
            <a:r>
              <a:rPr lang="zh-CN" altLang="en-US" b="1" dirty="0">
                <a:solidFill>
                  <a:srgbClr val="000000"/>
                </a:solidFill>
                <a:ea typeface="宋体" panose="02010600030101010101" pitchFamily="2" charset="-122"/>
              </a:rPr>
              <a:t>。三个流对社会经济系统的作用各不相同，因此它们之间在功能上并非相互替代的关系，而是共生与整合、依存与互动的关系。</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2355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6F7CC3C-4F33-4F71-B752-2C1780ABB70B}"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15</a:t>
            </a:fld>
            <a:endParaRPr lang="zh-CN" altLang="en-US" sz="1000">
              <a:latin typeface="Verdana" panose="020B0604030504040204" pitchFamily="34" charset="0"/>
              <a:ea typeface="宋体" panose="02010600030101010101" pitchFamily="2" charset="-122"/>
            </a:endParaRPr>
          </a:p>
        </p:txBody>
      </p:sp>
      <p:sp>
        <p:nvSpPr>
          <p:cNvPr id="23556"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cs typeface="+mj-lt"/>
              </a:rPr>
              <a:t>1</a:t>
            </a:r>
            <a:r>
              <a:rPr lang="zh-CN" altLang="en-US" sz="2800" smtClean="0">
                <a:ea typeface="宋体" panose="02010600030101010101" pitchFamily="2" charset="-122"/>
              </a:rPr>
              <a:t>）信息流、资金流和物流的概念</a:t>
            </a:r>
          </a:p>
        </p:txBody>
      </p:sp>
      <p:grpSp>
        <p:nvGrpSpPr>
          <p:cNvPr id="23557" name="Group 3"/>
          <p:cNvGrpSpPr/>
          <p:nvPr/>
        </p:nvGrpSpPr>
        <p:grpSpPr bwMode="auto">
          <a:xfrm>
            <a:off x="682625" y="2039938"/>
            <a:ext cx="2514600" cy="3581400"/>
            <a:chOff x="0" y="0"/>
            <a:chExt cx="3960" cy="5640"/>
          </a:xfrm>
        </p:grpSpPr>
        <p:sp>
          <p:nvSpPr>
            <p:cNvPr id="23572" name="AutoShape 4"/>
            <p:cNvSpPr>
              <a:spLocks noChangeArrowheads="1"/>
            </p:cNvSpPr>
            <p:nvPr/>
          </p:nvSpPr>
          <p:spPr bwMode="auto">
            <a:xfrm>
              <a:off x="0" y="270"/>
              <a:ext cx="3960" cy="5370"/>
            </a:xfrm>
            <a:prstGeom prst="roundRect">
              <a:avLst>
                <a:gd name="adj" fmla="val 4690"/>
              </a:avLst>
            </a:prstGeom>
            <a:noFill/>
            <a:ln w="57150">
              <a:solidFill>
                <a:schemeClr val="folHlink"/>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0488" name="AutoShape 5"/>
            <p:cNvSpPr>
              <a:spLocks noChangeArrowheads="1"/>
            </p:cNvSpPr>
            <p:nvPr/>
          </p:nvSpPr>
          <p:spPr bwMode="auto">
            <a:xfrm>
              <a:off x="580" y="40"/>
              <a:ext cx="2935" cy="457"/>
            </a:xfrm>
            <a:prstGeom prst="roundRect">
              <a:avLst>
                <a:gd name="adj" fmla="val 50000"/>
              </a:avLst>
            </a:prstGeom>
            <a:gradFill rotWithShape="1">
              <a:gsLst>
                <a:gs pos="0">
                  <a:srgbClr val="462207"/>
                </a:gs>
                <a:gs pos="50000">
                  <a:schemeClr val="folHlink"/>
                </a:gs>
                <a:gs pos="100000">
                  <a:srgbClr val="462207"/>
                </a:gs>
              </a:gsLst>
              <a:lin ang="5400000" scaled="1"/>
            </a:gradFill>
            <a:ln w="9525">
              <a:noFill/>
              <a:round/>
            </a:ln>
          </p:spPr>
          <p:txBody>
            <a:bodyPr wrap="none" anchor="ctr"/>
            <a:lstStyle/>
            <a:p>
              <a:pPr algn="ctr" eaLnBrk="1" hangingPunct="1">
                <a:buFont typeface="Arial" panose="020B0604020202020204" pitchFamily="34" charset="0"/>
                <a:buNone/>
                <a:defRPr/>
              </a:pPr>
              <a:r>
                <a:rPr lang="zh-CN" altLang="en-US" sz="2000">
                  <a:solidFill>
                    <a:schemeClr val="bg1"/>
                  </a:solidFill>
                  <a:latin typeface="Arial" panose="020B0604020202020204" pitchFamily="34" charset="0"/>
                  <a:ea typeface="宋体" panose="02010600030101010101" pitchFamily="2" charset="-122"/>
                </a:rPr>
                <a:t>信息流</a:t>
              </a:r>
            </a:p>
          </p:txBody>
        </p:sp>
        <p:sp>
          <p:nvSpPr>
            <p:cNvPr id="23574" name="AutoShape 6"/>
            <p:cNvSpPr>
              <a:spLocks noChangeArrowheads="1"/>
            </p:cNvSpPr>
            <p:nvPr/>
          </p:nvSpPr>
          <p:spPr bwMode="auto">
            <a:xfrm flipH="1">
              <a:off x="3230" y="153"/>
              <a:ext cx="112" cy="230"/>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75" name="AutoShape 7"/>
            <p:cNvSpPr>
              <a:spLocks noChangeArrowheads="1"/>
            </p:cNvSpPr>
            <p:nvPr/>
          </p:nvSpPr>
          <p:spPr bwMode="auto">
            <a:xfrm flipH="1">
              <a:off x="740" y="153"/>
              <a:ext cx="114" cy="230"/>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76" name="Text Box 8"/>
            <p:cNvSpPr txBox="1">
              <a:spLocks noChangeArrowheads="1"/>
            </p:cNvSpPr>
            <p:nvPr/>
          </p:nvSpPr>
          <p:spPr bwMode="auto">
            <a:xfrm>
              <a:off x="1790" y="0"/>
              <a:ext cx="488" cy="480"/>
            </a:xfrm>
            <a:prstGeom prst="rect">
              <a:avLst/>
            </a:prstGeom>
            <a:noFill/>
            <a:ln w="9525">
              <a:noFill/>
              <a:miter lim="800000"/>
            </a:ln>
          </p:spPr>
          <p:txBody>
            <a:bodyPr wrap="none">
              <a:spAutoFit/>
            </a:bodyPr>
            <a:lstStyle/>
            <a:p>
              <a:pPr algn="ctr">
                <a:buFont typeface="Arial" panose="020B0604020202020204" pitchFamily="34" charset="0"/>
                <a:buNone/>
              </a:pPr>
              <a:endParaRPr lang="zh-CN" altLang="en-US" sz="1400">
                <a:solidFill>
                  <a:schemeClr val="bg1"/>
                </a:solidFill>
                <a:ea typeface="宋体" panose="02010600030101010101" pitchFamily="2" charset="-122"/>
              </a:endParaRPr>
            </a:p>
          </p:txBody>
        </p:sp>
        <p:sp>
          <p:nvSpPr>
            <p:cNvPr id="23577" name="Text Box 9"/>
            <p:cNvSpPr txBox="1">
              <a:spLocks noChangeArrowheads="1"/>
            </p:cNvSpPr>
            <p:nvPr/>
          </p:nvSpPr>
          <p:spPr bwMode="auto">
            <a:xfrm>
              <a:off x="360" y="888"/>
              <a:ext cx="3358" cy="4200"/>
            </a:xfrm>
            <a:prstGeom prst="rect">
              <a:avLst/>
            </a:prstGeom>
            <a:noFill/>
            <a:ln w="9525">
              <a:noFill/>
              <a:miter lim="800000"/>
            </a:ln>
          </p:spPr>
          <p:txBody>
            <a:bodyPr/>
            <a:lstStyle/>
            <a:p>
              <a:pPr>
                <a:buFont typeface="Arial" panose="020B0604020202020204" pitchFamily="34" charset="0"/>
                <a:buNone/>
              </a:pPr>
              <a:r>
                <a:rPr lang="zh-CN" altLang="en-US" sz="2000">
                  <a:ea typeface="宋体" panose="02010600030101010101" pitchFamily="2" charset="-122"/>
                </a:rPr>
                <a:t>信息流是电子商务交易各个主体之间的信息传递与交流的过程。</a:t>
              </a:r>
            </a:p>
          </p:txBody>
        </p:sp>
      </p:grpSp>
      <p:grpSp>
        <p:nvGrpSpPr>
          <p:cNvPr id="23558" name="Group 10"/>
          <p:cNvGrpSpPr/>
          <p:nvPr/>
        </p:nvGrpSpPr>
        <p:grpSpPr bwMode="auto">
          <a:xfrm>
            <a:off x="3349625" y="1963738"/>
            <a:ext cx="2514600" cy="3657600"/>
            <a:chOff x="0" y="0"/>
            <a:chExt cx="3612" cy="5312"/>
          </a:xfrm>
        </p:grpSpPr>
        <p:sp>
          <p:nvSpPr>
            <p:cNvPr id="23566" name="AutoShape 11"/>
            <p:cNvSpPr>
              <a:spLocks noChangeArrowheads="1"/>
            </p:cNvSpPr>
            <p:nvPr/>
          </p:nvSpPr>
          <p:spPr bwMode="auto">
            <a:xfrm>
              <a:off x="0" y="266"/>
              <a:ext cx="3612" cy="5046"/>
            </a:xfrm>
            <a:prstGeom prst="roundRect">
              <a:avLst>
                <a:gd name="adj" fmla="val 4690"/>
              </a:avLst>
            </a:prstGeom>
            <a:noFill/>
            <a:ln w="57150">
              <a:solidFill>
                <a:schemeClr val="accent2"/>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0495" name="AutoShape 12"/>
            <p:cNvSpPr>
              <a:spLocks noChangeArrowheads="1"/>
            </p:cNvSpPr>
            <p:nvPr/>
          </p:nvSpPr>
          <p:spPr bwMode="auto">
            <a:xfrm>
              <a:off x="367" y="46"/>
              <a:ext cx="2932" cy="457"/>
            </a:xfrm>
            <a:prstGeom prst="roundRect">
              <a:avLst>
                <a:gd name="adj" fmla="val 50000"/>
              </a:avLst>
            </a:prstGeom>
            <a:gradFill rotWithShape="1">
              <a:gsLst>
                <a:gs pos="0">
                  <a:srgbClr val="475E00"/>
                </a:gs>
                <a:gs pos="50000">
                  <a:schemeClr val="accent2"/>
                </a:gs>
                <a:gs pos="100000">
                  <a:srgbClr val="475E00"/>
                </a:gs>
              </a:gsLst>
              <a:lin ang="5400000" scaled="1"/>
            </a:gradFill>
            <a:ln w="9525">
              <a:noFill/>
              <a:round/>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3568" name="AutoShape 13"/>
            <p:cNvSpPr>
              <a:spLocks noChangeArrowheads="1"/>
            </p:cNvSpPr>
            <p:nvPr/>
          </p:nvSpPr>
          <p:spPr bwMode="auto">
            <a:xfrm flipH="1">
              <a:off x="3007" y="167"/>
              <a:ext cx="112" cy="228"/>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69" name="AutoShape 14"/>
            <p:cNvSpPr>
              <a:spLocks noChangeArrowheads="1"/>
            </p:cNvSpPr>
            <p:nvPr/>
          </p:nvSpPr>
          <p:spPr bwMode="auto">
            <a:xfrm flipH="1">
              <a:off x="501" y="152"/>
              <a:ext cx="110" cy="228"/>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70" name="Text Box 15"/>
            <p:cNvSpPr txBox="1">
              <a:spLocks noChangeArrowheads="1"/>
            </p:cNvSpPr>
            <p:nvPr/>
          </p:nvSpPr>
          <p:spPr bwMode="auto">
            <a:xfrm>
              <a:off x="1238" y="0"/>
              <a:ext cx="1126" cy="464"/>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sz="2000">
                  <a:solidFill>
                    <a:schemeClr val="bg1"/>
                  </a:solidFill>
                  <a:ea typeface="宋体" panose="02010600030101010101" pitchFamily="2" charset="-122"/>
                </a:rPr>
                <a:t>资金流</a:t>
              </a:r>
            </a:p>
          </p:txBody>
        </p:sp>
        <p:sp>
          <p:nvSpPr>
            <p:cNvPr id="23571" name="Text Box 16"/>
            <p:cNvSpPr txBox="1">
              <a:spLocks noChangeArrowheads="1"/>
            </p:cNvSpPr>
            <p:nvPr/>
          </p:nvSpPr>
          <p:spPr bwMode="auto">
            <a:xfrm>
              <a:off x="125" y="496"/>
              <a:ext cx="3359" cy="3675"/>
            </a:xfrm>
            <a:prstGeom prst="rect">
              <a:avLst/>
            </a:prstGeom>
            <a:noFill/>
            <a:ln w="9525">
              <a:noFill/>
              <a:miter lim="800000"/>
            </a:ln>
          </p:spPr>
          <p:txBody>
            <a:bodyPr>
              <a:spAutoFit/>
            </a:bodyPr>
            <a:lstStyle/>
            <a:p>
              <a:pPr>
                <a:buFont typeface="Arial" panose="020B0604020202020204" pitchFamily="34" charset="0"/>
                <a:buNone/>
              </a:pPr>
              <a:r>
                <a:rPr lang="zh-CN" altLang="en-US" sz="2000">
                  <a:ea typeface="宋体" panose="02010600030101010101" pitchFamily="2" charset="-122"/>
                </a:rPr>
                <a:t>资金流是指资金的转移过程，包括支付、转账、结算等，资金的加速流动具有财富的创造力，商务活动的经济效益是通过资金的运动来体现的。</a:t>
              </a:r>
            </a:p>
          </p:txBody>
        </p:sp>
      </p:grpSp>
      <p:grpSp>
        <p:nvGrpSpPr>
          <p:cNvPr id="23559" name="Group 17"/>
          <p:cNvGrpSpPr/>
          <p:nvPr/>
        </p:nvGrpSpPr>
        <p:grpSpPr bwMode="auto">
          <a:xfrm>
            <a:off x="6092825" y="1963738"/>
            <a:ext cx="2598738" cy="3657600"/>
            <a:chOff x="0" y="0"/>
            <a:chExt cx="3852" cy="5520"/>
          </a:xfrm>
        </p:grpSpPr>
        <p:sp>
          <p:nvSpPr>
            <p:cNvPr id="23560" name="AutoShape 18"/>
            <p:cNvSpPr>
              <a:spLocks noChangeArrowheads="1"/>
            </p:cNvSpPr>
            <p:nvPr/>
          </p:nvSpPr>
          <p:spPr bwMode="auto">
            <a:xfrm>
              <a:off x="0" y="288"/>
              <a:ext cx="3612" cy="5232"/>
            </a:xfrm>
            <a:prstGeom prst="roundRect">
              <a:avLst>
                <a:gd name="adj" fmla="val 4690"/>
              </a:avLst>
            </a:prstGeom>
            <a:noFill/>
            <a:ln w="57150">
              <a:solidFill>
                <a:schemeClr val="hlink"/>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0502" name="AutoShape 19"/>
            <p:cNvSpPr>
              <a:spLocks noChangeArrowheads="1"/>
            </p:cNvSpPr>
            <p:nvPr/>
          </p:nvSpPr>
          <p:spPr bwMode="auto">
            <a:xfrm>
              <a:off x="339" y="60"/>
              <a:ext cx="2934" cy="458"/>
            </a:xfrm>
            <a:prstGeom prst="roundRect">
              <a:avLst>
                <a:gd name="adj" fmla="val 50000"/>
              </a:avLst>
            </a:prstGeom>
            <a:gradFill rotWithShape="1">
              <a:gsLst>
                <a:gs pos="0">
                  <a:srgbClr val="17445E"/>
                </a:gs>
                <a:gs pos="50000">
                  <a:schemeClr val="hlink"/>
                </a:gs>
                <a:gs pos="100000">
                  <a:srgbClr val="17445E"/>
                </a:gs>
              </a:gsLst>
              <a:lin ang="5400000" scaled="1"/>
            </a:gradFill>
            <a:ln w="9525">
              <a:noFill/>
              <a:round/>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3562" name="AutoShape 20"/>
            <p:cNvSpPr>
              <a:spLocks noChangeArrowheads="1"/>
            </p:cNvSpPr>
            <p:nvPr/>
          </p:nvSpPr>
          <p:spPr bwMode="auto">
            <a:xfrm flipH="1">
              <a:off x="2994" y="175"/>
              <a:ext cx="110" cy="226"/>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63" name="AutoShape 21"/>
            <p:cNvSpPr>
              <a:spLocks noChangeArrowheads="1"/>
            </p:cNvSpPr>
            <p:nvPr/>
          </p:nvSpPr>
          <p:spPr bwMode="auto">
            <a:xfrm flipH="1">
              <a:off x="501" y="175"/>
              <a:ext cx="110" cy="226"/>
            </a:xfrm>
            <a:prstGeom prst="octagon">
              <a:avLst>
                <a:gd name="adj" fmla="val 29287"/>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3564" name="Text Box 22"/>
            <p:cNvSpPr txBox="1">
              <a:spLocks noChangeArrowheads="1"/>
            </p:cNvSpPr>
            <p:nvPr/>
          </p:nvSpPr>
          <p:spPr bwMode="auto">
            <a:xfrm>
              <a:off x="1334" y="0"/>
              <a:ext cx="846" cy="464"/>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sz="2000">
                  <a:solidFill>
                    <a:srgbClr val="FFFFFF"/>
                  </a:solidFill>
                  <a:ea typeface="宋体" panose="02010600030101010101" pitchFamily="2" charset="-122"/>
                </a:rPr>
                <a:t>物流</a:t>
              </a:r>
            </a:p>
          </p:txBody>
        </p:sp>
        <p:sp>
          <p:nvSpPr>
            <p:cNvPr id="23565" name="Text Box 23"/>
            <p:cNvSpPr txBox="1">
              <a:spLocks noChangeArrowheads="1"/>
            </p:cNvSpPr>
            <p:nvPr/>
          </p:nvSpPr>
          <p:spPr bwMode="auto">
            <a:xfrm>
              <a:off x="134" y="479"/>
              <a:ext cx="3718" cy="4279"/>
            </a:xfrm>
            <a:prstGeom prst="rect">
              <a:avLst/>
            </a:prstGeom>
            <a:noFill/>
            <a:ln w="9525">
              <a:noFill/>
              <a:miter lim="800000"/>
            </a:ln>
          </p:spPr>
          <p:txBody>
            <a:bodyPr>
              <a:spAutoFit/>
            </a:bodyPr>
            <a:lstStyle/>
            <a:p>
              <a:pPr>
                <a:buFont typeface="Arial" panose="020B0604020202020204" pitchFamily="34" charset="0"/>
                <a:buNone/>
              </a:pPr>
              <a:r>
                <a:rPr lang="zh-CN" altLang="en-US" sz="2000">
                  <a:ea typeface="宋体" panose="02010600030101010101" pitchFamily="2" charset="-122"/>
                </a:rPr>
                <a:t>物流是因人们的商</a:t>
              </a:r>
            </a:p>
            <a:p>
              <a:pPr>
                <a:buFont typeface="Arial" panose="020B0604020202020204" pitchFamily="34" charset="0"/>
                <a:buNone/>
              </a:pPr>
              <a:r>
                <a:rPr lang="zh-CN" altLang="en-US" sz="2000">
                  <a:ea typeface="宋体" panose="02010600030101010101" pitchFamily="2" charset="-122"/>
                </a:rPr>
                <a:t>品交易行为而形成</a:t>
              </a:r>
            </a:p>
            <a:p>
              <a:pPr>
                <a:buFont typeface="Arial" panose="020B0604020202020204" pitchFamily="34" charset="0"/>
                <a:buNone/>
              </a:pPr>
              <a:r>
                <a:rPr lang="zh-CN" altLang="en-US" sz="2000">
                  <a:ea typeface="宋体" panose="02010600030101010101" pitchFamily="2" charset="-122"/>
                </a:rPr>
                <a:t>的物质实体的物理</a:t>
              </a:r>
            </a:p>
            <a:p>
              <a:pPr>
                <a:buFont typeface="Arial" panose="020B0604020202020204" pitchFamily="34" charset="0"/>
                <a:buNone/>
              </a:pPr>
              <a:r>
                <a:rPr lang="zh-CN" altLang="en-US" sz="2000">
                  <a:ea typeface="宋体" panose="02010600030101010101" pitchFamily="2" charset="-122"/>
                </a:rPr>
                <a:t>性移动过程，它由</a:t>
              </a:r>
            </a:p>
            <a:p>
              <a:pPr>
                <a:buFont typeface="Arial" panose="020B0604020202020204" pitchFamily="34" charset="0"/>
                <a:buNone/>
              </a:pPr>
              <a:r>
                <a:rPr lang="zh-CN" altLang="en-US" sz="2000">
                  <a:ea typeface="宋体" panose="02010600030101010101" pitchFamily="2" charset="-122"/>
                </a:rPr>
                <a:t>一系列具有时间和</a:t>
              </a:r>
            </a:p>
            <a:p>
              <a:pPr>
                <a:buFont typeface="Arial" panose="020B0604020202020204" pitchFamily="34" charset="0"/>
                <a:buNone/>
              </a:pPr>
              <a:r>
                <a:rPr lang="zh-CN" altLang="en-US" sz="2000">
                  <a:ea typeface="宋体" panose="02010600030101010101" pitchFamily="2" charset="-122"/>
                </a:rPr>
                <a:t>空间效用的经济活</a:t>
              </a:r>
            </a:p>
            <a:p>
              <a:pPr>
                <a:buFont typeface="Arial" panose="020B0604020202020204" pitchFamily="34" charset="0"/>
                <a:buNone/>
              </a:pPr>
              <a:r>
                <a:rPr lang="zh-CN" altLang="en-US" sz="2000">
                  <a:ea typeface="宋体" panose="02010600030101010101" pitchFamily="2" charset="-122"/>
                </a:rPr>
                <a:t>动组成，包括包装、存储、装卸、运输、配送等多项基本活</a:t>
              </a:r>
            </a:p>
            <a:p>
              <a:pPr>
                <a:buFont typeface="Arial" panose="020B0604020202020204" pitchFamily="34" charset="0"/>
                <a:buNone/>
              </a:pPr>
              <a:r>
                <a:rPr lang="zh-CN" altLang="en-US" sz="2000">
                  <a:ea typeface="宋体" panose="02010600030101010101" pitchFamily="2" charset="-122"/>
                </a:rPr>
                <a:t>动。</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2457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3BD530F6-222B-410B-B40C-DBBC5552EE37}"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16</a:t>
            </a:fld>
            <a:endParaRPr lang="zh-CN" altLang="en-US" sz="1000">
              <a:latin typeface="Verdana" panose="020B0604030504040204" pitchFamily="34" charset="0"/>
              <a:ea typeface="宋体" panose="02010600030101010101" pitchFamily="2" charset="-122"/>
            </a:endParaRPr>
          </a:p>
        </p:txBody>
      </p:sp>
      <p:sp>
        <p:nvSpPr>
          <p:cNvPr id="24580" name="Rectangle 2"/>
          <p:cNvSpPr>
            <a:spLocks noGrp="1" noChangeArrowheads="1"/>
          </p:cNvSpPr>
          <p:nvPr>
            <p:ph type="title" idx="4294967295"/>
          </p:nvPr>
        </p:nvSpPr>
        <p:spPr>
          <a:xfrm>
            <a:off x="2514600" y="285750"/>
            <a:ext cx="6567170" cy="603250"/>
          </a:xfrm>
        </p:spPr>
        <p:txBody>
          <a:bodyPr/>
          <a:lstStyle/>
          <a:p>
            <a:pPr eaLnBrk="1" hangingPunct="1"/>
            <a:r>
              <a:rPr lang="zh-CN" altLang="en-US" sz="2800" smtClean="0">
                <a:ea typeface="宋体" panose="02010600030101010101" pitchFamily="2" charset="-122"/>
                <a:cs typeface="+mj-lt"/>
              </a:rPr>
              <a:t>2</a:t>
            </a:r>
            <a:r>
              <a:rPr lang="zh-CN" altLang="en-US" sz="2800" smtClean="0">
                <a:ea typeface="宋体" panose="02010600030101010101" pitchFamily="2" charset="-122"/>
              </a:rPr>
              <a:t>）信息流、资金流和物流的相互关系</a:t>
            </a:r>
          </a:p>
        </p:txBody>
      </p:sp>
      <p:sp>
        <p:nvSpPr>
          <p:cNvPr id="24581" name="Rectangle 3"/>
          <p:cNvSpPr>
            <a:spLocks noGrp="1" noChangeArrowheads="1"/>
          </p:cNvSpPr>
          <p:nvPr>
            <p:ph type="body" idx="4294967295"/>
          </p:nvPr>
        </p:nvSpPr>
        <p:spPr>
          <a:xfrm>
            <a:off x="327025" y="1905000"/>
            <a:ext cx="8362950" cy="3962400"/>
          </a:xfrm>
        </p:spPr>
        <p:txBody>
          <a:bodyPr/>
          <a:lstStyle/>
          <a:p>
            <a:pPr eaLnBrk="1" latinLnBrk="0" hangingPunct="1">
              <a:lnSpc>
                <a:spcPct val="120000"/>
              </a:lnSpc>
              <a:spcBef>
                <a:spcPts val="0"/>
              </a:spcBef>
              <a:buFont typeface="Wingdings" panose="05000000000000000000" pitchFamily="2" charset="2"/>
              <a:buNone/>
            </a:pPr>
            <a:r>
              <a:rPr lang="zh-CN" altLang="en-US" dirty="0" smtClean="0">
                <a:ea typeface="宋体" panose="02010600030101010101" pitchFamily="2" charset="-122"/>
              </a:rPr>
              <a:t>     </a:t>
            </a:r>
            <a:r>
              <a:rPr lang="zh-CN" altLang="en-US" b="1" dirty="0" smtClean="0">
                <a:solidFill>
                  <a:srgbClr val="000000"/>
                </a:solidFill>
                <a:ea typeface="宋体" panose="02010600030101010101" pitchFamily="2" charset="-122"/>
              </a:rPr>
              <a:t>	信息流、资金流和物流的形成是商品流通不断发展的必然结果。它们在商品价值形态的转化过程中有机地统一起来，共同完成商品的生产—分配—交换—消费—再生产的循环。信息流提供及时准确的信息，资金流有计划地完成商品价值形态的转移，物流根据信息流和资金流的要求完成商品使用价值即商品实体的转移过程，从而使得“三流”分别构成了商务活动中不可分割的整体，共同完成商品流通的全过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占位符 4"/>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25603" name="灯片编号占位符 6"/>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933A6A2-8FED-4BBA-8F55-78D8EEE48013}"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17</a:t>
            </a:fld>
            <a:endParaRPr lang="zh-CN" altLang="en-US" sz="1000">
              <a:latin typeface="Verdana" panose="020B0604030504040204" pitchFamily="34" charset="0"/>
              <a:ea typeface="宋体" panose="02010600030101010101" pitchFamily="2" charset="-122"/>
            </a:endParaRPr>
          </a:p>
        </p:txBody>
      </p:sp>
      <p:sp>
        <p:nvSpPr>
          <p:cNvPr id="25604" name="Rectangle 2"/>
          <p:cNvSpPr>
            <a:spLocks noGrp="1" noChangeArrowheads="1"/>
          </p:cNvSpPr>
          <p:nvPr>
            <p:ph type="title" idx="4294967295"/>
          </p:nvPr>
        </p:nvSpPr>
        <p:spPr>
          <a:xfrm>
            <a:off x="2590800" y="228600"/>
            <a:ext cx="6553200" cy="603250"/>
          </a:xfrm>
        </p:spPr>
        <p:txBody>
          <a:bodyPr/>
          <a:lstStyle/>
          <a:p>
            <a:pPr eaLnBrk="1" hangingPunct="1"/>
            <a:r>
              <a:rPr lang="zh-CN" altLang="en-US" sz="2800" smtClean="0">
                <a:latin typeface="黑体" panose="02010609060101010101" pitchFamily="49" charset="-122"/>
                <a:ea typeface="宋体" panose="02010600030101010101" pitchFamily="2" charset="-122"/>
                <a:sym typeface="黑体" panose="02010609060101010101" pitchFamily="49" charset="-122"/>
              </a:rPr>
              <a:t>信息流、资金流和物流的流通渠道</a:t>
            </a:r>
            <a:endParaRPr lang="zh-CN" altLang="en-US" sz="2800" b="0" smtClean="0">
              <a:latin typeface="黑体" panose="02010609060101010101" pitchFamily="49" charset="-122"/>
              <a:ea typeface="黑体" panose="02010609060101010101" pitchFamily="49" charset="-122"/>
              <a:sym typeface="黑体" panose="02010609060101010101" pitchFamily="49" charset="-122"/>
            </a:endParaRPr>
          </a:p>
        </p:txBody>
      </p:sp>
      <p:sp>
        <p:nvSpPr>
          <p:cNvPr id="25605" name="Text Box 3"/>
          <p:cNvSpPr txBox="1">
            <a:spLocks noChangeArrowheads="1"/>
          </p:cNvSpPr>
          <p:nvPr/>
        </p:nvSpPr>
        <p:spPr bwMode="auto">
          <a:xfrm>
            <a:off x="685800" y="1447800"/>
            <a:ext cx="8153400" cy="762000"/>
          </a:xfrm>
          <a:prstGeom prst="rect">
            <a:avLst/>
          </a:prstGeom>
          <a:noFill/>
          <a:ln w="9525">
            <a:noFill/>
            <a:miter lim="800000"/>
          </a:ln>
        </p:spPr>
        <p:txBody>
          <a:bodyPr/>
          <a:lstStyle/>
          <a:p>
            <a:pPr eaLnBrk="1" hangingPunct="1">
              <a:buFont typeface="Arial" panose="020B0604020202020204" pitchFamily="34" charset="0"/>
              <a:buNone/>
            </a:pPr>
            <a:r>
              <a:rPr lang="zh-CN" altLang="en-US" sz="2400" dirty="0">
                <a:solidFill>
                  <a:srgbClr val="0066FF"/>
                </a:solidFill>
                <a:ea typeface="宋体" panose="02010600030101010101" pitchFamily="2" charset="-122"/>
              </a:rPr>
              <a:t>       物流进行的是一个正向的流程，即从原材料供应商到制造商，再通过经销商或配送中心到顾客。</a:t>
            </a:r>
          </a:p>
          <a:p>
            <a:pPr eaLnBrk="1" hangingPunct="1">
              <a:buFont typeface="Arial" panose="020B0604020202020204" pitchFamily="34" charset="0"/>
              <a:buNone/>
            </a:pPr>
            <a:endParaRPr lang="zh-CN" altLang="en-US" sz="2400" dirty="0">
              <a:solidFill>
                <a:schemeClr val="accent1"/>
              </a:solidFill>
              <a:ea typeface="宋体" panose="02010600030101010101" pitchFamily="2" charset="-122"/>
            </a:endParaRPr>
          </a:p>
        </p:txBody>
      </p:sp>
      <p:sp>
        <p:nvSpPr>
          <p:cNvPr id="22535" name="Text Box 4"/>
          <p:cNvSpPr txBox="1">
            <a:spLocks noChangeArrowheads="1"/>
          </p:cNvSpPr>
          <p:nvPr/>
        </p:nvSpPr>
        <p:spPr bwMode="auto">
          <a:xfrm>
            <a:off x="708025" y="3857625"/>
            <a:ext cx="8207375" cy="829945"/>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2400" dirty="0">
                <a:solidFill>
                  <a:srgbClr val="0066FF"/>
                </a:solidFill>
                <a:ea typeface="宋体" panose="02010600030101010101" pitchFamily="2" charset="-122"/>
              </a:rPr>
              <a:t>      </a:t>
            </a:r>
            <a:r>
              <a:rPr lang="en-US" altLang="zh-CN" sz="2400" dirty="0">
                <a:solidFill>
                  <a:srgbClr val="0066FF"/>
                </a:solidFill>
                <a:ea typeface="宋体" panose="02010600030101010101" pitchFamily="2" charset="-122"/>
              </a:rPr>
              <a:t> </a:t>
            </a:r>
            <a:r>
              <a:rPr lang="zh-CN" altLang="en-US" sz="2400" dirty="0" smtClean="0">
                <a:solidFill>
                  <a:srgbClr val="0066FF"/>
                </a:solidFill>
                <a:ea typeface="宋体" panose="02010600030101010101" pitchFamily="2" charset="-122"/>
              </a:rPr>
              <a:t>资金</a:t>
            </a:r>
            <a:r>
              <a:rPr lang="zh-CN" altLang="en-US" sz="2400" dirty="0">
                <a:solidFill>
                  <a:srgbClr val="0066FF"/>
                </a:solidFill>
                <a:ea typeface="宋体" panose="02010600030101010101" pitchFamily="2" charset="-122"/>
              </a:rPr>
              <a:t>流进行的是一</a:t>
            </a:r>
            <a:r>
              <a:rPr lang="zh-CN" altLang="en-US" sz="2400" dirty="0" smtClean="0">
                <a:solidFill>
                  <a:srgbClr val="0066FF"/>
                </a:solidFill>
                <a:ea typeface="宋体" panose="02010600030101010101" pitchFamily="2" charset="-122"/>
              </a:rPr>
              <a:t>个</a:t>
            </a:r>
            <a:r>
              <a:rPr lang="zh-CN" altLang="zh-CN" sz="2400" dirty="0" smtClean="0">
                <a:solidFill>
                  <a:srgbClr val="0066FF"/>
                </a:solidFill>
                <a:ea typeface="宋体" panose="02010600030101010101" pitchFamily="2" charset="-122"/>
              </a:rPr>
              <a:t>反</a:t>
            </a:r>
            <a:r>
              <a:rPr lang="zh-CN" altLang="en-US" sz="2400" dirty="0" smtClean="0">
                <a:solidFill>
                  <a:srgbClr val="0066FF"/>
                </a:solidFill>
                <a:ea typeface="宋体" panose="02010600030101010101" pitchFamily="2" charset="-122"/>
              </a:rPr>
              <a:t>向</a:t>
            </a:r>
            <a:r>
              <a:rPr lang="zh-CN" altLang="en-US" sz="2400" dirty="0">
                <a:solidFill>
                  <a:srgbClr val="0066FF"/>
                </a:solidFill>
                <a:ea typeface="宋体" panose="02010600030101010101" pitchFamily="2" charset="-122"/>
              </a:rPr>
              <a:t>的流程，即从顾客到经销商，到制造商，再到原材料供应商。</a:t>
            </a:r>
          </a:p>
        </p:txBody>
      </p:sp>
      <p:grpSp>
        <p:nvGrpSpPr>
          <p:cNvPr id="2" name="Group 5"/>
          <p:cNvGrpSpPr/>
          <p:nvPr/>
        </p:nvGrpSpPr>
        <p:grpSpPr bwMode="auto">
          <a:xfrm>
            <a:off x="838200" y="4876800"/>
            <a:ext cx="8001000" cy="1187450"/>
            <a:chOff x="0" y="0"/>
            <a:chExt cx="4987" cy="748"/>
          </a:xfrm>
        </p:grpSpPr>
        <p:sp>
          <p:nvSpPr>
            <p:cNvPr id="25633" name="Text Box 6"/>
            <p:cNvSpPr txBox="1">
              <a:spLocks noChangeArrowheads="1"/>
            </p:cNvSpPr>
            <p:nvPr/>
          </p:nvSpPr>
          <p:spPr bwMode="auto">
            <a:xfrm>
              <a:off x="1751" y="517"/>
              <a:ext cx="1273" cy="231"/>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资金流的流通渠道</a:t>
              </a:r>
            </a:p>
          </p:txBody>
        </p:sp>
        <p:sp>
          <p:nvSpPr>
            <p:cNvPr id="25634" name="Text Box 7"/>
            <p:cNvSpPr txBox="1">
              <a:spLocks noChangeArrowheads="1"/>
            </p:cNvSpPr>
            <p:nvPr/>
          </p:nvSpPr>
          <p:spPr bwMode="auto">
            <a:xfrm>
              <a:off x="1488" y="84"/>
              <a:ext cx="572" cy="410"/>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制造商</a:t>
              </a:r>
            </a:p>
            <a:p>
              <a:pPr eaLnBrk="1" hangingPunct="1">
                <a:buFont typeface="Arial" panose="020B0604020202020204" pitchFamily="34" charset="0"/>
                <a:buNone/>
              </a:pPr>
              <a:endParaRPr lang="zh-CN" altLang="en-US">
                <a:ea typeface="宋体" panose="02010600030101010101" pitchFamily="2" charset="-122"/>
              </a:endParaRPr>
            </a:p>
          </p:txBody>
        </p:sp>
        <p:sp>
          <p:nvSpPr>
            <p:cNvPr id="25635" name="Text Box 8"/>
            <p:cNvSpPr txBox="1">
              <a:spLocks noChangeArrowheads="1"/>
            </p:cNvSpPr>
            <p:nvPr/>
          </p:nvSpPr>
          <p:spPr bwMode="auto">
            <a:xfrm>
              <a:off x="2304" y="84"/>
              <a:ext cx="475" cy="410"/>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银行</a:t>
              </a:r>
            </a:p>
            <a:p>
              <a:pPr eaLnBrk="1" hangingPunct="1">
                <a:buFont typeface="Arial" panose="020B0604020202020204" pitchFamily="34" charset="0"/>
                <a:buNone/>
              </a:pPr>
              <a:endParaRPr lang="zh-CN" altLang="en-US">
                <a:solidFill>
                  <a:schemeClr val="accent1"/>
                </a:solidFill>
                <a:ea typeface="宋体" panose="02010600030101010101" pitchFamily="2" charset="-122"/>
              </a:endParaRPr>
            </a:p>
          </p:txBody>
        </p:sp>
        <p:sp>
          <p:nvSpPr>
            <p:cNvPr id="25636" name="Text Box 9"/>
            <p:cNvSpPr txBox="1">
              <a:spLocks noChangeArrowheads="1"/>
            </p:cNvSpPr>
            <p:nvPr/>
          </p:nvSpPr>
          <p:spPr bwMode="auto">
            <a:xfrm>
              <a:off x="2976" y="84"/>
              <a:ext cx="571" cy="410"/>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经销商</a:t>
              </a:r>
            </a:p>
            <a:p>
              <a:pPr eaLnBrk="1" hangingPunct="1">
                <a:buFont typeface="Arial" panose="020B0604020202020204" pitchFamily="34" charset="0"/>
                <a:buNone/>
              </a:pPr>
              <a:endParaRPr lang="zh-CN" altLang="en-US">
                <a:ea typeface="宋体" panose="02010600030101010101" pitchFamily="2" charset="-122"/>
              </a:endParaRPr>
            </a:p>
          </p:txBody>
        </p:sp>
        <p:sp>
          <p:nvSpPr>
            <p:cNvPr id="25637" name="Text Box 10"/>
            <p:cNvSpPr txBox="1">
              <a:spLocks noChangeArrowheads="1"/>
            </p:cNvSpPr>
            <p:nvPr/>
          </p:nvSpPr>
          <p:spPr bwMode="auto">
            <a:xfrm>
              <a:off x="0" y="84"/>
              <a:ext cx="576" cy="410"/>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供应商</a:t>
              </a:r>
            </a:p>
            <a:p>
              <a:pPr eaLnBrk="1" hangingPunct="1">
                <a:buFont typeface="Arial" panose="020B0604020202020204" pitchFamily="34" charset="0"/>
                <a:buNone/>
              </a:pPr>
              <a:endParaRPr lang="zh-CN" altLang="en-US">
                <a:ea typeface="宋体" panose="02010600030101010101" pitchFamily="2" charset="-122"/>
              </a:endParaRPr>
            </a:p>
          </p:txBody>
        </p:sp>
        <p:sp>
          <p:nvSpPr>
            <p:cNvPr id="25638" name="Text Box 11"/>
            <p:cNvSpPr txBox="1">
              <a:spLocks noChangeArrowheads="1"/>
            </p:cNvSpPr>
            <p:nvPr/>
          </p:nvSpPr>
          <p:spPr bwMode="auto">
            <a:xfrm>
              <a:off x="816" y="84"/>
              <a:ext cx="476" cy="410"/>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银行</a:t>
              </a:r>
            </a:p>
            <a:p>
              <a:pPr eaLnBrk="1" hangingPunct="1">
                <a:buFont typeface="Arial" panose="020B0604020202020204" pitchFamily="34" charset="0"/>
                <a:buNone/>
              </a:pPr>
              <a:endParaRPr lang="zh-CN" altLang="en-US">
                <a:ea typeface="宋体" panose="02010600030101010101" pitchFamily="2" charset="-122"/>
              </a:endParaRPr>
            </a:p>
          </p:txBody>
        </p:sp>
        <p:sp>
          <p:nvSpPr>
            <p:cNvPr id="25639" name="Text Box 12"/>
            <p:cNvSpPr txBox="1">
              <a:spLocks noChangeArrowheads="1"/>
            </p:cNvSpPr>
            <p:nvPr/>
          </p:nvSpPr>
          <p:spPr bwMode="auto">
            <a:xfrm>
              <a:off x="3792" y="84"/>
              <a:ext cx="480" cy="410"/>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银行</a:t>
              </a:r>
            </a:p>
            <a:p>
              <a:pPr eaLnBrk="1" hangingPunct="1">
                <a:buFont typeface="Arial" panose="020B0604020202020204" pitchFamily="34" charset="0"/>
                <a:buNone/>
              </a:pPr>
              <a:endParaRPr lang="zh-CN" altLang="en-US">
                <a:ea typeface="宋体" panose="02010600030101010101" pitchFamily="2" charset="-122"/>
              </a:endParaRPr>
            </a:p>
          </p:txBody>
        </p:sp>
        <p:sp>
          <p:nvSpPr>
            <p:cNvPr id="25640" name="Text Box 13"/>
            <p:cNvSpPr txBox="1">
              <a:spLocks noChangeArrowheads="1"/>
            </p:cNvSpPr>
            <p:nvPr/>
          </p:nvSpPr>
          <p:spPr bwMode="auto">
            <a:xfrm>
              <a:off x="4416" y="84"/>
              <a:ext cx="571" cy="410"/>
            </a:xfrm>
            <a:prstGeom prst="rect">
              <a:avLst/>
            </a:prstGeom>
            <a:noFill/>
            <a:ln w="9525">
              <a:solidFill>
                <a:schemeClr val="accent1"/>
              </a:solidFill>
              <a:miter lim="800000"/>
            </a:ln>
          </p:spPr>
          <p:txBody>
            <a:bodyPr>
              <a:spAutoFit/>
            </a:bodyPr>
            <a:lstStyle/>
            <a:p>
              <a:pPr algn="ctr" eaLnBrk="1" hangingPunct="1">
                <a:buFont typeface="Arial" panose="020B0604020202020204" pitchFamily="34" charset="0"/>
                <a:buNone/>
              </a:pPr>
              <a:r>
                <a:rPr lang="zh-CN" altLang="en-US">
                  <a:solidFill>
                    <a:srgbClr val="000000"/>
                  </a:solidFill>
                  <a:ea typeface="宋体" panose="02010600030101010101" pitchFamily="2" charset="-122"/>
                </a:rPr>
                <a:t>顾客</a:t>
              </a:r>
            </a:p>
            <a:p>
              <a:pPr eaLnBrk="1" hangingPunct="1">
                <a:buFont typeface="Arial" panose="020B0604020202020204" pitchFamily="34" charset="0"/>
                <a:buNone/>
              </a:pPr>
              <a:endParaRPr lang="zh-CN" altLang="en-US">
                <a:ea typeface="宋体" panose="02010600030101010101" pitchFamily="2" charset="-122"/>
              </a:endParaRPr>
            </a:p>
          </p:txBody>
        </p:sp>
        <p:sp>
          <p:nvSpPr>
            <p:cNvPr id="25641" name="Line 14"/>
            <p:cNvSpPr>
              <a:spLocks noChangeShapeType="1"/>
            </p:cNvSpPr>
            <p:nvPr/>
          </p:nvSpPr>
          <p:spPr bwMode="auto">
            <a:xfrm flipH="1">
              <a:off x="4272" y="253"/>
              <a:ext cx="144" cy="0"/>
            </a:xfrm>
            <a:prstGeom prst="line">
              <a:avLst/>
            </a:prstGeom>
            <a:noFill/>
            <a:ln w="9525">
              <a:solidFill>
                <a:schemeClr val="accent1"/>
              </a:solidFill>
              <a:round/>
              <a:tailEnd type="triangle" w="med" len="med"/>
            </a:ln>
          </p:spPr>
          <p:txBody>
            <a:bodyPr/>
            <a:lstStyle/>
            <a:p>
              <a:endParaRPr lang="zh-CN" altLang="en-US"/>
            </a:p>
          </p:txBody>
        </p:sp>
        <p:sp>
          <p:nvSpPr>
            <p:cNvPr id="25642" name="Line 15"/>
            <p:cNvSpPr>
              <a:spLocks noChangeShapeType="1"/>
            </p:cNvSpPr>
            <p:nvPr/>
          </p:nvSpPr>
          <p:spPr bwMode="auto">
            <a:xfrm flipH="1">
              <a:off x="3552" y="253"/>
              <a:ext cx="240" cy="0"/>
            </a:xfrm>
            <a:prstGeom prst="line">
              <a:avLst/>
            </a:prstGeom>
            <a:noFill/>
            <a:ln w="9525">
              <a:solidFill>
                <a:schemeClr val="accent1"/>
              </a:solidFill>
              <a:round/>
              <a:tailEnd type="triangle" w="med" len="med"/>
            </a:ln>
          </p:spPr>
          <p:txBody>
            <a:bodyPr/>
            <a:lstStyle/>
            <a:p>
              <a:endParaRPr lang="zh-CN" altLang="en-US"/>
            </a:p>
          </p:txBody>
        </p:sp>
        <p:sp>
          <p:nvSpPr>
            <p:cNvPr id="25643" name="Line 16"/>
            <p:cNvSpPr>
              <a:spLocks noChangeShapeType="1"/>
            </p:cNvSpPr>
            <p:nvPr/>
          </p:nvSpPr>
          <p:spPr bwMode="auto">
            <a:xfrm flipH="1">
              <a:off x="2784" y="253"/>
              <a:ext cx="192" cy="0"/>
            </a:xfrm>
            <a:prstGeom prst="line">
              <a:avLst/>
            </a:prstGeom>
            <a:noFill/>
            <a:ln w="9525">
              <a:solidFill>
                <a:schemeClr val="accent1"/>
              </a:solidFill>
              <a:round/>
              <a:tailEnd type="triangle" w="med" len="med"/>
            </a:ln>
          </p:spPr>
          <p:txBody>
            <a:bodyPr/>
            <a:lstStyle/>
            <a:p>
              <a:endParaRPr lang="zh-CN" altLang="en-US"/>
            </a:p>
          </p:txBody>
        </p:sp>
        <p:sp>
          <p:nvSpPr>
            <p:cNvPr id="25644" name="Line 17"/>
            <p:cNvSpPr>
              <a:spLocks noChangeShapeType="1"/>
            </p:cNvSpPr>
            <p:nvPr/>
          </p:nvSpPr>
          <p:spPr bwMode="auto">
            <a:xfrm flipH="1">
              <a:off x="2064" y="253"/>
              <a:ext cx="240" cy="0"/>
            </a:xfrm>
            <a:prstGeom prst="line">
              <a:avLst/>
            </a:prstGeom>
            <a:noFill/>
            <a:ln w="9525">
              <a:solidFill>
                <a:schemeClr val="accent1"/>
              </a:solidFill>
              <a:round/>
              <a:tailEnd type="triangle" w="med" len="med"/>
            </a:ln>
          </p:spPr>
          <p:txBody>
            <a:bodyPr/>
            <a:lstStyle/>
            <a:p>
              <a:endParaRPr lang="zh-CN" altLang="en-US"/>
            </a:p>
          </p:txBody>
        </p:sp>
        <p:sp>
          <p:nvSpPr>
            <p:cNvPr id="25645" name="Line 18"/>
            <p:cNvSpPr>
              <a:spLocks noChangeShapeType="1"/>
            </p:cNvSpPr>
            <p:nvPr/>
          </p:nvSpPr>
          <p:spPr bwMode="auto">
            <a:xfrm flipH="1">
              <a:off x="1296" y="253"/>
              <a:ext cx="192" cy="0"/>
            </a:xfrm>
            <a:prstGeom prst="line">
              <a:avLst/>
            </a:prstGeom>
            <a:noFill/>
            <a:ln w="9525">
              <a:solidFill>
                <a:schemeClr val="accent1"/>
              </a:solidFill>
              <a:round/>
              <a:tailEnd type="triangle" w="med" len="med"/>
            </a:ln>
          </p:spPr>
          <p:txBody>
            <a:bodyPr/>
            <a:lstStyle/>
            <a:p>
              <a:endParaRPr lang="zh-CN" altLang="en-US"/>
            </a:p>
          </p:txBody>
        </p:sp>
        <p:sp>
          <p:nvSpPr>
            <p:cNvPr id="25646" name="Line 19"/>
            <p:cNvSpPr>
              <a:spLocks noChangeShapeType="1"/>
            </p:cNvSpPr>
            <p:nvPr/>
          </p:nvSpPr>
          <p:spPr bwMode="auto">
            <a:xfrm flipH="1">
              <a:off x="576" y="253"/>
              <a:ext cx="240" cy="0"/>
            </a:xfrm>
            <a:prstGeom prst="line">
              <a:avLst/>
            </a:prstGeom>
            <a:noFill/>
            <a:ln w="9525">
              <a:solidFill>
                <a:schemeClr val="accent1"/>
              </a:solidFill>
              <a:round/>
              <a:tailEnd type="triangle" w="med" len="med"/>
            </a:ln>
          </p:spPr>
          <p:txBody>
            <a:bodyPr/>
            <a:lstStyle/>
            <a:p>
              <a:endParaRPr lang="zh-CN" altLang="en-US"/>
            </a:p>
          </p:txBody>
        </p:sp>
        <p:sp>
          <p:nvSpPr>
            <p:cNvPr id="25647" name="Line 20"/>
            <p:cNvSpPr>
              <a:spLocks noChangeShapeType="1"/>
            </p:cNvSpPr>
            <p:nvPr/>
          </p:nvSpPr>
          <p:spPr bwMode="auto">
            <a:xfrm flipH="1">
              <a:off x="1824" y="0"/>
              <a:ext cx="2832" cy="0"/>
            </a:xfrm>
            <a:prstGeom prst="line">
              <a:avLst/>
            </a:prstGeom>
            <a:noFill/>
            <a:ln w="9525">
              <a:solidFill>
                <a:schemeClr val="accent1"/>
              </a:solidFill>
              <a:round/>
            </a:ln>
          </p:spPr>
          <p:txBody>
            <a:bodyPr/>
            <a:lstStyle/>
            <a:p>
              <a:endParaRPr lang="zh-CN" altLang="en-US"/>
            </a:p>
          </p:txBody>
        </p:sp>
        <p:sp>
          <p:nvSpPr>
            <p:cNvPr id="25648" name="Line 21"/>
            <p:cNvSpPr>
              <a:spLocks noChangeShapeType="1"/>
            </p:cNvSpPr>
            <p:nvPr/>
          </p:nvSpPr>
          <p:spPr bwMode="auto">
            <a:xfrm>
              <a:off x="1824" y="0"/>
              <a:ext cx="0" cy="84"/>
            </a:xfrm>
            <a:prstGeom prst="line">
              <a:avLst/>
            </a:prstGeom>
            <a:noFill/>
            <a:ln w="9525">
              <a:solidFill>
                <a:schemeClr val="accent1"/>
              </a:solidFill>
              <a:round/>
              <a:tailEnd type="triangle" w="med" len="med"/>
            </a:ln>
          </p:spPr>
          <p:txBody>
            <a:bodyPr/>
            <a:lstStyle/>
            <a:p>
              <a:endParaRPr lang="zh-CN" altLang="en-US"/>
            </a:p>
          </p:txBody>
        </p:sp>
        <p:sp>
          <p:nvSpPr>
            <p:cNvPr id="25649" name="Line 22"/>
            <p:cNvSpPr>
              <a:spLocks noChangeShapeType="1"/>
            </p:cNvSpPr>
            <p:nvPr/>
          </p:nvSpPr>
          <p:spPr bwMode="auto">
            <a:xfrm>
              <a:off x="4656" y="0"/>
              <a:ext cx="1" cy="84"/>
            </a:xfrm>
            <a:prstGeom prst="line">
              <a:avLst/>
            </a:prstGeom>
            <a:noFill/>
            <a:ln w="9525">
              <a:solidFill>
                <a:schemeClr val="accent1"/>
              </a:solidFill>
              <a:round/>
            </a:ln>
          </p:spPr>
          <p:txBody>
            <a:bodyPr/>
            <a:lstStyle/>
            <a:p>
              <a:endParaRPr lang="zh-CN" altLang="en-US"/>
            </a:p>
          </p:txBody>
        </p:sp>
      </p:grpSp>
      <p:grpSp>
        <p:nvGrpSpPr>
          <p:cNvPr id="25608" name="Group 23"/>
          <p:cNvGrpSpPr/>
          <p:nvPr/>
        </p:nvGrpSpPr>
        <p:grpSpPr bwMode="auto">
          <a:xfrm>
            <a:off x="838200" y="2286000"/>
            <a:ext cx="7916863" cy="1454150"/>
            <a:chOff x="0" y="0"/>
            <a:chExt cx="12468" cy="2289"/>
          </a:xfrm>
        </p:grpSpPr>
        <p:sp>
          <p:nvSpPr>
            <p:cNvPr id="25609" name="Text Box 24"/>
            <p:cNvSpPr txBox="1">
              <a:spLocks noChangeArrowheads="1"/>
            </p:cNvSpPr>
            <p:nvPr/>
          </p:nvSpPr>
          <p:spPr bwMode="auto">
            <a:xfrm>
              <a:off x="4377" y="1713"/>
              <a:ext cx="3184" cy="576"/>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a:solidFill>
                    <a:srgbClr val="000000"/>
                  </a:solidFill>
                  <a:ea typeface="宋体" panose="02010600030101010101" pitchFamily="2" charset="-122"/>
                </a:rPr>
                <a:t>物流的流通渠道</a:t>
              </a:r>
            </a:p>
          </p:txBody>
        </p:sp>
        <p:grpSp>
          <p:nvGrpSpPr>
            <p:cNvPr id="25610" name="Group 25"/>
            <p:cNvGrpSpPr/>
            <p:nvPr/>
          </p:nvGrpSpPr>
          <p:grpSpPr bwMode="auto">
            <a:xfrm>
              <a:off x="0" y="0"/>
              <a:ext cx="12468" cy="1502"/>
              <a:chOff x="0" y="0"/>
              <a:chExt cx="12468" cy="1502"/>
            </a:xfrm>
          </p:grpSpPr>
          <p:sp>
            <p:nvSpPr>
              <p:cNvPr id="25611" name="Text Box 26"/>
              <p:cNvSpPr txBox="1">
                <a:spLocks noChangeArrowheads="1"/>
              </p:cNvSpPr>
              <p:nvPr/>
            </p:nvSpPr>
            <p:spPr bwMode="auto">
              <a:xfrm>
                <a:off x="3600" y="480"/>
                <a:ext cx="1428" cy="1022"/>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制造商</a:t>
                </a:r>
              </a:p>
              <a:p>
                <a:pPr eaLnBrk="1" hangingPunct="1">
                  <a:buFont typeface="Arial" panose="020B0604020202020204" pitchFamily="34" charset="0"/>
                  <a:buNone/>
                </a:pPr>
                <a:endParaRPr lang="zh-CN" altLang="en-US">
                  <a:ea typeface="宋体" panose="02010600030101010101" pitchFamily="2" charset="-122"/>
                </a:endParaRPr>
              </a:p>
            </p:txBody>
          </p:sp>
          <p:sp>
            <p:nvSpPr>
              <p:cNvPr id="25612" name="Text Box 27"/>
              <p:cNvSpPr txBox="1">
                <a:spLocks noChangeArrowheads="1"/>
              </p:cNvSpPr>
              <p:nvPr/>
            </p:nvSpPr>
            <p:spPr bwMode="auto">
              <a:xfrm>
                <a:off x="5520" y="480"/>
                <a:ext cx="1188" cy="1022"/>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仓库</a:t>
                </a:r>
              </a:p>
              <a:p>
                <a:pPr eaLnBrk="1" hangingPunct="1">
                  <a:buFont typeface="Arial" panose="020B0604020202020204" pitchFamily="34" charset="0"/>
                  <a:buNone/>
                </a:pPr>
                <a:endParaRPr lang="zh-CN" altLang="en-US">
                  <a:ea typeface="宋体" panose="02010600030101010101" pitchFamily="2" charset="-122"/>
                </a:endParaRPr>
              </a:p>
            </p:txBody>
          </p:sp>
          <p:sp>
            <p:nvSpPr>
              <p:cNvPr id="25613" name="Text Box 28"/>
              <p:cNvSpPr txBox="1">
                <a:spLocks noChangeArrowheads="1"/>
              </p:cNvSpPr>
              <p:nvPr/>
            </p:nvSpPr>
            <p:spPr bwMode="auto">
              <a:xfrm>
                <a:off x="7080" y="480"/>
                <a:ext cx="1428" cy="1022"/>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经销商</a:t>
                </a:r>
              </a:p>
              <a:p>
                <a:pPr eaLnBrk="1" hangingPunct="1">
                  <a:buFont typeface="Arial" panose="020B0604020202020204" pitchFamily="34" charset="0"/>
                  <a:buNone/>
                </a:pPr>
                <a:endParaRPr lang="zh-CN" altLang="en-US">
                  <a:ea typeface="宋体" panose="02010600030101010101" pitchFamily="2" charset="-122"/>
                </a:endParaRPr>
              </a:p>
            </p:txBody>
          </p:sp>
          <p:sp>
            <p:nvSpPr>
              <p:cNvPr id="25614" name="Text Box 29"/>
              <p:cNvSpPr txBox="1">
                <a:spLocks noChangeArrowheads="1"/>
              </p:cNvSpPr>
              <p:nvPr/>
            </p:nvSpPr>
            <p:spPr bwMode="auto">
              <a:xfrm>
                <a:off x="0" y="480"/>
                <a:ext cx="1440" cy="1016"/>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供应商</a:t>
                </a:r>
              </a:p>
              <a:p>
                <a:pPr eaLnBrk="1" hangingPunct="1">
                  <a:buFont typeface="Arial" panose="020B0604020202020204" pitchFamily="34" charset="0"/>
                  <a:buNone/>
                </a:pPr>
                <a:endParaRPr lang="zh-CN" altLang="en-US">
                  <a:ea typeface="宋体" panose="02010600030101010101" pitchFamily="2" charset="-122"/>
                </a:endParaRPr>
              </a:p>
            </p:txBody>
          </p:sp>
          <p:sp>
            <p:nvSpPr>
              <p:cNvPr id="25615" name="Text Box 30"/>
              <p:cNvSpPr txBox="1">
                <a:spLocks noChangeArrowheads="1"/>
              </p:cNvSpPr>
              <p:nvPr/>
            </p:nvSpPr>
            <p:spPr bwMode="auto">
              <a:xfrm>
                <a:off x="1920" y="480"/>
                <a:ext cx="1188" cy="1022"/>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仓库</a:t>
                </a:r>
              </a:p>
              <a:p>
                <a:pPr eaLnBrk="1" hangingPunct="1">
                  <a:buFont typeface="Arial" panose="020B0604020202020204" pitchFamily="34" charset="0"/>
                  <a:buNone/>
                </a:pPr>
                <a:endParaRPr lang="zh-CN" altLang="en-US">
                  <a:ea typeface="宋体" panose="02010600030101010101" pitchFamily="2" charset="-122"/>
                </a:endParaRPr>
              </a:p>
            </p:txBody>
          </p:sp>
          <p:sp>
            <p:nvSpPr>
              <p:cNvPr id="25616" name="Text Box 31"/>
              <p:cNvSpPr txBox="1">
                <a:spLocks noChangeArrowheads="1"/>
              </p:cNvSpPr>
              <p:nvPr/>
            </p:nvSpPr>
            <p:spPr bwMode="auto">
              <a:xfrm>
                <a:off x="8880" y="480"/>
                <a:ext cx="1800" cy="1022"/>
              </a:xfrm>
              <a:prstGeom prst="rect">
                <a:avLst/>
              </a:prstGeom>
              <a:noFill/>
              <a:ln w="9525">
                <a:solidFill>
                  <a:schemeClr val="accent1"/>
                </a:solidFill>
                <a:miter lim="800000"/>
              </a:ln>
            </p:spPr>
            <p:txBody>
              <a:bodyPr>
                <a:spAutoFit/>
              </a:bodyPr>
              <a:lstStyle/>
              <a:p>
                <a:pPr eaLnBrk="1" hangingPunct="1">
                  <a:buFont typeface="Arial" panose="020B0604020202020204" pitchFamily="34" charset="0"/>
                  <a:buNone/>
                </a:pPr>
                <a:r>
                  <a:rPr lang="zh-CN" altLang="en-US">
                    <a:solidFill>
                      <a:srgbClr val="000000"/>
                    </a:solidFill>
                    <a:ea typeface="宋体" panose="02010600030101010101" pitchFamily="2" charset="-122"/>
                  </a:rPr>
                  <a:t>配送中心</a:t>
                </a:r>
              </a:p>
              <a:p>
                <a:pPr eaLnBrk="1" hangingPunct="1">
                  <a:buFont typeface="Arial" panose="020B0604020202020204" pitchFamily="34" charset="0"/>
                  <a:buNone/>
                </a:pPr>
                <a:endParaRPr lang="zh-CN" altLang="en-US">
                  <a:ea typeface="宋体" panose="02010600030101010101" pitchFamily="2" charset="-122"/>
                </a:endParaRPr>
              </a:p>
            </p:txBody>
          </p:sp>
          <p:sp>
            <p:nvSpPr>
              <p:cNvPr id="25617" name="Text Box 32"/>
              <p:cNvSpPr txBox="1">
                <a:spLocks noChangeArrowheads="1"/>
              </p:cNvSpPr>
              <p:nvPr/>
            </p:nvSpPr>
            <p:spPr bwMode="auto">
              <a:xfrm>
                <a:off x="11040" y="480"/>
                <a:ext cx="1428" cy="1022"/>
              </a:xfrm>
              <a:prstGeom prst="rect">
                <a:avLst/>
              </a:prstGeom>
              <a:noFill/>
              <a:ln w="9525">
                <a:solidFill>
                  <a:schemeClr val="accent1"/>
                </a:solidFill>
                <a:miter lim="800000"/>
              </a:ln>
            </p:spPr>
            <p:txBody>
              <a:bodyPr>
                <a:spAutoFit/>
              </a:bodyPr>
              <a:lstStyle/>
              <a:p>
                <a:pPr algn="ctr" eaLnBrk="1" hangingPunct="1">
                  <a:buFont typeface="Arial" panose="020B0604020202020204" pitchFamily="34" charset="0"/>
                  <a:buNone/>
                </a:pPr>
                <a:r>
                  <a:rPr lang="zh-CN" altLang="en-US">
                    <a:solidFill>
                      <a:srgbClr val="000000"/>
                    </a:solidFill>
                    <a:ea typeface="宋体" panose="02010600030101010101" pitchFamily="2" charset="-122"/>
                  </a:rPr>
                  <a:t>顾客</a:t>
                </a:r>
              </a:p>
              <a:p>
                <a:pPr eaLnBrk="1" hangingPunct="1">
                  <a:buFont typeface="Arial" panose="020B0604020202020204" pitchFamily="34" charset="0"/>
                  <a:buNone/>
                </a:pPr>
                <a:endParaRPr lang="zh-CN" altLang="en-US">
                  <a:ea typeface="宋体" panose="02010600030101010101" pitchFamily="2" charset="-122"/>
                </a:endParaRPr>
              </a:p>
            </p:txBody>
          </p:sp>
          <p:sp>
            <p:nvSpPr>
              <p:cNvPr id="25618" name="Line 33"/>
              <p:cNvSpPr>
                <a:spLocks noChangeShapeType="1"/>
              </p:cNvSpPr>
              <p:nvPr/>
            </p:nvSpPr>
            <p:spPr bwMode="auto">
              <a:xfrm flipH="1">
                <a:off x="7920" y="240"/>
                <a:ext cx="3720" cy="1"/>
              </a:xfrm>
              <a:prstGeom prst="line">
                <a:avLst/>
              </a:prstGeom>
              <a:noFill/>
              <a:ln w="9525">
                <a:solidFill>
                  <a:schemeClr val="accent1"/>
                </a:solidFill>
                <a:round/>
              </a:ln>
            </p:spPr>
            <p:txBody>
              <a:bodyPr/>
              <a:lstStyle/>
              <a:p>
                <a:endParaRPr lang="zh-CN" altLang="en-US"/>
              </a:p>
            </p:txBody>
          </p:sp>
          <p:sp>
            <p:nvSpPr>
              <p:cNvPr id="25619" name="Line 34"/>
              <p:cNvSpPr>
                <a:spLocks noChangeShapeType="1"/>
              </p:cNvSpPr>
              <p:nvPr/>
            </p:nvSpPr>
            <p:spPr bwMode="auto">
              <a:xfrm>
                <a:off x="11641" y="240"/>
                <a:ext cx="0" cy="240"/>
              </a:xfrm>
              <a:prstGeom prst="line">
                <a:avLst/>
              </a:prstGeom>
              <a:noFill/>
              <a:ln w="9525">
                <a:solidFill>
                  <a:schemeClr val="accent1"/>
                </a:solidFill>
                <a:round/>
                <a:tailEnd type="triangle" w="med" len="med"/>
              </a:ln>
            </p:spPr>
            <p:txBody>
              <a:bodyPr/>
              <a:lstStyle/>
              <a:p>
                <a:endParaRPr lang="zh-CN" altLang="en-US"/>
              </a:p>
            </p:txBody>
          </p:sp>
          <p:sp>
            <p:nvSpPr>
              <p:cNvPr id="25620" name="Line 35"/>
              <p:cNvSpPr>
                <a:spLocks noChangeShapeType="1"/>
              </p:cNvSpPr>
              <p:nvPr/>
            </p:nvSpPr>
            <p:spPr bwMode="auto">
              <a:xfrm>
                <a:off x="1440" y="960"/>
                <a:ext cx="480" cy="1"/>
              </a:xfrm>
              <a:prstGeom prst="line">
                <a:avLst/>
              </a:prstGeom>
              <a:noFill/>
              <a:ln w="9525">
                <a:solidFill>
                  <a:schemeClr val="accent1"/>
                </a:solidFill>
                <a:round/>
                <a:tailEnd type="triangle" w="med" len="med"/>
              </a:ln>
            </p:spPr>
            <p:txBody>
              <a:bodyPr/>
              <a:lstStyle/>
              <a:p>
                <a:endParaRPr lang="zh-CN" altLang="en-US"/>
              </a:p>
            </p:txBody>
          </p:sp>
          <p:sp>
            <p:nvSpPr>
              <p:cNvPr id="25621" name="Line 36"/>
              <p:cNvSpPr>
                <a:spLocks noChangeShapeType="1"/>
              </p:cNvSpPr>
              <p:nvPr/>
            </p:nvSpPr>
            <p:spPr bwMode="auto">
              <a:xfrm>
                <a:off x="3120" y="960"/>
                <a:ext cx="480" cy="1"/>
              </a:xfrm>
              <a:prstGeom prst="line">
                <a:avLst/>
              </a:prstGeom>
              <a:noFill/>
              <a:ln w="9525">
                <a:solidFill>
                  <a:schemeClr val="accent1"/>
                </a:solidFill>
                <a:round/>
                <a:tailEnd type="triangle" w="med" len="med"/>
              </a:ln>
            </p:spPr>
            <p:txBody>
              <a:bodyPr/>
              <a:lstStyle/>
              <a:p>
                <a:endParaRPr lang="zh-CN" altLang="en-US"/>
              </a:p>
            </p:txBody>
          </p:sp>
          <p:sp>
            <p:nvSpPr>
              <p:cNvPr id="25622" name="Line 37"/>
              <p:cNvSpPr>
                <a:spLocks noChangeShapeType="1"/>
              </p:cNvSpPr>
              <p:nvPr/>
            </p:nvSpPr>
            <p:spPr bwMode="auto">
              <a:xfrm>
                <a:off x="5040" y="961"/>
                <a:ext cx="480" cy="1"/>
              </a:xfrm>
              <a:prstGeom prst="line">
                <a:avLst/>
              </a:prstGeom>
              <a:noFill/>
              <a:ln w="9525">
                <a:solidFill>
                  <a:schemeClr val="accent1"/>
                </a:solidFill>
                <a:round/>
                <a:tailEnd type="triangle" w="med" len="med"/>
              </a:ln>
            </p:spPr>
            <p:txBody>
              <a:bodyPr/>
              <a:lstStyle/>
              <a:p>
                <a:endParaRPr lang="zh-CN" altLang="en-US"/>
              </a:p>
            </p:txBody>
          </p:sp>
          <p:sp>
            <p:nvSpPr>
              <p:cNvPr id="25623" name="Line 38"/>
              <p:cNvSpPr>
                <a:spLocks noChangeShapeType="1"/>
              </p:cNvSpPr>
              <p:nvPr/>
            </p:nvSpPr>
            <p:spPr bwMode="auto">
              <a:xfrm>
                <a:off x="6720" y="960"/>
                <a:ext cx="360" cy="1"/>
              </a:xfrm>
              <a:prstGeom prst="line">
                <a:avLst/>
              </a:prstGeom>
              <a:noFill/>
              <a:ln w="9525">
                <a:solidFill>
                  <a:schemeClr val="accent1"/>
                </a:solidFill>
                <a:round/>
                <a:tailEnd type="triangle" w="med" len="med"/>
              </a:ln>
            </p:spPr>
            <p:txBody>
              <a:bodyPr/>
              <a:lstStyle/>
              <a:p>
                <a:endParaRPr lang="zh-CN" altLang="en-US"/>
              </a:p>
            </p:txBody>
          </p:sp>
          <p:sp>
            <p:nvSpPr>
              <p:cNvPr id="25624" name="Line 39"/>
              <p:cNvSpPr>
                <a:spLocks noChangeShapeType="1"/>
              </p:cNvSpPr>
              <p:nvPr/>
            </p:nvSpPr>
            <p:spPr bwMode="auto">
              <a:xfrm>
                <a:off x="8520" y="961"/>
                <a:ext cx="360" cy="1"/>
              </a:xfrm>
              <a:prstGeom prst="line">
                <a:avLst/>
              </a:prstGeom>
              <a:noFill/>
              <a:ln w="9525">
                <a:solidFill>
                  <a:schemeClr val="accent1"/>
                </a:solidFill>
                <a:round/>
                <a:tailEnd type="triangle" w="med" len="med"/>
              </a:ln>
            </p:spPr>
            <p:txBody>
              <a:bodyPr/>
              <a:lstStyle/>
              <a:p>
                <a:endParaRPr lang="zh-CN" altLang="en-US"/>
              </a:p>
            </p:txBody>
          </p:sp>
          <p:sp>
            <p:nvSpPr>
              <p:cNvPr id="25625" name="Line 40"/>
              <p:cNvSpPr>
                <a:spLocks noChangeShapeType="1"/>
              </p:cNvSpPr>
              <p:nvPr/>
            </p:nvSpPr>
            <p:spPr bwMode="auto">
              <a:xfrm>
                <a:off x="10680" y="960"/>
                <a:ext cx="360" cy="1"/>
              </a:xfrm>
              <a:prstGeom prst="line">
                <a:avLst/>
              </a:prstGeom>
              <a:noFill/>
              <a:ln w="9525">
                <a:solidFill>
                  <a:schemeClr val="accent1"/>
                </a:solidFill>
                <a:round/>
                <a:tailEnd type="triangle" w="med" len="med"/>
              </a:ln>
            </p:spPr>
            <p:txBody>
              <a:bodyPr/>
              <a:lstStyle/>
              <a:p>
                <a:endParaRPr lang="zh-CN" altLang="en-US"/>
              </a:p>
            </p:txBody>
          </p:sp>
          <p:sp>
            <p:nvSpPr>
              <p:cNvPr id="25626" name="Line 41"/>
              <p:cNvSpPr>
                <a:spLocks noChangeShapeType="1"/>
              </p:cNvSpPr>
              <p:nvPr/>
            </p:nvSpPr>
            <p:spPr bwMode="auto">
              <a:xfrm>
                <a:off x="7920" y="240"/>
                <a:ext cx="1" cy="240"/>
              </a:xfrm>
              <a:prstGeom prst="line">
                <a:avLst/>
              </a:prstGeom>
              <a:noFill/>
              <a:ln w="9525">
                <a:solidFill>
                  <a:schemeClr val="accent1"/>
                </a:solidFill>
                <a:round/>
              </a:ln>
            </p:spPr>
            <p:txBody>
              <a:bodyPr/>
              <a:lstStyle/>
              <a:p>
                <a:endParaRPr lang="zh-CN" altLang="en-US"/>
              </a:p>
            </p:txBody>
          </p:sp>
          <p:sp>
            <p:nvSpPr>
              <p:cNvPr id="25627" name="Line 42"/>
              <p:cNvSpPr>
                <a:spLocks noChangeShapeType="1"/>
              </p:cNvSpPr>
              <p:nvPr/>
            </p:nvSpPr>
            <p:spPr bwMode="auto">
              <a:xfrm>
                <a:off x="4200" y="120"/>
                <a:ext cx="5400" cy="1"/>
              </a:xfrm>
              <a:prstGeom prst="line">
                <a:avLst/>
              </a:prstGeom>
              <a:noFill/>
              <a:ln w="9525">
                <a:solidFill>
                  <a:schemeClr val="accent1"/>
                </a:solidFill>
                <a:round/>
              </a:ln>
            </p:spPr>
            <p:txBody>
              <a:bodyPr/>
              <a:lstStyle/>
              <a:p>
                <a:endParaRPr lang="zh-CN" altLang="en-US"/>
              </a:p>
            </p:txBody>
          </p:sp>
          <p:sp>
            <p:nvSpPr>
              <p:cNvPr id="25628" name="Line 43"/>
              <p:cNvSpPr>
                <a:spLocks noChangeShapeType="1"/>
              </p:cNvSpPr>
              <p:nvPr/>
            </p:nvSpPr>
            <p:spPr bwMode="auto">
              <a:xfrm>
                <a:off x="4200" y="120"/>
                <a:ext cx="1" cy="360"/>
              </a:xfrm>
              <a:prstGeom prst="line">
                <a:avLst/>
              </a:prstGeom>
              <a:noFill/>
              <a:ln w="9525">
                <a:solidFill>
                  <a:schemeClr val="accent1"/>
                </a:solidFill>
                <a:round/>
              </a:ln>
            </p:spPr>
            <p:txBody>
              <a:bodyPr/>
              <a:lstStyle/>
              <a:p>
                <a:endParaRPr lang="zh-CN" altLang="en-US"/>
              </a:p>
            </p:txBody>
          </p:sp>
          <p:sp>
            <p:nvSpPr>
              <p:cNvPr id="25629" name="Line 44"/>
              <p:cNvSpPr>
                <a:spLocks noChangeShapeType="1"/>
              </p:cNvSpPr>
              <p:nvPr/>
            </p:nvSpPr>
            <p:spPr bwMode="auto">
              <a:xfrm>
                <a:off x="9600" y="120"/>
                <a:ext cx="1" cy="360"/>
              </a:xfrm>
              <a:prstGeom prst="line">
                <a:avLst/>
              </a:prstGeom>
              <a:noFill/>
              <a:ln w="9525">
                <a:solidFill>
                  <a:schemeClr val="accent1"/>
                </a:solidFill>
                <a:round/>
                <a:tailEnd type="triangle" w="med" len="med"/>
              </a:ln>
            </p:spPr>
            <p:txBody>
              <a:bodyPr/>
              <a:lstStyle/>
              <a:p>
                <a:endParaRPr lang="zh-CN" altLang="en-US"/>
              </a:p>
            </p:txBody>
          </p:sp>
          <p:sp>
            <p:nvSpPr>
              <p:cNvPr id="25630" name="Line 45"/>
              <p:cNvSpPr>
                <a:spLocks noChangeShapeType="1"/>
              </p:cNvSpPr>
              <p:nvPr/>
            </p:nvSpPr>
            <p:spPr bwMode="auto">
              <a:xfrm>
                <a:off x="4080" y="1"/>
                <a:ext cx="7920" cy="1"/>
              </a:xfrm>
              <a:prstGeom prst="line">
                <a:avLst/>
              </a:prstGeom>
              <a:noFill/>
              <a:ln w="9525">
                <a:solidFill>
                  <a:schemeClr val="accent1"/>
                </a:solidFill>
                <a:round/>
              </a:ln>
            </p:spPr>
            <p:txBody>
              <a:bodyPr/>
              <a:lstStyle/>
              <a:p>
                <a:endParaRPr lang="zh-CN" altLang="en-US"/>
              </a:p>
            </p:txBody>
          </p:sp>
          <p:sp>
            <p:nvSpPr>
              <p:cNvPr id="25631" name="Line 46"/>
              <p:cNvSpPr>
                <a:spLocks noChangeShapeType="1"/>
              </p:cNvSpPr>
              <p:nvPr/>
            </p:nvSpPr>
            <p:spPr bwMode="auto">
              <a:xfrm>
                <a:off x="4080" y="0"/>
                <a:ext cx="1" cy="480"/>
              </a:xfrm>
              <a:prstGeom prst="line">
                <a:avLst/>
              </a:prstGeom>
              <a:noFill/>
              <a:ln w="9525">
                <a:solidFill>
                  <a:schemeClr val="accent1"/>
                </a:solidFill>
                <a:round/>
              </a:ln>
            </p:spPr>
            <p:txBody>
              <a:bodyPr/>
              <a:lstStyle/>
              <a:p>
                <a:endParaRPr lang="zh-CN" altLang="en-US"/>
              </a:p>
            </p:txBody>
          </p:sp>
          <p:sp>
            <p:nvSpPr>
              <p:cNvPr id="25632" name="Line 47"/>
              <p:cNvSpPr>
                <a:spLocks noChangeShapeType="1"/>
              </p:cNvSpPr>
              <p:nvPr/>
            </p:nvSpPr>
            <p:spPr bwMode="auto">
              <a:xfrm>
                <a:off x="12000" y="0"/>
                <a:ext cx="1" cy="480"/>
              </a:xfrm>
              <a:prstGeom prst="line">
                <a:avLst/>
              </a:prstGeom>
              <a:noFill/>
              <a:ln w="9525">
                <a:solidFill>
                  <a:schemeClr val="accent1"/>
                </a:solidFill>
                <a:round/>
                <a:tailEnd type="triangle" w="med" len="med"/>
              </a:ln>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27651"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18</a:t>
            </a:fld>
            <a:endParaRPr lang="en-US" altLang="zh-CN" sz="1000" dirty="0">
              <a:latin typeface="Verdana" panose="020B0604030504040204" pitchFamily="34" charset="0"/>
              <a:ea typeface="宋体" panose="02010600030101010101" pitchFamily="2" charset="-122"/>
            </a:endParaRPr>
          </a:p>
        </p:txBody>
      </p:sp>
      <p:sp>
        <p:nvSpPr>
          <p:cNvPr id="27652" name="Rectangle 2"/>
          <p:cNvSpPr>
            <a:spLocks noGrp="1"/>
          </p:cNvSpPr>
          <p:nvPr>
            <p:ph type="title" idx="4294967295"/>
          </p:nvPr>
        </p:nvSpPr>
        <p:spPr>
          <a:xfrm>
            <a:off x="2590800" y="304800"/>
            <a:ext cx="6553200" cy="528638"/>
          </a:xfrm>
        </p:spPr>
        <p:txBody>
          <a:bodyPr vert="horz" wrap="square" lIns="91440" tIns="45720" rIns="91440" bIns="45720" anchor="ctr" anchorCtr="0"/>
          <a:lstStyle/>
          <a:p>
            <a:pPr eaLnBrk="1" hangingPunct="1"/>
            <a:r>
              <a:rPr lang="zh-CN" altLang="en-US" sz="2800" dirty="0">
                <a:latin typeface="黑体" panose="02010609060101010101" pitchFamily="49" charset="-122"/>
                <a:ea typeface="宋体" panose="02010600030101010101" pitchFamily="2" charset="-122"/>
                <a:sym typeface="黑体" panose="02010609060101010101" pitchFamily="49" charset="-122"/>
              </a:rPr>
              <a:t>信息流、资金流和物流的流通渠道</a:t>
            </a:r>
            <a:endParaRPr lang="zh-CN" altLang="en-US" sz="2800" b="0" dirty="0">
              <a:latin typeface="黑体" panose="02010609060101010101" pitchFamily="49" charset="-122"/>
              <a:ea typeface="宋体" panose="02010600030101010101" pitchFamily="2" charset="-122"/>
              <a:sym typeface="黑体" panose="02010609060101010101" pitchFamily="49" charset="-122"/>
            </a:endParaRPr>
          </a:p>
        </p:txBody>
      </p:sp>
      <p:sp>
        <p:nvSpPr>
          <p:cNvPr id="27653" name="Rectangle 3"/>
          <p:cNvSpPr>
            <a:spLocks noGrp="1"/>
          </p:cNvSpPr>
          <p:nvPr>
            <p:ph type="body" idx="4294967295"/>
          </p:nvPr>
        </p:nvSpPr>
        <p:spPr>
          <a:xfrm>
            <a:off x="457200" y="1600200"/>
            <a:ext cx="8362950" cy="1066800"/>
          </a:xfrm>
        </p:spPr>
        <p:txBody>
          <a:bodyPr vert="horz" wrap="square" lIns="91440" tIns="45720" rIns="91440" bIns="45720" anchor="t" anchorCtr="0"/>
          <a:lstStyle/>
          <a:p>
            <a:pPr eaLnBrk="1" hangingPunct="1">
              <a:lnSpc>
                <a:spcPct val="120000"/>
              </a:lnSpc>
              <a:buNone/>
            </a:pPr>
            <a:r>
              <a:rPr lang="zh-CN" altLang="en-US" b="1" dirty="0">
                <a:solidFill>
                  <a:srgbClr val="0066FF"/>
                </a:solidFill>
                <a:ea typeface="宋体" panose="02010600030101010101" pitchFamily="2" charset="-122"/>
              </a:rPr>
              <a:t>           信息流进行的是双向流程，电子商务各个交易主体之间不断进行信息的双向传递与交流。</a:t>
            </a:r>
          </a:p>
        </p:txBody>
      </p:sp>
      <p:grpSp>
        <p:nvGrpSpPr>
          <p:cNvPr id="27654" name="Group 4"/>
          <p:cNvGrpSpPr/>
          <p:nvPr/>
        </p:nvGrpSpPr>
        <p:grpSpPr>
          <a:xfrm>
            <a:off x="685800" y="2895600"/>
            <a:ext cx="7918450" cy="1160463"/>
            <a:chOff x="0" y="0"/>
            <a:chExt cx="12467" cy="1921"/>
          </a:xfrm>
        </p:grpSpPr>
        <p:sp>
          <p:nvSpPr>
            <p:cNvPr id="27656" name="Text Box 5"/>
            <p:cNvSpPr txBox="1"/>
            <p:nvPr/>
          </p:nvSpPr>
          <p:spPr>
            <a:xfrm>
              <a:off x="3482" y="481"/>
              <a:ext cx="1427" cy="1077"/>
            </a:xfrm>
            <a:prstGeom prst="rect">
              <a:avLst/>
            </a:prstGeom>
            <a:noFill/>
            <a:ln w="9525" cap="flat" cmpd="sng">
              <a:solidFill>
                <a:schemeClr val="accent1"/>
              </a:solidFill>
              <a:prstDash val="solid"/>
              <a:miter/>
              <a:headEnd type="none" w="med" len="med"/>
              <a:tailEnd type="none" w="med" len="med"/>
            </a:ln>
          </p:spPr>
          <p:txBody>
            <a:bodyPr>
              <a:spAutoFit/>
            </a:bodyPr>
            <a:lstStyle/>
            <a:p>
              <a:pPr eaLnBrk="1" hangingPunct="1"/>
              <a:r>
                <a:rPr lang="zh-CN" altLang="en-US" dirty="0">
                  <a:solidFill>
                    <a:srgbClr val="000000"/>
                  </a:solidFill>
                  <a:latin typeface="Arial" panose="020B0604020202020204" pitchFamily="34" charset="0"/>
                  <a:ea typeface="宋体" panose="02010600030101010101" pitchFamily="2" charset="-122"/>
                </a:rPr>
                <a:t>制造商</a:t>
              </a:r>
            </a:p>
            <a:p>
              <a:pPr eaLnBrk="1" hangingPunct="1"/>
              <a:endParaRPr lang="zh-CN" altLang="en-US" dirty="0">
                <a:latin typeface="Arial" panose="020B0604020202020204" pitchFamily="34" charset="0"/>
                <a:ea typeface="宋体" panose="02010600030101010101" pitchFamily="2" charset="-122"/>
              </a:endParaRPr>
            </a:p>
          </p:txBody>
        </p:sp>
        <p:sp>
          <p:nvSpPr>
            <p:cNvPr id="27657" name="Text Box 6"/>
            <p:cNvSpPr txBox="1"/>
            <p:nvPr/>
          </p:nvSpPr>
          <p:spPr>
            <a:xfrm>
              <a:off x="5401" y="481"/>
              <a:ext cx="1187" cy="1077"/>
            </a:xfrm>
            <a:prstGeom prst="rect">
              <a:avLst/>
            </a:prstGeom>
            <a:noFill/>
            <a:ln w="9525" cap="flat" cmpd="sng">
              <a:solidFill>
                <a:schemeClr val="accent1"/>
              </a:solidFill>
              <a:prstDash val="solid"/>
              <a:miter/>
              <a:headEnd type="none" w="med" len="med"/>
              <a:tailEnd type="none" w="med" len="med"/>
            </a:ln>
          </p:spPr>
          <p:txBody>
            <a:bodyPr>
              <a:spAutoFit/>
            </a:bodyPr>
            <a:lstStyle/>
            <a:p>
              <a:pPr eaLnBrk="1" hangingPunct="1"/>
              <a:r>
                <a:rPr lang="zh-CN" altLang="en-US" dirty="0">
                  <a:solidFill>
                    <a:srgbClr val="000000"/>
                  </a:solidFill>
                  <a:latin typeface="Arial" panose="020B0604020202020204" pitchFamily="34" charset="0"/>
                  <a:ea typeface="宋体" panose="02010600030101010101" pitchFamily="2" charset="-122"/>
                </a:rPr>
                <a:t>仓库</a:t>
              </a:r>
            </a:p>
            <a:p>
              <a:pPr eaLnBrk="1" hangingPunct="1"/>
              <a:r>
                <a:rPr lang="zh-CN" altLang="en-US" dirty="0">
                  <a:solidFill>
                    <a:srgbClr val="000000"/>
                  </a:solidFill>
                  <a:latin typeface="Arial" panose="020B0604020202020204" pitchFamily="34" charset="0"/>
                  <a:ea typeface="宋体" panose="02010600030101010101" pitchFamily="2" charset="-122"/>
                </a:rPr>
                <a:t>银行</a:t>
              </a:r>
            </a:p>
          </p:txBody>
        </p:sp>
        <p:sp>
          <p:nvSpPr>
            <p:cNvPr id="27658" name="Text Box 7"/>
            <p:cNvSpPr txBox="1"/>
            <p:nvPr/>
          </p:nvSpPr>
          <p:spPr>
            <a:xfrm>
              <a:off x="6961" y="481"/>
              <a:ext cx="1427" cy="1077"/>
            </a:xfrm>
            <a:prstGeom prst="rect">
              <a:avLst/>
            </a:prstGeom>
            <a:noFill/>
            <a:ln w="9525" cap="flat" cmpd="sng">
              <a:solidFill>
                <a:schemeClr val="accent1"/>
              </a:solidFill>
              <a:prstDash val="solid"/>
              <a:miter/>
              <a:headEnd type="none" w="med" len="med"/>
              <a:tailEnd type="none" w="med" len="med"/>
            </a:ln>
          </p:spPr>
          <p:txBody>
            <a:bodyPr>
              <a:spAutoFit/>
            </a:bodyPr>
            <a:lstStyle/>
            <a:p>
              <a:pPr eaLnBrk="1" hangingPunct="1"/>
              <a:r>
                <a:rPr lang="zh-CN" altLang="en-US" dirty="0">
                  <a:solidFill>
                    <a:srgbClr val="000000"/>
                  </a:solidFill>
                  <a:latin typeface="Arial" panose="020B0604020202020204" pitchFamily="34" charset="0"/>
                  <a:ea typeface="宋体" panose="02010600030101010101" pitchFamily="2" charset="-122"/>
                </a:rPr>
                <a:t>经销商</a:t>
              </a:r>
            </a:p>
            <a:p>
              <a:pPr eaLnBrk="1" hangingPunct="1"/>
              <a:endParaRPr lang="zh-CN" altLang="en-US" dirty="0">
                <a:latin typeface="Arial" panose="020B0604020202020204" pitchFamily="34" charset="0"/>
                <a:ea typeface="宋体" panose="02010600030101010101" pitchFamily="2" charset="-122"/>
              </a:endParaRPr>
            </a:p>
          </p:txBody>
        </p:sp>
        <p:sp>
          <p:nvSpPr>
            <p:cNvPr id="27659" name="Text Box 8"/>
            <p:cNvSpPr txBox="1"/>
            <p:nvPr/>
          </p:nvSpPr>
          <p:spPr>
            <a:xfrm>
              <a:off x="0" y="481"/>
              <a:ext cx="1440" cy="1077"/>
            </a:xfrm>
            <a:prstGeom prst="rect">
              <a:avLst/>
            </a:prstGeom>
            <a:noFill/>
            <a:ln w="9525" cap="flat" cmpd="sng">
              <a:solidFill>
                <a:schemeClr val="accent1"/>
              </a:solidFill>
              <a:prstDash val="solid"/>
              <a:miter/>
              <a:headEnd type="none" w="med" len="med"/>
              <a:tailEnd type="none" w="med" len="med"/>
            </a:ln>
          </p:spPr>
          <p:txBody>
            <a:bodyPr>
              <a:spAutoFit/>
            </a:bodyPr>
            <a:lstStyle/>
            <a:p>
              <a:pPr eaLnBrk="1" hangingPunct="1"/>
              <a:r>
                <a:rPr lang="zh-CN" altLang="en-US" dirty="0">
                  <a:solidFill>
                    <a:srgbClr val="000000"/>
                  </a:solidFill>
                  <a:latin typeface="Arial" panose="020B0604020202020204" pitchFamily="34" charset="0"/>
                  <a:ea typeface="宋体" panose="02010600030101010101" pitchFamily="2" charset="-122"/>
                </a:rPr>
                <a:t>供应商</a:t>
              </a:r>
            </a:p>
            <a:p>
              <a:pPr eaLnBrk="1" hangingPunct="1"/>
              <a:endParaRPr lang="zh-CN" altLang="en-US" dirty="0">
                <a:latin typeface="Arial" panose="020B0604020202020204" pitchFamily="34" charset="0"/>
                <a:ea typeface="宋体" panose="02010600030101010101" pitchFamily="2" charset="-122"/>
              </a:endParaRPr>
            </a:p>
          </p:txBody>
        </p:sp>
        <p:sp>
          <p:nvSpPr>
            <p:cNvPr id="27660" name="Text Box 9"/>
            <p:cNvSpPr txBox="1"/>
            <p:nvPr/>
          </p:nvSpPr>
          <p:spPr>
            <a:xfrm>
              <a:off x="1802" y="481"/>
              <a:ext cx="1187" cy="1077"/>
            </a:xfrm>
            <a:prstGeom prst="rect">
              <a:avLst/>
            </a:prstGeom>
            <a:noFill/>
            <a:ln w="9525" cap="flat" cmpd="sng">
              <a:solidFill>
                <a:schemeClr val="accent1"/>
              </a:solidFill>
              <a:prstDash val="solid"/>
              <a:miter/>
              <a:headEnd type="none" w="med" len="med"/>
              <a:tailEnd type="none" w="med" len="med"/>
            </a:ln>
          </p:spPr>
          <p:txBody>
            <a:bodyPr>
              <a:spAutoFit/>
            </a:bodyPr>
            <a:lstStyle/>
            <a:p>
              <a:pPr algn="ctr" eaLnBrk="1" hangingPunct="1"/>
              <a:r>
                <a:rPr lang="zh-CN" altLang="en-US" dirty="0">
                  <a:solidFill>
                    <a:srgbClr val="000000"/>
                  </a:solidFill>
                  <a:latin typeface="Arial" panose="020B0604020202020204" pitchFamily="34" charset="0"/>
                  <a:ea typeface="宋体" panose="02010600030101010101" pitchFamily="2" charset="-122"/>
                </a:rPr>
                <a:t>仓库</a:t>
              </a:r>
            </a:p>
            <a:p>
              <a:pPr algn="ctr" eaLnBrk="1" hangingPunct="1"/>
              <a:r>
                <a:rPr lang="zh-CN" altLang="en-US" dirty="0">
                  <a:solidFill>
                    <a:srgbClr val="000000"/>
                  </a:solidFill>
                  <a:latin typeface="Arial" panose="020B0604020202020204" pitchFamily="34" charset="0"/>
                  <a:ea typeface="宋体" panose="02010600030101010101" pitchFamily="2" charset="-122"/>
                </a:rPr>
                <a:t>银行</a:t>
              </a:r>
            </a:p>
          </p:txBody>
        </p:sp>
        <p:sp>
          <p:nvSpPr>
            <p:cNvPr id="27661" name="Text Box 10"/>
            <p:cNvSpPr txBox="1"/>
            <p:nvPr/>
          </p:nvSpPr>
          <p:spPr>
            <a:xfrm>
              <a:off x="8880" y="481"/>
              <a:ext cx="1800" cy="1077"/>
            </a:xfrm>
            <a:prstGeom prst="rect">
              <a:avLst/>
            </a:prstGeom>
            <a:noFill/>
            <a:ln w="9525" cap="flat" cmpd="sng">
              <a:solidFill>
                <a:schemeClr val="accent1"/>
              </a:solidFill>
              <a:prstDash val="solid"/>
              <a:miter/>
              <a:headEnd type="none" w="med" len="med"/>
              <a:tailEnd type="none" w="med" len="med"/>
            </a:ln>
          </p:spPr>
          <p:txBody>
            <a:bodyPr>
              <a:spAutoFit/>
            </a:bodyPr>
            <a:lstStyle/>
            <a:p>
              <a:pPr algn="ctr" eaLnBrk="1" hangingPunct="1"/>
              <a:r>
                <a:rPr lang="zh-CN" altLang="en-US" dirty="0">
                  <a:solidFill>
                    <a:srgbClr val="000000"/>
                  </a:solidFill>
                  <a:latin typeface="Arial" panose="020B0604020202020204" pitchFamily="34" charset="0"/>
                  <a:ea typeface="宋体" panose="02010600030101010101" pitchFamily="2" charset="-122"/>
                </a:rPr>
                <a:t>配送中心</a:t>
              </a:r>
            </a:p>
            <a:p>
              <a:pPr algn="ctr" eaLnBrk="1" hangingPunct="1"/>
              <a:r>
                <a:rPr lang="zh-CN" altLang="en-US" dirty="0">
                  <a:solidFill>
                    <a:srgbClr val="000000"/>
                  </a:solidFill>
                  <a:latin typeface="Arial" panose="020B0604020202020204" pitchFamily="34" charset="0"/>
                  <a:ea typeface="宋体" panose="02010600030101010101" pitchFamily="2" charset="-122"/>
                </a:rPr>
                <a:t>银行</a:t>
              </a:r>
            </a:p>
          </p:txBody>
        </p:sp>
        <p:sp>
          <p:nvSpPr>
            <p:cNvPr id="27662" name="Text Box 11"/>
            <p:cNvSpPr txBox="1"/>
            <p:nvPr/>
          </p:nvSpPr>
          <p:spPr>
            <a:xfrm>
              <a:off x="11040" y="481"/>
              <a:ext cx="1427" cy="1077"/>
            </a:xfrm>
            <a:prstGeom prst="rect">
              <a:avLst/>
            </a:prstGeom>
            <a:noFill/>
            <a:ln w="9525" cap="flat" cmpd="sng">
              <a:solidFill>
                <a:schemeClr val="accent1"/>
              </a:solidFill>
              <a:prstDash val="solid"/>
              <a:miter/>
              <a:headEnd type="none" w="med" len="med"/>
              <a:tailEnd type="none" w="med" len="med"/>
            </a:ln>
          </p:spPr>
          <p:txBody>
            <a:bodyPr>
              <a:spAutoFit/>
            </a:bodyPr>
            <a:lstStyle/>
            <a:p>
              <a:pPr algn="ctr" eaLnBrk="1" hangingPunct="1"/>
              <a:r>
                <a:rPr lang="zh-CN" altLang="en-US" dirty="0">
                  <a:solidFill>
                    <a:srgbClr val="000000"/>
                  </a:solidFill>
                  <a:latin typeface="Arial" panose="020B0604020202020204" pitchFamily="34" charset="0"/>
                  <a:ea typeface="宋体" panose="02010600030101010101" pitchFamily="2" charset="-122"/>
                </a:rPr>
                <a:t>顾客</a:t>
              </a:r>
            </a:p>
            <a:p>
              <a:pPr eaLnBrk="1" hangingPunct="1"/>
              <a:endParaRPr lang="zh-CN" altLang="en-US" dirty="0">
                <a:latin typeface="Arial" panose="020B0604020202020204" pitchFamily="34" charset="0"/>
                <a:ea typeface="宋体" panose="02010600030101010101" pitchFamily="2" charset="-122"/>
              </a:endParaRPr>
            </a:p>
          </p:txBody>
        </p:sp>
        <p:sp>
          <p:nvSpPr>
            <p:cNvPr id="27663" name="Line 12"/>
            <p:cNvSpPr/>
            <p:nvPr/>
          </p:nvSpPr>
          <p:spPr>
            <a:xfrm>
              <a:off x="1440" y="960"/>
              <a:ext cx="2040" cy="1"/>
            </a:xfrm>
            <a:prstGeom prst="line">
              <a:avLst/>
            </a:prstGeom>
            <a:ln w="9525" cap="flat" cmpd="sng">
              <a:solidFill>
                <a:schemeClr val="accent1"/>
              </a:solidFill>
              <a:prstDash val="solid"/>
              <a:headEnd type="none" w="med" len="med"/>
              <a:tailEnd type="none" w="med" len="med"/>
            </a:ln>
          </p:spPr>
        </p:sp>
        <p:sp>
          <p:nvSpPr>
            <p:cNvPr id="27664" name="Line 13"/>
            <p:cNvSpPr/>
            <p:nvPr/>
          </p:nvSpPr>
          <p:spPr>
            <a:xfrm>
              <a:off x="4920" y="960"/>
              <a:ext cx="2040" cy="1"/>
            </a:xfrm>
            <a:prstGeom prst="line">
              <a:avLst/>
            </a:prstGeom>
            <a:ln w="9525" cap="flat" cmpd="sng">
              <a:solidFill>
                <a:schemeClr val="accent1"/>
              </a:solidFill>
              <a:prstDash val="solid"/>
              <a:headEnd type="none" w="med" len="med"/>
              <a:tailEnd type="none" w="med" len="med"/>
            </a:ln>
          </p:spPr>
        </p:sp>
        <p:sp>
          <p:nvSpPr>
            <p:cNvPr id="27665" name="Line 14"/>
            <p:cNvSpPr/>
            <p:nvPr/>
          </p:nvSpPr>
          <p:spPr>
            <a:xfrm>
              <a:off x="8400" y="960"/>
              <a:ext cx="2640" cy="1"/>
            </a:xfrm>
            <a:prstGeom prst="line">
              <a:avLst/>
            </a:prstGeom>
            <a:ln w="9525" cap="flat" cmpd="sng">
              <a:solidFill>
                <a:schemeClr val="accent1"/>
              </a:solidFill>
              <a:prstDash val="solid"/>
              <a:headEnd type="none" w="med" len="med"/>
              <a:tailEnd type="none" w="med" len="med"/>
            </a:ln>
          </p:spPr>
        </p:sp>
        <p:sp>
          <p:nvSpPr>
            <p:cNvPr id="27666" name="Line 15"/>
            <p:cNvSpPr/>
            <p:nvPr/>
          </p:nvSpPr>
          <p:spPr>
            <a:xfrm>
              <a:off x="720" y="120"/>
              <a:ext cx="3360" cy="1"/>
            </a:xfrm>
            <a:prstGeom prst="line">
              <a:avLst/>
            </a:prstGeom>
            <a:ln w="9525" cap="flat" cmpd="sng">
              <a:solidFill>
                <a:schemeClr val="accent1"/>
              </a:solidFill>
              <a:prstDash val="solid"/>
              <a:headEnd type="none" w="med" len="med"/>
              <a:tailEnd type="none" w="med" len="med"/>
            </a:ln>
          </p:spPr>
        </p:sp>
        <p:sp>
          <p:nvSpPr>
            <p:cNvPr id="27667" name="Line 16"/>
            <p:cNvSpPr/>
            <p:nvPr/>
          </p:nvSpPr>
          <p:spPr>
            <a:xfrm>
              <a:off x="4680" y="120"/>
              <a:ext cx="3000" cy="1"/>
            </a:xfrm>
            <a:prstGeom prst="line">
              <a:avLst/>
            </a:prstGeom>
            <a:ln w="9525" cap="flat" cmpd="sng">
              <a:solidFill>
                <a:schemeClr val="accent1"/>
              </a:solidFill>
              <a:prstDash val="solid"/>
              <a:headEnd type="none" w="med" len="med"/>
              <a:tailEnd type="none" w="med" len="med"/>
            </a:ln>
          </p:spPr>
        </p:sp>
        <p:sp>
          <p:nvSpPr>
            <p:cNvPr id="27668" name="Line 17"/>
            <p:cNvSpPr/>
            <p:nvPr/>
          </p:nvSpPr>
          <p:spPr>
            <a:xfrm>
              <a:off x="8160" y="120"/>
              <a:ext cx="3600" cy="1"/>
            </a:xfrm>
            <a:prstGeom prst="line">
              <a:avLst/>
            </a:prstGeom>
            <a:ln w="9525" cap="flat" cmpd="sng">
              <a:solidFill>
                <a:schemeClr val="accent1"/>
              </a:solidFill>
              <a:prstDash val="solid"/>
              <a:headEnd type="none" w="med" len="med"/>
              <a:tailEnd type="none" w="med" len="med"/>
            </a:ln>
          </p:spPr>
        </p:sp>
        <p:sp>
          <p:nvSpPr>
            <p:cNvPr id="27669" name="Line 18"/>
            <p:cNvSpPr/>
            <p:nvPr/>
          </p:nvSpPr>
          <p:spPr>
            <a:xfrm>
              <a:off x="720" y="120"/>
              <a:ext cx="1" cy="360"/>
            </a:xfrm>
            <a:prstGeom prst="line">
              <a:avLst/>
            </a:prstGeom>
            <a:ln w="9525" cap="flat" cmpd="sng">
              <a:solidFill>
                <a:schemeClr val="accent1"/>
              </a:solidFill>
              <a:prstDash val="solid"/>
              <a:headEnd type="none" w="med" len="med"/>
              <a:tailEnd type="triangle" w="med" len="med"/>
            </a:ln>
          </p:spPr>
        </p:sp>
        <p:sp>
          <p:nvSpPr>
            <p:cNvPr id="27670" name="Line 19"/>
            <p:cNvSpPr/>
            <p:nvPr/>
          </p:nvSpPr>
          <p:spPr>
            <a:xfrm>
              <a:off x="4080" y="120"/>
              <a:ext cx="1" cy="360"/>
            </a:xfrm>
            <a:prstGeom prst="line">
              <a:avLst/>
            </a:prstGeom>
            <a:ln w="9525" cap="flat" cmpd="sng">
              <a:solidFill>
                <a:schemeClr val="accent1"/>
              </a:solidFill>
              <a:prstDash val="solid"/>
              <a:headEnd type="none" w="med" len="med"/>
              <a:tailEnd type="triangle" w="med" len="med"/>
            </a:ln>
          </p:spPr>
        </p:sp>
        <p:sp>
          <p:nvSpPr>
            <p:cNvPr id="27671" name="Line 20"/>
            <p:cNvSpPr/>
            <p:nvPr/>
          </p:nvSpPr>
          <p:spPr>
            <a:xfrm>
              <a:off x="4680" y="120"/>
              <a:ext cx="1" cy="360"/>
            </a:xfrm>
            <a:prstGeom prst="line">
              <a:avLst/>
            </a:prstGeom>
            <a:ln w="9525" cap="flat" cmpd="sng">
              <a:solidFill>
                <a:schemeClr val="accent1"/>
              </a:solidFill>
              <a:prstDash val="solid"/>
              <a:headEnd type="none" w="med" len="med"/>
              <a:tailEnd type="triangle" w="med" len="med"/>
            </a:ln>
          </p:spPr>
        </p:sp>
        <p:sp>
          <p:nvSpPr>
            <p:cNvPr id="27672" name="Line 21"/>
            <p:cNvSpPr/>
            <p:nvPr/>
          </p:nvSpPr>
          <p:spPr>
            <a:xfrm>
              <a:off x="7680" y="120"/>
              <a:ext cx="1" cy="360"/>
            </a:xfrm>
            <a:prstGeom prst="line">
              <a:avLst/>
            </a:prstGeom>
            <a:ln w="9525" cap="flat" cmpd="sng">
              <a:solidFill>
                <a:schemeClr val="accent1"/>
              </a:solidFill>
              <a:prstDash val="solid"/>
              <a:headEnd type="none" w="med" len="med"/>
              <a:tailEnd type="triangle" w="med" len="med"/>
            </a:ln>
          </p:spPr>
        </p:sp>
        <p:sp>
          <p:nvSpPr>
            <p:cNvPr id="27673" name="Line 22"/>
            <p:cNvSpPr/>
            <p:nvPr/>
          </p:nvSpPr>
          <p:spPr>
            <a:xfrm>
              <a:off x="8160" y="120"/>
              <a:ext cx="1" cy="360"/>
            </a:xfrm>
            <a:prstGeom prst="line">
              <a:avLst/>
            </a:prstGeom>
            <a:ln w="9525" cap="flat" cmpd="sng">
              <a:solidFill>
                <a:schemeClr val="accent1"/>
              </a:solidFill>
              <a:prstDash val="solid"/>
              <a:headEnd type="none" w="med" len="med"/>
              <a:tailEnd type="triangle" w="med" len="med"/>
            </a:ln>
          </p:spPr>
        </p:sp>
        <p:sp>
          <p:nvSpPr>
            <p:cNvPr id="27674" name="Line 23"/>
            <p:cNvSpPr/>
            <p:nvPr/>
          </p:nvSpPr>
          <p:spPr>
            <a:xfrm>
              <a:off x="11760" y="120"/>
              <a:ext cx="1" cy="360"/>
            </a:xfrm>
            <a:prstGeom prst="line">
              <a:avLst/>
            </a:prstGeom>
            <a:ln w="9525" cap="flat" cmpd="sng">
              <a:solidFill>
                <a:schemeClr val="accent1"/>
              </a:solidFill>
              <a:prstDash val="solid"/>
              <a:headEnd type="none" w="med" len="med"/>
              <a:tailEnd type="triangle" w="med" len="med"/>
            </a:ln>
          </p:spPr>
        </p:sp>
        <p:sp>
          <p:nvSpPr>
            <p:cNvPr id="27675" name="Line 24"/>
            <p:cNvSpPr/>
            <p:nvPr/>
          </p:nvSpPr>
          <p:spPr>
            <a:xfrm>
              <a:off x="2160" y="1800"/>
              <a:ext cx="3720" cy="1"/>
            </a:xfrm>
            <a:prstGeom prst="line">
              <a:avLst/>
            </a:prstGeom>
            <a:ln w="9525" cap="flat" cmpd="sng">
              <a:solidFill>
                <a:schemeClr val="accent1"/>
              </a:solidFill>
              <a:prstDash val="solid"/>
              <a:headEnd type="none" w="med" len="med"/>
              <a:tailEnd type="none" w="med" len="med"/>
            </a:ln>
          </p:spPr>
        </p:sp>
        <p:sp>
          <p:nvSpPr>
            <p:cNvPr id="27676" name="Line 25"/>
            <p:cNvSpPr/>
            <p:nvPr/>
          </p:nvSpPr>
          <p:spPr>
            <a:xfrm>
              <a:off x="6360" y="1800"/>
              <a:ext cx="3360" cy="1"/>
            </a:xfrm>
            <a:prstGeom prst="line">
              <a:avLst/>
            </a:prstGeom>
            <a:ln w="9525" cap="flat" cmpd="sng">
              <a:solidFill>
                <a:schemeClr val="accent1"/>
              </a:solidFill>
              <a:prstDash val="solid"/>
              <a:headEnd type="none" w="med" len="med"/>
              <a:tailEnd type="none" w="med" len="med"/>
            </a:ln>
          </p:spPr>
        </p:sp>
        <p:sp>
          <p:nvSpPr>
            <p:cNvPr id="27677" name="Line 26"/>
            <p:cNvSpPr/>
            <p:nvPr/>
          </p:nvSpPr>
          <p:spPr>
            <a:xfrm flipV="1">
              <a:off x="2160" y="1560"/>
              <a:ext cx="1" cy="240"/>
            </a:xfrm>
            <a:prstGeom prst="line">
              <a:avLst/>
            </a:prstGeom>
            <a:ln w="9525" cap="flat" cmpd="sng">
              <a:solidFill>
                <a:schemeClr val="accent1"/>
              </a:solidFill>
              <a:prstDash val="solid"/>
              <a:headEnd type="none" w="med" len="med"/>
              <a:tailEnd type="triangle" w="med" len="med"/>
            </a:ln>
          </p:spPr>
        </p:sp>
        <p:sp>
          <p:nvSpPr>
            <p:cNvPr id="27678" name="Line 27"/>
            <p:cNvSpPr/>
            <p:nvPr/>
          </p:nvSpPr>
          <p:spPr>
            <a:xfrm flipV="1">
              <a:off x="5880" y="1560"/>
              <a:ext cx="1" cy="240"/>
            </a:xfrm>
            <a:prstGeom prst="line">
              <a:avLst/>
            </a:prstGeom>
            <a:ln w="9525" cap="flat" cmpd="sng">
              <a:solidFill>
                <a:schemeClr val="accent1"/>
              </a:solidFill>
              <a:prstDash val="solid"/>
              <a:headEnd type="none" w="med" len="med"/>
              <a:tailEnd type="triangle" w="med" len="med"/>
            </a:ln>
          </p:spPr>
        </p:sp>
        <p:sp>
          <p:nvSpPr>
            <p:cNvPr id="27679" name="Line 28"/>
            <p:cNvSpPr/>
            <p:nvPr/>
          </p:nvSpPr>
          <p:spPr>
            <a:xfrm flipV="1">
              <a:off x="6360" y="1560"/>
              <a:ext cx="1" cy="240"/>
            </a:xfrm>
            <a:prstGeom prst="line">
              <a:avLst/>
            </a:prstGeom>
            <a:ln w="9525" cap="flat" cmpd="sng">
              <a:solidFill>
                <a:schemeClr val="accent1"/>
              </a:solidFill>
              <a:prstDash val="solid"/>
              <a:headEnd type="none" w="med" len="med"/>
              <a:tailEnd type="triangle" w="med" len="med"/>
            </a:ln>
          </p:spPr>
        </p:sp>
        <p:sp>
          <p:nvSpPr>
            <p:cNvPr id="27680" name="Line 29"/>
            <p:cNvSpPr/>
            <p:nvPr/>
          </p:nvSpPr>
          <p:spPr>
            <a:xfrm flipV="1">
              <a:off x="9720" y="1560"/>
              <a:ext cx="1" cy="240"/>
            </a:xfrm>
            <a:prstGeom prst="line">
              <a:avLst/>
            </a:prstGeom>
            <a:ln w="9525" cap="flat" cmpd="sng">
              <a:solidFill>
                <a:schemeClr val="accent1"/>
              </a:solidFill>
              <a:prstDash val="solid"/>
              <a:headEnd type="none" w="med" len="med"/>
              <a:tailEnd type="triangle" w="med" len="med"/>
            </a:ln>
          </p:spPr>
        </p:sp>
        <p:sp>
          <p:nvSpPr>
            <p:cNvPr id="27681" name="Line 30"/>
            <p:cNvSpPr/>
            <p:nvPr/>
          </p:nvSpPr>
          <p:spPr>
            <a:xfrm>
              <a:off x="6240" y="1920"/>
              <a:ext cx="5640" cy="1"/>
            </a:xfrm>
            <a:prstGeom prst="line">
              <a:avLst/>
            </a:prstGeom>
            <a:ln w="9525" cap="flat" cmpd="sng">
              <a:solidFill>
                <a:schemeClr val="accent1"/>
              </a:solidFill>
              <a:prstDash val="solid"/>
              <a:headEnd type="none" w="med" len="med"/>
              <a:tailEnd type="none" w="med" len="med"/>
            </a:ln>
          </p:spPr>
        </p:sp>
        <p:sp>
          <p:nvSpPr>
            <p:cNvPr id="27682" name="Line 31"/>
            <p:cNvSpPr/>
            <p:nvPr/>
          </p:nvSpPr>
          <p:spPr>
            <a:xfrm flipV="1">
              <a:off x="6240" y="1560"/>
              <a:ext cx="1" cy="360"/>
            </a:xfrm>
            <a:prstGeom prst="line">
              <a:avLst/>
            </a:prstGeom>
            <a:ln w="9525" cap="flat" cmpd="sng">
              <a:solidFill>
                <a:schemeClr val="accent1"/>
              </a:solidFill>
              <a:prstDash val="solid"/>
              <a:headEnd type="none" w="med" len="med"/>
              <a:tailEnd type="triangle" w="med" len="med"/>
            </a:ln>
          </p:spPr>
        </p:sp>
        <p:sp>
          <p:nvSpPr>
            <p:cNvPr id="27683" name="Line 32"/>
            <p:cNvSpPr/>
            <p:nvPr/>
          </p:nvSpPr>
          <p:spPr>
            <a:xfrm flipV="1">
              <a:off x="11880" y="1560"/>
              <a:ext cx="1" cy="360"/>
            </a:xfrm>
            <a:prstGeom prst="line">
              <a:avLst/>
            </a:prstGeom>
            <a:ln w="9525" cap="flat" cmpd="sng">
              <a:solidFill>
                <a:schemeClr val="accent1"/>
              </a:solidFill>
              <a:prstDash val="solid"/>
              <a:headEnd type="none" w="med" len="med"/>
              <a:tailEnd type="triangle" w="med" len="med"/>
            </a:ln>
          </p:spPr>
        </p:sp>
        <p:sp>
          <p:nvSpPr>
            <p:cNvPr id="27684" name="Line 33"/>
            <p:cNvSpPr/>
            <p:nvPr/>
          </p:nvSpPr>
          <p:spPr>
            <a:xfrm>
              <a:off x="4440" y="0"/>
              <a:ext cx="7560" cy="1"/>
            </a:xfrm>
            <a:prstGeom prst="line">
              <a:avLst/>
            </a:prstGeom>
            <a:ln w="9525" cap="flat" cmpd="sng">
              <a:solidFill>
                <a:schemeClr val="accent1"/>
              </a:solidFill>
              <a:prstDash val="solid"/>
              <a:headEnd type="none" w="med" len="med"/>
              <a:tailEnd type="none" w="med" len="med"/>
            </a:ln>
          </p:spPr>
        </p:sp>
        <p:sp>
          <p:nvSpPr>
            <p:cNvPr id="27685" name="Line 34"/>
            <p:cNvSpPr/>
            <p:nvPr/>
          </p:nvSpPr>
          <p:spPr>
            <a:xfrm>
              <a:off x="4440" y="0"/>
              <a:ext cx="1" cy="480"/>
            </a:xfrm>
            <a:prstGeom prst="line">
              <a:avLst/>
            </a:prstGeom>
            <a:ln w="9525" cap="flat" cmpd="sng">
              <a:solidFill>
                <a:schemeClr val="accent1"/>
              </a:solidFill>
              <a:prstDash val="solid"/>
              <a:headEnd type="none" w="med" len="med"/>
              <a:tailEnd type="triangle" w="med" len="med"/>
            </a:ln>
          </p:spPr>
        </p:sp>
        <p:sp>
          <p:nvSpPr>
            <p:cNvPr id="27686" name="Line 35"/>
            <p:cNvSpPr/>
            <p:nvPr/>
          </p:nvSpPr>
          <p:spPr>
            <a:xfrm>
              <a:off x="12000" y="0"/>
              <a:ext cx="1" cy="480"/>
            </a:xfrm>
            <a:prstGeom prst="line">
              <a:avLst/>
            </a:prstGeom>
            <a:ln w="9525" cap="flat" cmpd="sng">
              <a:solidFill>
                <a:schemeClr val="accent1"/>
              </a:solidFill>
              <a:prstDash val="solid"/>
              <a:headEnd type="none" w="med" len="med"/>
              <a:tailEnd type="triangle" w="med" len="med"/>
            </a:ln>
          </p:spPr>
        </p:sp>
      </p:grpSp>
      <p:sp>
        <p:nvSpPr>
          <p:cNvPr id="27655" name="Text Box 36"/>
          <p:cNvSpPr txBox="1"/>
          <p:nvPr/>
        </p:nvSpPr>
        <p:spPr>
          <a:xfrm>
            <a:off x="2971800" y="4343400"/>
            <a:ext cx="2832100" cy="365125"/>
          </a:xfrm>
          <a:prstGeom prst="rect">
            <a:avLst/>
          </a:prstGeom>
          <a:noFill/>
          <a:ln w="9525">
            <a:noFill/>
          </a:ln>
        </p:spPr>
        <p:txBody>
          <a:bodyPr>
            <a:spAutoFit/>
          </a:bodyPr>
          <a:lstStyle/>
          <a:p>
            <a:pPr algn="ctr" eaLnBrk="1" hangingPunct="1"/>
            <a:r>
              <a:rPr lang="zh-CN" altLang="en-US" dirty="0">
                <a:solidFill>
                  <a:srgbClr val="000000"/>
                </a:solidFill>
                <a:latin typeface="Arial" panose="020B0604020202020204" pitchFamily="34" charset="0"/>
                <a:ea typeface="宋体" panose="02010600030101010101" pitchFamily="2" charset="-122"/>
              </a:rPr>
              <a:t>信息流的流通渠道</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日期占位符 4"/>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27651" name="灯片编号占位符 6"/>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971B33D4-4838-45A1-B516-6AD47552F13D}"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19</a:t>
            </a:fld>
            <a:endParaRPr lang="zh-CN" altLang="en-US" sz="1000">
              <a:latin typeface="Verdana" panose="020B0604030504040204" pitchFamily="34" charset="0"/>
              <a:ea typeface="宋体" panose="02010600030101010101" pitchFamily="2" charset="-122"/>
            </a:endParaRPr>
          </a:p>
        </p:txBody>
      </p:sp>
      <p:sp>
        <p:nvSpPr>
          <p:cNvPr id="27652" name="Rectangle 6"/>
          <p:cNvSpPr>
            <a:spLocks noGrp="1" noChangeArrowheads="1"/>
          </p:cNvSpPr>
          <p:nvPr>
            <p:ph type="title" idx="4294967295"/>
          </p:nvPr>
        </p:nvSpPr>
        <p:spPr>
          <a:xfrm>
            <a:off x="2667000" y="228600"/>
            <a:ext cx="6553200" cy="603250"/>
          </a:xfrm>
        </p:spPr>
        <p:txBody>
          <a:bodyPr/>
          <a:lstStyle/>
          <a:p>
            <a:pPr eaLnBrk="1" hangingPunct="1"/>
            <a:r>
              <a:rPr lang="zh-CN" altLang="en-US" sz="2800" smtClean="0">
                <a:ea typeface="宋体" panose="02010600030101010101" pitchFamily="2" charset="-122"/>
                <a:cs typeface="+mj-lt"/>
                <a:sym typeface="+mn-ea"/>
              </a:rPr>
              <a:t>2</a:t>
            </a:r>
            <a:r>
              <a:rPr lang="zh-CN" altLang="en-US" sz="2800" smtClean="0">
                <a:ea typeface="宋体" panose="02010600030101010101" pitchFamily="2" charset="-122"/>
                <a:sym typeface="+mn-ea"/>
              </a:rPr>
              <a:t>）信息流、资金流和物流的相互关系</a:t>
            </a:r>
            <a:endParaRPr lang="zh-CN" altLang="en-US" sz="2800" smtClean="0">
              <a:ea typeface="宋体" panose="02010600030101010101" pitchFamily="2" charset="-122"/>
            </a:endParaRPr>
          </a:p>
        </p:txBody>
      </p:sp>
      <p:sp>
        <p:nvSpPr>
          <p:cNvPr id="24582" name="Rectangle 7"/>
          <p:cNvSpPr>
            <a:spLocks noGrp="1" noChangeArrowheads="1"/>
          </p:cNvSpPr>
          <p:nvPr>
            <p:ph type="body" sz="half" idx="4294967295"/>
          </p:nvPr>
        </p:nvSpPr>
        <p:spPr>
          <a:xfrm>
            <a:off x="685800" y="1828800"/>
            <a:ext cx="8001000" cy="3886200"/>
          </a:xfrm>
        </p:spPr>
        <p:txBody>
          <a:bodyPr/>
          <a:lstStyle/>
          <a:p>
            <a:pPr marL="0" indent="0" eaLnBrk="1" hangingPunct="1">
              <a:buFont typeface="Wingdings" panose="05000000000000000000" pitchFamily="2" charset="2"/>
              <a:buNone/>
            </a:pPr>
            <a:r>
              <a:rPr lang="zh-CN" altLang="en-US" b="1" smtClean="0">
                <a:solidFill>
                  <a:srgbClr val="000000"/>
                </a:solidFill>
                <a:ea typeface="宋体" panose="02010600030101010101" pitchFamily="2" charset="-122"/>
              </a:rPr>
              <a:t>三者的关系可以表述为： </a:t>
            </a:r>
          </a:p>
          <a:p>
            <a:pPr marL="0" indent="0" eaLnBrk="1" hangingPunct="1">
              <a:buFont typeface="Wingdings" panose="05000000000000000000" pitchFamily="2" charset="2"/>
              <a:buNone/>
            </a:pPr>
            <a:r>
              <a:rPr lang="zh-CN" altLang="en-US" b="1" smtClean="0">
                <a:solidFill>
                  <a:srgbClr val="000000"/>
                </a:solidFill>
                <a:ea typeface="宋体" panose="02010600030101010101" pitchFamily="2" charset="-122"/>
              </a:rPr>
              <a:t>       以信息流为依据，通过资金流实现商品的价值，通过物流实现商品的使用价值。物流是资金流的前提和条件，资金流是物流的依托和价值担保，并为适应物流的变化而不断进行调整，信息流对资金流和物流运动起指导和控制作用，并为资金流和物流活动提供决策的依据。</a:t>
            </a:r>
            <a:endParaRPr lang="en-US" altLang="zh-CN" b="1" smtClean="0">
              <a:solidFill>
                <a:srgbClr val="000000"/>
              </a:solidFill>
              <a:ea typeface="宋体" panose="02010600030101010101" pitchFamily="2" charset="-122"/>
            </a:endParaRPr>
          </a:p>
          <a:p>
            <a:pPr marL="0" indent="0" eaLnBrk="1" hangingPunct="1">
              <a:buFont typeface="Wingdings" panose="05000000000000000000" pitchFamily="2" charset="2"/>
              <a:buNone/>
            </a:pPr>
            <a:r>
              <a:rPr lang="en-US" altLang="zh-CN" b="1" smtClean="0">
                <a:solidFill>
                  <a:srgbClr val="000000"/>
                </a:solidFill>
                <a:ea typeface="宋体" panose="02010600030101010101" pitchFamily="2" charset="-122"/>
              </a:rPr>
              <a:t>      </a:t>
            </a:r>
            <a:r>
              <a:rPr lang="zh-CN" altLang="en-US" b="1" smtClean="0">
                <a:solidFill>
                  <a:srgbClr val="000000"/>
                </a:solidFill>
                <a:ea typeface="宋体" panose="02010600030101010101" pitchFamily="2" charset="-122"/>
              </a:rPr>
              <a:t>在电子商务活动中，信息流、资金流和物流本身又是相互独立的。它们无论在时间上或渠道上都是可以分离的，流动的先后次序也没有固定的模式。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7171" name="页脚占位符 4"/>
          <p:cNvSpPr txBox="1">
            <a:spLocks noGrp="1" noChangeArrowheads="1"/>
          </p:cNvSpPr>
          <p:nvPr/>
        </p:nvSpPr>
        <p:spPr bwMode="auto">
          <a:xfrm>
            <a:off x="5943600" y="6453188"/>
            <a:ext cx="2895600" cy="304800"/>
          </a:xfrm>
          <a:prstGeom prst="rect">
            <a:avLst/>
          </a:prstGeom>
          <a:noFill/>
          <a:ln w="9525">
            <a:noFill/>
            <a:miter lim="800000"/>
          </a:ln>
        </p:spPr>
        <p:txBody>
          <a:bodyPr/>
          <a:lstStyle/>
          <a:p>
            <a:pPr algn="r" eaLnBrk="1" hangingPunct="1">
              <a:buFont typeface="Arial" panose="020B0604020202020204" pitchFamily="34" charset="0"/>
              <a:buNone/>
            </a:pPr>
            <a:r>
              <a:rPr lang="zh-CN" altLang="en-US" sz="1000">
                <a:latin typeface="Verdana" panose="020B0604030504040204" pitchFamily="34" charset="0"/>
                <a:ea typeface="宋体" panose="02010600030101010101" pitchFamily="2" charset="-122"/>
              </a:rPr>
              <a:t>电子商务与品牌研究中心</a:t>
            </a:r>
            <a:endParaRPr lang="zh-CN" altLang="en-US" sz="1000">
              <a:latin typeface="Verdana" panose="020B0604030504040204" pitchFamily="34" charset="0"/>
              <a:ea typeface="Gulim" pitchFamily="34" charset="-127"/>
            </a:endParaRPr>
          </a:p>
        </p:txBody>
      </p:sp>
      <p:sp>
        <p:nvSpPr>
          <p:cNvPr id="7172"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211777F1-5749-4C0F-814D-C015C78CCB19}"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a:t>
            </a:fld>
            <a:endParaRPr lang="zh-CN" altLang="en-US" sz="1000">
              <a:latin typeface="Verdana" panose="020B0604030504040204" pitchFamily="34" charset="0"/>
              <a:ea typeface="宋体" panose="02010600030101010101" pitchFamily="2" charset="-122"/>
            </a:endParaRPr>
          </a:p>
        </p:txBody>
      </p:sp>
      <p:sp>
        <p:nvSpPr>
          <p:cNvPr id="7173" name="矩形 6"/>
          <p:cNvSpPr>
            <a:spLocks noChangeArrowheads="1"/>
          </p:cNvSpPr>
          <p:nvPr/>
        </p:nvSpPr>
        <p:spPr bwMode="auto">
          <a:xfrm>
            <a:off x="0" y="0"/>
            <a:ext cx="9144000" cy="6858000"/>
          </a:xfrm>
          <a:prstGeom prst="rect">
            <a:avLst/>
          </a:prstGeom>
          <a:solidFill>
            <a:schemeClr val="bg1"/>
          </a:solidFill>
          <a:ln w="9525" algn="ctr">
            <a:solidFill>
              <a:schemeClr val="tx1"/>
            </a:solidFill>
            <a:round/>
          </a:ln>
        </p:spPr>
        <p:txBody>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7174" name="Text Box 3"/>
          <p:cNvSpPr txBox="1">
            <a:spLocks noChangeArrowheads="1"/>
          </p:cNvSpPr>
          <p:nvPr/>
        </p:nvSpPr>
        <p:spPr bwMode="auto">
          <a:xfrm>
            <a:off x="228600" y="838200"/>
            <a:ext cx="3870325" cy="415448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400" b="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PPT</a:t>
            </a:r>
            <a:r>
              <a:rPr lang="zh-CN" altLang="en-US" sz="2400" dirty="0">
                <a:solidFill>
                  <a:srgbClr val="0000FF"/>
                </a:solidFill>
                <a:ea typeface="华文楷体" panose="02010600040101010101" pitchFamily="2" charset="-122"/>
                <a:cs typeface="Times New Roman" panose="02020603050405020304" pitchFamily="18" charset="0"/>
              </a:rPr>
              <a:t>下载网址：</a:t>
            </a:r>
          </a:p>
          <a:p>
            <a:pPr eaLnBrk="1" hangingPunct="1">
              <a:buFont typeface="Arial" panose="020B0604020202020204" pitchFamily="34" charset="0"/>
              <a:buNone/>
            </a:pPr>
            <a:endParaRPr lang="en-US" altLang="zh-CN" sz="2400" dirty="0">
              <a:solidFill>
                <a:srgbClr val="CC0000"/>
              </a:solidFill>
              <a:ea typeface="华文楷体" panose="02010600040101010101" pitchFamily="2" charset="-122"/>
              <a:cs typeface="Times New Roman" panose="02020603050405020304" pitchFamily="18" charset="0"/>
            </a:endParaRPr>
          </a:p>
          <a:p>
            <a:pPr eaLnBrk="1" hangingPunct="1">
              <a:buFont typeface="Arial" panose="020B0604020202020204" pitchFamily="34" charset="0"/>
              <a:buNone/>
            </a:pPr>
            <a:r>
              <a:rPr lang="zh-CN" altLang="en-US" sz="2400" dirty="0">
                <a:solidFill>
                  <a:srgbClr val="CC0000"/>
                </a:solidFill>
                <a:ea typeface="华文楷体" panose="02010600040101010101" pitchFamily="2" charset="-122"/>
                <a:cs typeface="Times New Roman" panose="02020603050405020304" pitchFamily="18" charset="0"/>
              </a:rPr>
              <a:t>华夏电子商务研究网</a:t>
            </a:r>
          </a:p>
          <a:p>
            <a:pPr eaLnBrk="1" hangingPunct="1">
              <a:buFont typeface="Arial" panose="020B0604020202020204" pitchFamily="34" charset="0"/>
              <a:buNone/>
            </a:pPr>
            <a:r>
              <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www.ebusiness-in-china.com</a:t>
            </a:r>
            <a:endPar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buFont typeface="Arial" panose="020B0604020202020204" pitchFamily="34" charset="0"/>
              <a:buNone/>
            </a:pPr>
            <a:endPar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buFont typeface="Arial" panose="020B0604020202020204" pitchFamily="34" charset="0"/>
              <a:buNone/>
            </a:pPr>
            <a:r>
              <a:rPr lang="zh-CN" altLang="en-US" sz="2400" dirty="0">
                <a:solidFill>
                  <a:srgbClr val="CC0000"/>
                </a:solidFill>
                <a:ea typeface="华文楷体" panose="02010600040101010101" pitchFamily="2" charset="-122"/>
                <a:cs typeface="Times New Roman" panose="02020603050405020304" pitchFamily="18" charset="0"/>
              </a:rPr>
              <a:t>华夏大学生在线</a:t>
            </a:r>
          </a:p>
          <a:p>
            <a:pPr eaLnBrk="1" hangingPunct="1">
              <a:buFont typeface="Arial" panose="020B0604020202020204" pitchFamily="34" charset="0"/>
              <a:buNone/>
            </a:pPr>
            <a:r>
              <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http://www.gx1828.com</a:t>
            </a:r>
          </a:p>
          <a:p>
            <a:pPr eaLnBrk="1" hangingPunct="1">
              <a:buFont typeface="Arial" panose="020B0604020202020204" pitchFamily="34" charset="0"/>
              <a:buNone/>
            </a:pPr>
            <a:endPar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buFont typeface="Arial" panose="020B0604020202020204" pitchFamily="34" charset="0"/>
              <a:buNone/>
            </a:pPr>
            <a:endParaRPr lang="zh-CN" altLang="en-US" sz="2400" dirty="0">
              <a:ea typeface="华文楷体" panose="02010600040101010101" pitchFamily="2" charset="-122"/>
              <a:cs typeface="Times New Roman" panose="02020603050405020304" pitchFamily="18" charset="0"/>
            </a:endParaRPr>
          </a:p>
          <a:p>
            <a:pPr eaLnBrk="1" hangingPunct="1">
              <a:buFont typeface="Arial" panose="020B0604020202020204" pitchFamily="34" charset="0"/>
              <a:buNone/>
            </a:pPr>
            <a:endParaRPr lang="zh-CN" altLang="en-US" sz="2400" dirty="0">
              <a:ea typeface="华文楷体" panose="02010600040101010101" pitchFamily="2" charset="-122"/>
              <a:cs typeface="Times New Roman" panose="02020603050405020304" pitchFamily="18" charset="0"/>
            </a:endParaRPr>
          </a:p>
        </p:txBody>
      </p:sp>
      <p:pic>
        <p:nvPicPr>
          <p:cNvPr id="8" name="图片 7" descr="电子商务概论第6版封面.jpg"/>
          <p:cNvPicPr>
            <a:picLocks noChangeAspect="1"/>
          </p:cNvPicPr>
          <p:nvPr/>
        </p:nvPicPr>
        <p:blipFill>
          <a:blip r:embed="rId2"/>
          <a:stretch>
            <a:fillRect/>
          </a:stretch>
        </p:blipFill>
        <p:spPr>
          <a:xfrm>
            <a:off x="3973141" y="0"/>
            <a:ext cx="5170859"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2867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0471C831-677E-4D05-9685-3B5B098FE13F}"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20</a:t>
            </a:fld>
            <a:endParaRPr lang="zh-CN" altLang="en-US" sz="1000">
              <a:latin typeface="Verdana" panose="020B0604030504040204" pitchFamily="34" charset="0"/>
              <a:ea typeface="宋体" panose="02010600030101010101" pitchFamily="2" charset="-122"/>
            </a:endParaRPr>
          </a:p>
        </p:txBody>
      </p:sp>
      <p:sp>
        <p:nvSpPr>
          <p:cNvPr id="28676" name="Rectangle 2"/>
          <p:cNvSpPr>
            <a:spLocks noGrp="1" noChangeArrowheads="1"/>
          </p:cNvSpPr>
          <p:nvPr>
            <p:ph type="title" idx="4294967295"/>
          </p:nvPr>
        </p:nvSpPr>
        <p:spPr>
          <a:xfrm>
            <a:off x="2438400" y="304800"/>
            <a:ext cx="6705600" cy="603250"/>
          </a:xfrm>
        </p:spPr>
        <p:txBody>
          <a:bodyPr/>
          <a:lstStyle/>
          <a:p>
            <a:pPr eaLnBrk="1" hangingPunct="1"/>
            <a:r>
              <a:rPr lang="zh-CN" altLang="en-US" sz="2800" b="0" dirty="0" smtClean="0">
                <a:ea typeface="宋体" panose="02010600030101010101" pitchFamily="2" charset="-122"/>
                <a:cs typeface="+mj-lt"/>
              </a:rPr>
              <a:t>1.2</a:t>
            </a:r>
            <a:r>
              <a:rPr lang="zh-CN" altLang="en-US" sz="2800" b="0" dirty="0" smtClean="0">
                <a:ea typeface="宋体" panose="02010600030101010101" pitchFamily="2" charset="-122"/>
              </a:rPr>
              <a:t> 电子商务的功能、特点、优势与效益</a:t>
            </a:r>
          </a:p>
        </p:txBody>
      </p:sp>
      <p:sp>
        <p:nvSpPr>
          <p:cNvPr id="28677" name="Line 3"/>
          <p:cNvSpPr>
            <a:spLocks noChangeShapeType="1"/>
          </p:cNvSpPr>
          <p:nvPr/>
        </p:nvSpPr>
        <p:spPr bwMode="auto">
          <a:xfrm>
            <a:off x="2009060" y="2287312"/>
            <a:ext cx="5610860"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78" name="Group 4"/>
          <p:cNvGrpSpPr/>
          <p:nvPr/>
        </p:nvGrpSpPr>
        <p:grpSpPr bwMode="auto">
          <a:xfrm>
            <a:off x="1790938" y="2198730"/>
            <a:ext cx="180975" cy="180975"/>
            <a:chOff x="0" y="0"/>
            <a:chExt cx="115" cy="115"/>
          </a:xfrm>
        </p:grpSpPr>
        <p:sp>
          <p:nvSpPr>
            <p:cNvPr id="28690" name="AutoShape 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8691" name="AutoShape 6"/>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28679" name="Text Box 7"/>
          <p:cNvSpPr txBox="1">
            <a:spLocks noChangeArrowheads="1"/>
          </p:cNvSpPr>
          <p:nvPr/>
        </p:nvSpPr>
        <p:spPr bwMode="auto">
          <a:xfrm>
            <a:off x="2237660" y="1828842"/>
            <a:ext cx="3087370" cy="46037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a:solidFill>
                  <a:srgbClr val="000000"/>
                </a:solidFill>
                <a:ea typeface="宋体" panose="02010600030101010101" pitchFamily="2" charset="-122"/>
              </a:rPr>
              <a:t>1.2.1 </a:t>
            </a:r>
            <a:r>
              <a:rPr lang="zh-CN" altLang="en-US" sz="2400">
                <a:solidFill>
                  <a:srgbClr val="000000"/>
                </a:solidFill>
                <a:ea typeface="宋体" panose="02010600030101010101" pitchFamily="2" charset="-122"/>
              </a:rPr>
              <a:t>电子商务的功能</a:t>
            </a:r>
          </a:p>
        </p:txBody>
      </p:sp>
      <p:sp>
        <p:nvSpPr>
          <p:cNvPr id="28680" name="Line 13"/>
          <p:cNvSpPr>
            <a:spLocks noChangeShapeType="1"/>
          </p:cNvSpPr>
          <p:nvPr/>
        </p:nvSpPr>
        <p:spPr bwMode="auto">
          <a:xfrm>
            <a:off x="2009060" y="2973747"/>
            <a:ext cx="5610860" cy="63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81" name="Group 14"/>
          <p:cNvGrpSpPr/>
          <p:nvPr/>
        </p:nvGrpSpPr>
        <p:grpSpPr bwMode="auto">
          <a:xfrm>
            <a:off x="1791573" y="2858495"/>
            <a:ext cx="180975" cy="180975"/>
            <a:chOff x="0" y="0"/>
            <a:chExt cx="115" cy="115"/>
          </a:xfrm>
        </p:grpSpPr>
        <p:sp>
          <p:nvSpPr>
            <p:cNvPr id="28688" name="AutoShape 1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8689" name="AutoShape 16"/>
            <p:cNvSpPr>
              <a:spLocks noChangeArrowheads="1"/>
            </p:cNvSpPr>
            <p:nvPr/>
          </p:nvSpPr>
          <p:spPr bwMode="auto">
            <a:xfrm rot="18900000" flipH="1">
              <a:off x="0" y="0"/>
              <a:ext cx="115" cy="115"/>
            </a:xfrm>
            <a:prstGeom prst="rtTriangle">
              <a:avLst/>
            </a:prstGeom>
            <a:solidFill>
              <a:schemeClr val="accent2"/>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28682" name="Text Box 17"/>
          <p:cNvSpPr txBox="1">
            <a:spLocks noChangeArrowheads="1"/>
          </p:cNvSpPr>
          <p:nvPr/>
        </p:nvSpPr>
        <p:spPr bwMode="auto">
          <a:xfrm>
            <a:off x="2237660" y="2507022"/>
            <a:ext cx="3087370" cy="46037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a:solidFill>
                  <a:srgbClr val="000000"/>
                </a:solidFill>
                <a:ea typeface="宋体" panose="02010600030101010101" pitchFamily="2" charset="-122"/>
              </a:rPr>
              <a:t>1.2.2 </a:t>
            </a:r>
            <a:r>
              <a:rPr lang="zh-CN" altLang="en-US" sz="2400">
                <a:solidFill>
                  <a:srgbClr val="000000"/>
                </a:solidFill>
                <a:ea typeface="宋体" panose="02010600030101010101" pitchFamily="2" charset="-122"/>
              </a:rPr>
              <a:t>电子商务的特点</a:t>
            </a:r>
          </a:p>
        </p:txBody>
      </p:sp>
      <p:sp>
        <p:nvSpPr>
          <p:cNvPr id="28683" name="Line 18"/>
          <p:cNvSpPr>
            <a:spLocks noChangeShapeType="1"/>
          </p:cNvSpPr>
          <p:nvPr/>
        </p:nvSpPr>
        <p:spPr bwMode="auto">
          <a:xfrm>
            <a:off x="2009060" y="3658912"/>
            <a:ext cx="5608955"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84" name="Group 19"/>
          <p:cNvGrpSpPr/>
          <p:nvPr/>
        </p:nvGrpSpPr>
        <p:grpSpPr bwMode="auto">
          <a:xfrm>
            <a:off x="1790938" y="3570330"/>
            <a:ext cx="180975" cy="180975"/>
            <a:chOff x="0" y="0"/>
            <a:chExt cx="115" cy="115"/>
          </a:xfrm>
        </p:grpSpPr>
        <p:sp>
          <p:nvSpPr>
            <p:cNvPr id="28686" name="AutoShape 2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8687" name="AutoShape 21"/>
            <p:cNvSpPr>
              <a:spLocks noChangeArrowheads="1"/>
            </p:cNvSpPr>
            <p:nvPr/>
          </p:nvSpPr>
          <p:spPr bwMode="auto">
            <a:xfrm rot="18900000" flipH="1">
              <a:off x="0" y="0"/>
              <a:ext cx="115" cy="115"/>
            </a:xfrm>
            <a:prstGeom prst="rtTriangle">
              <a:avLst/>
            </a:prstGeom>
            <a:solidFill>
              <a:schemeClr val="accent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28685" name="Text Box 22"/>
          <p:cNvSpPr txBox="1">
            <a:spLocks noChangeArrowheads="1"/>
          </p:cNvSpPr>
          <p:nvPr/>
        </p:nvSpPr>
        <p:spPr bwMode="auto">
          <a:xfrm>
            <a:off x="2237660" y="3855127"/>
            <a:ext cx="3087370" cy="46037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a:solidFill>
                  <a:srgbClr val="000000"/>
                </a:solidFill>
                <a:ea typeface="宋体" panose="02010600030101010101" pitchFamily="2" charset="-122"/>
              </a:rPr>
              <a:t>1.2.4 </a:t>
            </a:r>
            <a:r>
              <a:rPr lang="zh-CN" altLang="en-US" sz="2400">
                <a:solidFill>
                  <a:srgbClr val="000000"/>
                </a:solidFill>
                <a:ea typeface="宋体" panose="02010600030101010101" pitchFamily="2" charset="-122"/>
              </a:rPr>
              <a:t>电子商务的效益</a:t>
            </a:r>
          </a:p>
        </p:txBody>
      </p:sp>
      <p:sp>
        <p:nvSpPr>
          <p:cNvPr id="4" name="Text Box 7"/>
          <p:cNvSpPr txBox="1">
            <a:spLocks noChangeArrowheads="1"/>
          </p:cNvSpPr>
          <p:nvPr/>
        </p:nvSpPr>
        <p:spPr bwMode="auto">
          <a:xfrm>
            <a:off x="2237660" y="3184567"/>
            <a:ext cx="3119765" cy="46166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dirty="0">
                <a:solidFill>
                  <a:srgbClr val="000000"/>
                </a:solidFill>
                <a:ea typeface="宋体" panose="02010600030101010101" pitchFamily="2" charset="-122"/>
              </a:rPr>
              <a:t>1.2.3 </a:t>
            </a:r>
            <a:r>
              <a:rPr lang="zh-CN" altLang="en-US" sz="2400" dirty="0" smtClean="0">
                <a:solidFill>
                  <a:srgbClr val="000000"/>
                </a:solidFill>
                <a:ea typeface="宋体" panose="02010600030101010101" pitchFamily="2" charset="-122"/>
              </a:rPr>
              <a:t>电子商务的优势</a:t>
            </a:r>
            <a:endParaRPr lang="zh-CN" altLang="en-US" sz="2400" dirty="0">
              <a:solidFill>
                <a:srgbClr val="000000"/>
              </a:solidFill>
              <a:ea typeface="宋体" panose="02010600030101010101" pitchFamily="2" charset="-122"/>
            </a:endParaRPr>
          </a:p>
        </p:txBody>
      </p:sp>
      <p:grpSp>
        <p:nvGrpSpPr>
          <p:cNvPr id="5" name="Group 19"/>
          <p:cNvGrpSpPr/>
          <p:nvPr/>
        </p:nvGrpSpPr>
        <p:grpSpPr bwMode="auto">
          <a:xfrm>
            <a:off x="1790938" y="4224380"/>
            <a:ext cx="180975" cy="180975"/>
            <a:chOff x="0" y="0"/>
            <a:chExt cx="115" cy="115"/>
          </a:xfrm>
        </p:grpSpPr>
        <p:sp>
          <p:nvSpPr>
            <p:cNvPr id="6" name="AutoShape 2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7" name="AutoShape 21"/>
            <p:cNvSpPr>
              <a:spLocks noChangeArrowheads="1"/>
            </p:cNvSpPr>
            <p:nvPr/>
          </p:nvSpPr>
          <p:spPr bwMode="auto">
            <a:xfrm rot="18900000" flipH="1">
              <a:off x="0" y="0"/>
              <a:ext cx="115" cy="115"/>
            </a:xfrm>
            <a:prstGeom prst="rtTriangle">
              <a:avLst/>
            </a:prstGeom>
            <a:solidFill>
              <a:schemeClr val="accent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8" name="Line 18"/>
          <p:cNvSpPr>
            <a:spLocks noChangeShapeType="1"/>
          </p:cNvSpPr>
          <p:nvPr/>
        </p:nvSpPr>
        <p:spPr bwMode="auto">
          <a:xfrm>
            <a:off x="2010965" y="4317407"/>
            <a:ext cx="5608955" cy="3175"/>
          </a:xfrm>
          <a:prstGeom prst="line">
            <a:avLst/>
          </a:prstGeom>
          <a:noFill/>
          <a:ln w="25400">
            <a:solidFill>
              <a:srgbClr val="5F5F5F"/>
            </a:solidFill>
            <a:prstDash val="sysDot"/>
            <a:round/>
            <a:tailEnd type="oval" w="med" len="me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2969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F5FDCE43-04C8-4058-B181-C4D126B7E468}"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21</a:t>
            </a:fld>
            <a:endParaRPr lang="zh-CN" altLang="en-US" sz="1000">
              <a:latin typeface="Verdana" panose="020B0604030504040204" pitchFamily="34" charset="0"/>
              <a:ea typeface="宋体" panose="02010600030101010101" pitchFamily="2" charset="-122"/>
            </a:endParaRPr>
          </a:p>
        </p:txBody>
      </p:sp>
      <p:sp>
        <p:nvSpPr>
          <p:cNvPr id="29700"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rPr>
              <a:t>1.2.1 电子商务的功能</a:t>
            </a:r>
          </a:p>
        </p:txBody>
      </p:sp>
      <p:sp>
        <p:nvSpPr>
          <p:cNvPr id="26630" name="Rectangle 3"/>
          <p:cNvSpPr>
            <a:spLocks noChangeArrowheads="1"/>
          </p:cNvSpPr>
          <p:nvPr/>
        </p:nvSpPr>
        <p:spPr bwMode="auto">
          <a:xfrm>
            <a:off x="381000" y="4648200"/>
            <a:ext cx="8610600" cy="704850"/>
          </a:xfrm>
          <a:prstGeom prst="rect">
            <a:avLst/>
          </a:prstGeom>
          <a:gradFill rotWithShape="1">
            <a:gsLst>
              <a:gs pos="0">
                <a:schemeClr val="folHlink">
                  <a:alpha val="50000"/>
                </a:schemeClr>
              </a:gs>
              <a:gs pos="50000">
                <a:srgbClr val="FFFFFF"/>
              </a:gs>
              <a:gs pos="100000">
                <a:schemeClr val="folHlink">
                  <a:alpha val="50000"/>
                </a:schemeClr>
              </a:gs>
            </a:gsLst>
            <a:lin ang="0" scaled="1"/>
          </a:gradFill>
          <a:ln w="9525">
            <a:noFill/>
            <a:miter lim="800000"/>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6631" name="Rectangle 4"/>
          <p:cNvSpPr>
            <a:spLocks noChangeArrowheads="1"/>
          </p:cNvSpPr>
          <p:nvPr/>
        </p:nvSpPr>
        <p:spPr bwMode="auto">
          <a:xfrm>
            <a:off x="381000" y="3962400"/>
            <a:ext cx="8610600" cy="704850"/>
          </a:xfrm>
          <a:prstGeom prst="rect">
            <a:avLst/>
          </a:prstGeom>
          <a:gradFill rotWithShape="1">
            <a:gsLst>
              <a:gs pos="0">
                <a:schemeClr val="accent1">
                  <a:alpha val="50000"/>
                </a:schemeClr>
              </a:gs>
              <a:gs pos="50000">
                <a:srgbClr val="FFFFFF"/>
              </a:gs>
              <a:gs pos="100000">
                <a:schemeClr val="accent1">
                  <a:alpha val="50000"/>
                </a:schemeClr>
              </a:gs>
            </a:gsLst>
            <a:lin ang="0" scaled="1"/>
          </a:gradFill>
          <a:ln w="9525">
            <a:noFill/>
            <a:miter lim="800000"/>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6632" name="Rectangle 5"/>
          <p:cNvSpPr>
            <a:spLocks noChangeArrowheads="1"/>
          </p:cNvSpPr>
          <p:nvPr/>
        </p:nvSpPr>
        <p:spPr bwMode="auto">
          <a:xfrm>
            <a:off x="381000" y="3276600"/>
            <a:ext cx="8610600" cy="701675"/>
          </a:xfrm>
          <a:prstGeom prst="rect">
            <a:avLst/>
          </a:prstGeom>
          <a:gradFill rotWithShape="1">
            <a:gsLst>
              <a:gs pos="0">
                <a:schemeClr val="folHlink">
                  <a:alpha val="50000"/>
                </a:schemeClr>
              </a:gs>
              <a:gs pos="50000">
                <a:srgbClr val="FFFFFF"/>
              </a:gs>
              <a:gs pos="100000">
                <a:schemeClr val="folHlink">
                  <a:alpha val="50000"/>
                </a:schemeClr>
              </a:gs>
            </a:gsLst>
            <a:lin ang="0" scaled="1"/>
          </a:gradFill>
          <a:ln w="9525">
            <a:noFill/>
            <a:miter lim="800000"/>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6633" name="Rectangle 6"/>
          <p:cNvSpPr>
            <a:spLocks noChangeArrowheads="1"/>
          </p:cNvSpPr>
          <p:nvPr/>
        </p:nvSpPr>
        <p:spPr bwMode="auto">
          <a:xfrm>
            <a:off x="381000" y="2587625"/>
            <a:ext cx="8610600" cy="688975"/>
          </a:xfrm>
          <a:prstGeom prst="rect">
            <a:avLst/>
          </a:prstGeom>
          <a:gradFill rotWithShape="1">
            <a:gsLst>
              <a:gs pos="0">
                <a:schemeClr val="accent1">
                  <a:alpha val="50000"/>
                </a:schemeClr>
              </a:gs>
              <a:gs pos="50000">
                <a:srgbClr val="FFFFFF"/>
              </a:gs>
              <a:gs pos="100000">
                <a:schemeClr val="accent1">
                  <a:alpha val="50000"/>
                </a:schemeClr>
              </a:gs>
            </a:gsLst>
            <a:lin ang="0" scaled="1"/>
          </a:gradFill>
          <a:ln w="9525">
            <a:noFill/>
            <a:miter lim="800000"/>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6634" name="Rectangle 7"/>
          <p:cNvSpPr>
            <a:spLocks noChangeArrowheads="1"/>
          </p:cNvSpPr>
          <p:nvPr/>
        </p:nvSpPr>
        <p:spPr bwMode="auto">
          <a:xfrm>
            <a:off x="381000" y="1981200"/>
            <a:ext cx="8610600" cy="606425"/>
          </a:xfrm>
          <a:prstGeom prst="rect">
            <a:avLst/>
          </a:prstGeom>
          <a:gradFill rotWithShape="1">
            <a:gsLst>
              <a:gs pos="0">
                <a:schemeClr val="folHlink">
                  <a:alpha val="50000"/>
                </a:schemeClr>
              </a:gs>
              <a:gs pos="50000">
                <a:srgbClr val="FFFFFF"/>
              </a:gs>
              <a:gs pos="100000">
                <a:schemeClr val="folHlink">
                  <a:alpha val="50000"/>
                </a:schemeClr>
              </a:gs>
            </a:gsLst>
            <a:lin ang="0" scaled="1"/>
          </a:gradFill>
          <a:ln w="9525">
            <a:noFill/>
            <a:miter lim="800000"/>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9706" name="Line 8"/>
          <p:cNvSpPr>
            <a:spLocks noChangeShapeType="1"/>
          </p:cNvSpPr>
          <p:nvPr/>
        </p:nvSpPr>
        <p:spPr bwMode="auto">
          <a:xfrm flipV="1">
            <a:off x="386715" y="2587625"/>
            <a:ext cx="7954010" cy="3175"/>
          </a:xfrm>
          <a:prstGeom prst="line">
            <a:avLst/>
          </a:prstGeom>
          <a:noFill/>
          <a:ln w="9525" cap="rnd">
            <a:solidFill>
              <a:schemeClr val="tx1"/>
            </a:solidFill>
            <a:prstDash val="sysDot"/>
            <a:round/>
          </a:ln>
        </p:spPr>
        <p:txBody>
          <a:bodyPr wrap="none" anchor="ctr"/>
          <a:lstStyle/>
          <a:p>
            <a:endParaRPr lang="zh-CN" altLang="en-US"/>
          </a:p>
        </p:txBody>
      </p:sp>
      <p:sp>
        <p:nvSpPr>
          <p:cNvPr id="29707" name="Line 9"/>
          <p:cNvSpPr>
            <a:spLocks noChangeShapeType="1"/>
          </p:cNvSpPr>
          <p:nvPr/>
        </p:nvSpPr>
        <p:spPr bwMode="auto">
          <a:xfrm>
            <a:off x="386080" y="3276600"/>
            <a:ext cx="7951470" cy="1905"/>
          </a:xfrm>
          <a:prstGeom prst="line">
            <a:avLst/>
          </a:prstGeom>
          <a:noFill/>
          <a:ln w="9525" cap="rnd">
            <a:solidFill>
              <a:schemeClr val="tx1"/>
            </a:solidFill>
            <a:prstDash val="sysDot"/>
            <a:round/>
          </a:ln>
        </p:spPr>
        <p:txBody>
          <a:bodyPr wrap="none" anchor="ctr"/>
          <a:lstStyle/>
          <a:p>
            <a:endParaRPr lang="zh-CN" altLang="en-US"/>
          </a:p>
        </p:txBody>
      </p:sp>
      <p:sp>
        <p:nvSpPr>
          <p:cNvPr id="29708" name="Line 10"/>
          <p:cNvSpPr>
            <a:spLocks noChangeShapeType="1"/>
          </p:cNvSpPr>
          <p:nvPr/>
        </p:nvSpPr>
        <p:spPr bwMode="auto">
          <a:xfrm>
            <a:off x="382588" y="3962400"/>
            <a:ext cx="7964487" cy="1588"/>
          </a:xfrm>
          <a:prstGeom prst="line">
            <a:avLst/>
          </a:prstGeom>
          <a:noFill/>
          <a:ln w="9525" cap="rnd">
            <a:solidFill>
              <a:schemeClr val="tx1"/>
            </a:solidFill>
            <a:prstDash val="sysDot"/>
            <a:round/>
          </a:ln>
        </p:spPr>
        <p:txBody>
          <a:bodyPr wrap="none" anchor="ctr"/>
          <a:lstStyle/>
          <a:p>
            <a:endParaRPr lang="zh-CN" altLang="en-US"/>
          </a:p>
        </p:txBody>
      </p:sp>
      <p:sp>
        <p:nvSpPr>
          <p:cNvPr id="29709" name="Line 11"/>
          <p:cNvSpPr>
            <a:spLocks noChangeShapeType="1"/>
          </p:cNvSpPr>
          <p:nvPr/>
        </p:nvSpPr>
        <p:spPr bwMode="auto">
          <a:xfrm>
            <a:off x="382588" y="4648200"/>
            <a:ext cx="7954962" cy="1588"/>
          </a:xfrm>
          <a:prstGeom prst="line">
            <a:avLst/>
          </a:prstGeom>
          <a:noFill/>
          <a:ln w="9525" cap="rnd">
            <a:solidFill>
              <a:schemeClr val="tx1"/>
            </a:solidFill>
            <a:prstDash val="sysDot"/>
            <a:round/>
          </a:ln>
        </p:spPr>
        <p:txBody>
          <a:bodyPr wrap="none" anchor="ctr"/>
          <a:lstStyle/>
          <a:p>
            <a:endParaRPr lang="zh-CN" altLang="en-US"/>
          </a:p>
        </p:txBody>
      </p:sp>
      <p:sp>
        <p:nvSpPr>
          <p:cNvPr id="29710" name="Text Box 12"/>
          <p:cNvSpPr txBox="1">
            <a:spLocks noChangeArrowheads="1"/>
          </p:cNvSpPr>
          <p:nvPr/>
        </p:nvSpPr>
        <p:spPr bwMode="auto">
          <a:xfrm>
            <a:off x="1154967" y="2127739"/>
            <a:ext cx="1760418" cy="430887"/>
          </a:xfrm>
          <a:prstGeom prst="rect">
            <a:avLst/>
          </a:prstGeom>
          <a:noFill/>
          <a:ln w="9525">
            <a:noFill/>
            <a:miter lim="800000"/>
          </a:ln>
        </p:spPr>
        <p:txBody>
          <a:bodyPr wrap="none">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1</a:t>
            </a:r>
            <a:r>
              <a:rPr lang="zh-CN" altLang="en-US" sz="2200" dirty="0">
                <a:solidFill>
                  <a:srgbClr val="000000"/>
                </a:solidFill>
                <a:ea typeface="宋体" panose="02010600030101010101" pitchFamily="2" charset="-122"/>
              </a:rPr>
              <a:t>）广告宣传</a:t>
            </a:r>
          </a:p>
        </p:txBody>
      </p:sp>
      <p:sp>
        <p:nvSpPr>
          <p:cNvPr id="29711" name="Text Box 13"/>
          <p:cNvSpPr txBox="1">
            <a:spLocks noChangeArrowheads="1"/>
          </p:cNvSpPr>
          <p:nvPr/>
        </p:nvSpPr>
        <p:spPr bwMode="auto">
          <a:xfrm>
            <a:off x="721213" y="2743200"/>
            <a:ext cx="1760418" cy="430887"/>
          </a:xfrm>
          <a:prstGeom prst="rect">
            <a:avLst/>
          </a:prstGeom>
          <a:noFill/>
          <a:ln w="9525">
            <a:noFill/>
            <a:miter lim="800000"/>
          </a:ln>
        </p:spPr>
        <p:txBody>
          <a:bodyPr wrap="none">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2</a:t>
            </a:r>
            <a:r>
              <a:rPr lang="zh-CN" altLang="en-US" sz="2200" dirty="0">
                <a:solidFill>
                  <a:srgbClr val="000000"/>
                </a:solidFill>
                <a:ea typeface="宋体" panose="02010600030101010101" pitchFamily="2" charset="-122"/>
              </a:rPr>
              <a:t>）咨询洽谈</a:t>
            </a:r>
          </a:p>
        </p:txBody>
      </p:sp>
      <p:sp>
        <p:nvSpPr>
          <p:cNvPr id="29712" name="Text Box 14"/>
          <p:cNvSpPr txBox="1">
            <a:spLocks noChangeArrowheads="1"/>
          </p:cNvSpPr>
          <p:nvPr/>
        </p:nvSpPr>
        <p:spPr bwMode="auto">
          <a:xfrm>
            <a:off x="580536" y="3364523"/>
            <a:ext cx="1760418" cy="430887"/>
          </a:xfrm>
          <a:prstGeom prst="rect">
            <a:avLst/>
          </a:prstGeom>
          <a:noFill/>
          <a:ln w="9525">
            <a:noFill/>
            <a:miter lim="800000"/>
          </a:ln>
        </p:spPr>
        <p:txBody>
          <a:bodyPr wrap="none">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3</a:t>
            </a:r>
            <a:r>
              <a:rPr lang="zh-CN" altLang="en-US" sz="2200" dirty="0">
                <a:solidFill>
                  <a:srgbClr val="000000"/>
                </a:solidFill>
                <a:ea typeface="宋体" panose="02010600030101010101" pitchFamily="2" charset="-122"/>
              </a:rPr>
              <a:t>）商品订购</a:t>
            </a:r>
          </a:p>
        </p:txBody>
      </p:sp>
      <p:sp>
        <p:nvSpPr>
          <p:cNvPr id="29713" name="Text Box 15"/>
          <p:cNvSpPr txBox="1">
            <a:spLocks noChangeArrowheads="1"/>
          </p:cNvSpPr>
          <p:nvPr/>
        </p:nvSpPr>
        <p:spPr bwMode="auto">
          <a:xfrm>
            <a:off x="1329227" y="4818185"/>
            <a:ext cx="1760418" cy="430887"/>
          </a:xfrm>
          <a:prstGeom prst="rect">
            <a:avLst/>
          </a:prstGeom>
          <a:noFill/>
          <a:ln w="9525">
            <a:noFill/>
            <a:miter lim="800000"/>
          </a:ln>
        </p:spPr>
        <p:txBody>
          <a:bodyPr wrap="none">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5</a:t>
            </a:r>
            <a:r>
              <a:rPr lang="zh-CN" altLang="en-US" sz="2200" dirty="0">
                <a:solidFill>
                  <a:srgbClr val="000000"/>
                </a:solidFill>
                <a:ea typeface="宋体" panose="02010600030101010101" pitchFamily="2" charset="-122"/>
              </a:rPr>
              <a:t>）电子支付</a:t>
            </a:r>
          </a:p>
        </p:txBody>
      </p:sp>
      <p:sp>
        <p:nvSpPr>
          <p:cNvPr id="29714" name="Text Box 16"/>
          <p:cNvSpPr txBox="1">
            <a:spLocks noChangeArrowheads="1"/>
          </p:cNvSpPr>
          <p:nvPr/>
        </p:nvSpPr>
        <p:spPr bwMode="auto">
          <a:xfrm>
            <a:off x="5309622" y="2069159"/>
            <a:ext cx="2327881" cy="430887"/>
          </a:xfrm>
          <a:prstGeom prst="rect">
            <a:avLst/>
          </a:prstGeom>
          <a:noFill/>
          <a:ln w="9525">
            <a:noFill/>
            <a:miter lim="800000"/>
          </a:ln>
        </p:spPr>
        <p:txBody>
          <a:bodyPr wrap="none">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6</a:t>
            </a:r>
            <a:r>
              <a:rPr lang="zh-CN" altLang="en-US" sz="2200" dirty="0">
                <a:solidFill>
                  <a:srgbClr val="000000"/>
                </a:solidFill>
                <a:ea typeface="宋体" panose="02010600030101010101" pitchFamily="2" charset="-122"/>
              </a:rPr>
              <a:t>）网上金融服务</a:t>
            </a:r>
          </a:p>
        </p:txBody>
      </p:sp>
      <p:sp>
        <p:nvSpPr>
          <p:cNvPr id="29715" name="Text Box 17"/>
          <p:cNvSpPr txBox="1">
            <a:spLocks noChangeArrowheads="1"/>
          </p:cNvSpPr>
          <p:nvPr/>
        </p:nvSpPr>
        <p:spPr bwMode="auto">
          <a:xfrm>
            <a:off x="5575771" y="2734350"/>
            <a:ext cx="2044149" cy="43088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2200" dirty="0">
                <a:solidFill>
                  <a:srgbClr val="000000"/>
                </a:solidFill>
                <a:ea typeface="宋体" panose="02010600030101010101" pitchFamily="2" charset="-122"/>
              </a:rPr>
              <a:t>7</a:t>
            </a:r>
            <a:r>
              <a:rPr lang="zh-CN" altLang="en-US" sz="2200" dirty="0">
                <a:solidFill>
                  <a:srgbClr val="000000"/>
                </a:solidFill>
                <a:ea typeface="宋体" panose="02010600030101010101" pitchFamily="2" charset="-122"/>
              </a:rPr>
              <a:t>）供应链管理</a:t>
            </a:r>
          </a:p>
        </p:txBody>
      </p:sp>
      <p:sp>
        <p:nvSpPr>
          <p:cNvPr id="29716" name="Text Box 18"/>
          <p:cNvSpPr txBox="1">
            <a:spLocks noChangeArrowheads="1"/>
          </p:cNvSpPr>
          <p:nvPr/>
        </p:nvSpPr>
        <p:spPr bwMode="auto">
          <a:xfrm>
            <a:off x="5638800" y="3352800"/>
            <a:ext cx="3179075" cy="430887"/>
          </a:xfrm>
          <a:prstGeom prst="rect">
            <a:avLst/>
          </a:prstGeom>
          <a:noFill/>
          <a:ln w="9525">
            <a:noFill/>
            <a:miter lim="800000"/>
          </a:ln>
        </p:spPr>
        <p:txBody>
          <a:bodyPr wrap="none">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8</a:t>
            </a:r>
            <a:r>
              <a:rPr lang="zh-CN" altLang="en-US" sz="2200" dirty="0">
                <a:solidFill>
                  <a:srgbClr val="000000"/>
                </a:solidFill>
                <a:ea typeface="宋体" panose="02010600030101010101" pitchFamily="2" charset="-122"/>
              </a:rPr>
              <a:t>）情报搜集与意见征询</a:t>
            </a:r>
          </a:p>
        </p:txBody>
      </p:sp>
      <p:sp>
        <p:nvSpPr>
          <p:cNvPr id="29717" name="Text Box 19"/>
          <p:cNvSpPr txBox="1">
            <a:spLocks noChangeArrowheads="1"/>
          </p:cNvSpPr>
          <p:nvPr/>
        </p:nvSpPr>
        <p:spPr bwMode="auto">
          <a:xfrm>
            <a:off x="5602288" y="4114800"/>
            <a:ext cx="2327881" cy="430887"/>
          </a:xfrm>
          <a:prstGeom prst="rect">
            <a:avLst/>
          </a:prstGeom>
          <a:noFill/>
          <a:ln w="9525">
            <a:noFill/>
            <a:miter lim="800000"/>
          </a:ln>
        </p:spPr>
        <p:txBody>
          <a:bodyPr wrap="none">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9</a:t>
            </a:r>
            <a:r>
              <a:rPr lang="zh-CN" altLang="en-US" sz="2200" dirty="0">
                <a:solidFill>
                  <a:srgbClr val="000000"/>
                </a:solidFill>
                <a:ea typeface="宋体" panose="02010600030101010101" pitchFamily="2" charset="-122"/>
              </a:rPr>
              <a:t>）客户关系管理</a:t>
            </a:r>
          </a:p>
        </p:txBody>
      </p:sp>
      <p:sp>
        <p:nvSpPr>
          <p:cNvPr id="29718" name="Text Box 20"/>
          <p:cNvSpPr txBox="1">
            <a:spLocks noChangeArrowheads="1"/>
          </p:cNvSpPr>
          <p:nvPr/>
        </p:nvSpPr>
        <p:spPr bwMode="auto">
          <a:xfrm>
            <a:off x="5175738" y="4806462"/>
            <a:ext cx="2768707" cy="43088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2200" dirty="0">
                <a:solidFill>
                  <a:srgbClr val="000000"/>
                </a:solidFill>
                <a:ea typeface="宋体" panose="02010600030101010101" pitchFamily="2" charset="-122"/>
              </a:rPr>
              <a:t>10</a:t>
            </a:r>
            <a:r>
              <a:rPr lang="zh-CN" altLang="en-US" sz="2200" dirty="0">
                <a:solidFill>
                  <a:srgbClr val="000000"/>
                </a:solidFill>
                <a:ea typeface="宋体" panose="02010600030101010101" pitchFamily="2" charset="-122"/>
              </a:rPr>
              <a:t>）企业信息化管理</a:t>
            </a:r>
          </a:p>
        </p:txBody>
      </p:sp>
      <p:sp>
        <p:nvSpPr>
          <p:cNvPr id="29719" name="Oval 21"/>
          <p:cNvSpPr>
            <a:spLocks noChangeArrowheads="1"/>
          </p:cNvSpPr>
          <p:nvPr/>
        </p:nvSpPr>
        <p:spPr bwMode="auto">
          <a:xfrm>
            <a:off x="2479675" y="2057400"/>
            <a:ext cx="3200400" cy="3200400"/>
          </a:xfrm>
          <a:prstGeom prst="ellipse">
            <a:avLst/>
          </a:prstGeom>
          <a:gradFill rotWithShape="1">
            <a:gsLst>
              <a:gs pos="0">
                <a:schemeClr val="accent2"/>
              </a:gs>
              <a:gs pos="100000">
                <a:srgbClr val="618200"/>
              </a:gs>
            </a:gsLst>
            <a:path path="shape">
              <a:fillToRect l="50000" t="50000" r="50000" b="50000"/>
            </a:path>
          </a:gradFill>
          <a:ln w="28575">
            <a:solidFill>
              <a:srgbClr val="FFFFFF"/>
            </a:solid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29720" name="Text Box 22"/>
          <p:cNvSpPr txBox="1">
            <a:spLocks noChangeArrowheads="1"/>
          </p:cNvSpPr>
          <p:nvPr/>
        </p:nvSpPr>
        <p:spPr bwMode="auto">
          <a:xfrm>
            <a:off x="3059430" y="3036570"/>
            <a:ext cx="2057400" cy="1077913"/>
          </a:xfrm>
          <a:prstGeom prst="rect">
            <a:avLst/>
          </a:prstGeom>
          <a:noFill/>
          <a:ln w="9525">
            <a:noFill/>
            <a:miter lim="800000"/>
          </a:ln>
          <a:effectLst>
            <a:outerShdw dist="35921" dir="2700000" algn="ctr" rotWithShape="0">
              <a:srgbClr val="000000"/>
            </a:outerShdw>
          </a:effectLst>
        </p:spPr>
        <p:txBody>
          <a:bodyPr>
            <a:spAutoFit/>
          </a:bodyPr>
          <a:lstStyle/>
          <a:p>
            <a:pPr algn="ctr">
              <a:buFont typeface="Arial" panose="020B0604020202020204" pitchFamily="34" charset="0"/>
              <a:buNone/>
              <a:defRPr/>
            </a:pPr>
            <a:r>
              <a:rPr lang="zh-CN" altLang="en-US" sz="3200" i="1">
                <a:solidFill>
                  <a:schemeClr val="bg1"/>
                </a:solidFill>
                <a:ea typeface="宋体" panose="02010600030101010101" pitchFamily="2" charset="-122"/>
              </a:rPr>
              <a:t>电子商务的功能</a:t>
            </a:r>
          </a:p>
        </p:txBody>
      </p:sp>
      <p:sp>
        <p:nvSpPr>
          <p:cNvPr id="29721" name="Text Box 23"/>
          <p:cNvSpPr txBox="1">
            <a:spLocks noChangeArrowheads="1"/>
          </p:cNvSpPr>
          <p:nvPr/>
        </p:nvSpPr>
        <p:spPr bwMode="auto">
          <a:xfrm>
            <a:off x="803275" y="4114800"/>
            <a:ext cx="1760418" cy="430887"/>
          </a:xfrm>
          <a:prstGeom prst="rect">
            <a:avLst/>
          </a:prstGeom>
          <a:noFill/>
          <a:ln w="9525">
            <a:noFill/>
            <a:miter lim="800000"/>
          </a:ln>
        </p:spPr>
        <p:txBody>
          <a:bodyPr wrap="none">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4</a:t>
            </a:r>
            <a:r>
              <a:rPr lang="zh-CN" altLang="en-US" sz="2200" dirty="0">
                <a:solidFill>
                  <a:srgbClr val="000000"/>
                </a:solidFill>
                <a:ea typeface="宋体" panose="02010600030101010101" pitchFamily="2" charset="-122"/>
              </a:rPr>
              <a:t>）电子交易</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0723"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ED0309-0D39-4A9E-B15D-6E503EB1E0EE}"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22</a:t>
            </a:fld>
            <a:endParaRPr lang="zh-CN" altLang="en-US" sz="1000">
              <a:latin typeface="Verdana" panose="020B0604030504040204" pitchFamily="34" charset="0"/>
              <a:ea typeface="宋体" panose="02010600030101010101" pitchFamily="2" charset="-122"/>
            </a:endParaRPr>
          </a:p>
        </p:txBody>
      </p:sp>
      <p:sp>
        <p:nvSpPr>
          <p:cNvPr id="30724"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rPr>
              <a:t>1.2.</a:t>
            </a:r>
            <a:r>
              <a:rPr lang="en-US" altLang="zh-CN" sz="2800" smtClean="0">
                <a:ea typeface="宋体" panose="02010600030101010101" pitchFamily="2" charset="-122"/>
              </a:rPr>
              <a:t>2</a:t>
            </a:r>
            <a:r>
              <a:rPr lang="zh-CN" altLang="en-US" sz="2800" smtClean="0">
                <a:ea typeface="宋体" panose="02010600030101010101" pitchFamily="2" charset="-122"/>
              </a:rPr>
              <a:t> 电子商务的特点</a:t>
            </a:r>
          </a:p>
        </p:txBody>
      </p:sp>
      <p:sp>
        <p:nvSpPr>
          <p:cNvPr id="27654" name="Oval 3"/>
          <p:cNvSpPr>
            <a:spLocks noChangeArrowheads="1"/>
          </p:cNvSpPr>
          <p:nvPr/>
        </p:nvSpPr>
        <p:spPr bwMode="auto">
          <a:xfrm>
            <a:off x="2827338" y="2438400"/>
            <a:ext cx="3332162" cy="3322638"/>
          </a:xfrm>
          <a:prstGeom prst="ellipse">
            <a:avLst/>
          </a:prstGeom>
          <a:gradFill rotWithShape="1">
            <a:gsLst>
              <a:gs pos="0">
                <a:schemeClr val="bg1">
                  <a:alpha val="0"/>
                </a:schemeClr>
              </a:gs>
              <a:gs pos="50000">
                <a:srgbClr val="000000">
                  <a:alpha val="26999"/>
                </a:srgbClr>
              </a:gs>
              <a:gs pos="100000">
                <a:schemeClr val="bg1">
                  <a:alpha val="0"/>
                </a:schemeClr>
              </a:gs>
            </a:gsLst>
            <a:lin ang="18900000" scaled="1"/>
          </a:gradFill>
          <a:ln w="9525">
            <a:noFill/>
            <a:round/>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pic>
        <p:nvPicPr>
          <p:cNvPr id="30726" name="Picture 4" descr="aa"/>
          <p:cNvPicPr>
            <a:picLocks noChangeAspect="1" noChangeArrowheads="1"/>
          </p:cNvPicPr>
          <p:nvPr/>
        </p:nvPicPr>
        <p:blipFill>
          <a:blip r:embed="rId2" cstate="print"/>
          <a:srcRect/>
          <a:stretch>
            <a:fillRect/>
          </a:stretch>
        </p:blipFill>
        <p:spPr bwMode="auto">
          <a:xfrm>
            <a:off x="2819400" y="2438400"/>
            <a:ext cx="3346450" cy="3348038"/>
          </a:xfrm>
          <a:prstGeom prst="rect">
            <a:avLst/>
          </a:prstGeom>
          <a:noFill/>
          <a:ln w="9525">
            <a:noFill/>
            <a:miter lim="800000"/>
            <a:headEnd/>
            <a:tailEnd/>
          </a:ln>
        </p:spPr>
      </p:pic>
      <p:sp>
        <p:nvSpPr>
          <p:cNvPr id="30727" name="Arc 5"/>
          <p:cNvSpPr/>
          <p:nvPr/>
        </p:nvSpPr>
        <p:spPr bwMode="auto">
          <a:xfrm>
            <a:off x="4500563" y="2441575"/>
            <a:ext cx="1314450" cy="1674813"/>
          </a:xfrm>
          <a:custGeom>
            <a:avLst/>
            <a:gdLst>
              <a:gd name="T0" fmla="*/ 2147483647 w 17046"/>
              <a:gd name="T1" fmla="*/ 0 h 21593"/>
              <a:gd name="T2" fmla="*/ 2147483647 w 17046"/>
              <a:gd name="T3" fmla="*/ 2147483647 h 21593"/>
              <a:gd name="T4" fmla="*/ 2147483647 w 17046"/>
              <a:gd name="T5" fmla="*/ 0 h 21593"/>
              <a:gd name="T6" fmla="*/ 2147483647 w 17046"/>
              <a:gd name="T7" fmla="*/ 2147483647 h 21593"/>
              <a:gd name="T8" fmla="*/ 0 w 17046"/>
              <a:gd name="T9" fmla="*/ 2147483647 h 21593"/>
              <a:gd name="T10" fmla="*/ 0 60000 65536"/>
              <a:gd name="T11" fmla="*/ 0 60000 65536"/>
              <a:gd name="T12" fmla="*/ 0 60000 65536"/>
              <a:gd name="T13" fmla="*/ 0 60000 65536"/>
              <a:gd name="T14" fmla="*/ 0 60000 65536"/>
              <a:gd name="T15" fmla="*/ 0 w 17046"/>
              <a:gd name="T16" fmla="*/ 0 h 21593"/>
              <a:gd name="T17" fmla="*/ 17046 w 17046"/>
              <a:gd name="T18" fmla="*/ 21593 h 21593"/>
            </a:gdLst>
            <a:ahLst/>
            <a:cxnLst>
              <a:cxn ang="T10">
                <a:pos x="T0" y="T1"/>
              </a:cxn>
              <a:cxn ang="T11">
                <a:pos x="T2" y="T3"/>
              </a:cxn>
              <a:cxn ang="T12">
                <a:pos x="T4" y="T5"/>
              </a:cxn>
              <a:cxn ang="T13">
                <a:pos x="T6" y="T7"/>
              </a:cxn>
              <a:cxn ang="T14">
                <a:pos x="T8" y="T9"/>
              </a:cxn>
            </a:cxnLst>
            <a:rect l="T15" t="T16" r="T17" b="T18"/>
            <a:pathLst>
              <a:path w="17046" h="21593" fill="none" extrusionOk="0">
                <a:moveTo>
                  <a:pt x="558" y="0"/>
                </a:moveTo>
                <a:cubicBezTo>
                  <a:pt x="7023" y="167"/>
                  <a:pt x="13073" y="3222"/>
                  <a:pt x="17045" y="8326"/>
                </a:cubicBezTo>
              </a:path>
              <a:path w="17046" h="21593" stroke="0" extrusionOk="0">
                <a:moveTo>
                  <a:pt x="558" y="0"/>
                </a:moveTo>
                <a:cubicBezTo>
                  <a:pt x="7023" y="167"/>
                  <a:pt x="13073" y="3222"/>
                  <a:pt x="17045" y="8326"/>
                </a:cubicBezTo>
                <a:lnTo>
                  <a:pt x="0" y="21593"/>
                </a:lnTo>
                <a:lnTo>
                  <a:pt x="558" y="0"/>
                </a:lnTo>
                <a:close/>
              </a:path>
            </a:pathLst>
          </a:custGeom>
          <a:solidFill>
            <a:schemeClr val="folHlink">
              <a:alpha val="58823"/>
            </a:schemeClr>
          </a:solidFill>
          <a:ln w="9525">
            <a:noFill/>
            <a:round/>
          </a:ln>
        </p:spPr>
        <p:txBody>
          <a:bodyPr wrap="none" anchor="ctr"/>
          <a:lstStyle/>
          <a:p>
            <a:endParaRPr lang="zh-CN" altLang="en-US">
              <a:ea typeface="宋体" panose="02010600030101010101" pitchFamily="2" charset="-122"/>
            </a:endParaRPr>
          </a:p>
        </p:txBody>
      </p:sp>
      <p:sp>
        <p:nvSpPr>
          <p:cNvPr id="30728" name="Arc 7"/>
          <p:cNvSpPr/>
          <p:nvPr/>
        </p:nvSpPr>
        <p:spPr bwMode="auto">
          <a:xfrm rot="5400000" flipH="1" flipV="1">
            <a:off x="2936875" y="2951163"/>
            <a:ext cx="1520825" cy="1663700"/>
          </a:xfrm>
          <a:custGeom>
            <a:avLst/>
            <a:gdLst>
              <a:gd name="T0" fmla="*/ 0 w 19665"/>
              <a:gd name="T1" fmla="*/ 2147483647 h 21600"/>
              <a:gd name="T2" fmla="*/ 2147483647 w 19665"/>
              <a:gd name="T3" fmla="*/ 0 h 21600"/>
              <a:gd name="T4" fmla="*/ 2147483647 w 19665"/>
              <a:gd name="T5" fmla="*/ 2147483647 h 21600"/>
              <a:gd name="T6" fmla="*/ 0 w 19665"/>
              <a:gd name="T7" fmla="*/ 2147483647 h 21600"/>
              <a:gd name="T8" fmla="*/ 2147483647 w 19665"/>
              <a:gd name="T9" fmla="*/ 0 h 21600"/>
              <a:gd name="T10" fmla="*/ 2147483647 w 19665"/>
              <a:gd name="T11" fmla="*/ 2147483647 h 21600"/>
              <a:gd name="T12" fmla="*/ 2147483647 w 19665"/>
              <a:gd name="T13" fmla="*/ 2147483647 h 21600"/>
              <a:gd name="T14" fmla="*/ 0 60000 65536"/>
              <a:gd name="T15" fmla="*/ 0 60000 65536"/>
              <a:gd name="T16" fmla="*/ 0 60000 65536"/>
              <a:gd name="T17" fmla="*/ 0 60000 65536"/>
              <a:gd name="T18" fmla="*/ 0 60000 65536"/>
              <a:gd name="T19" fmla="*/ 0 60000 65536"/>
              <a:gd name="T20" fmla="*/ 0 60000 65536"/>
              <a:gd name="T21" fmla="*/ 0 w 19665"/>
              <a:gd name="T22" fmla="*/ 0 h 21600"/>
              <a:gd name="T23" fmla="*/ 19665 w 19665"/>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65" h="21600" fill="none" extrusionOk="0">
                <a:moveTo>
                  <a:pt x="0" y="643"/>
                </a:moveTo>
                <a:cubicBezTo>
                  <a:pt x="1711" y="216"/>
                  <a:pt x="3468" y="-1"/>
                  <a:pt x="5233" y="0"/>
                </a:cubicBezTo>
                <a:cubicBezTo>
                  <a:pt x="10560" y="0"/>
                  <a:pt x="15700" y="1969"/>
                  <a:pt x="19665" y="5528"/>
                </a:cubicBezTo>
              </a:path>
              <a:path w="19665" h="21600" stroke="0" extrusionOk="0">
                <a:moveTo>
                  <a:pt x="0" y="643"/>
                </a:moveTo>
                <a:cubicBezTo>
                  <a:pt x="1711" y="216"/>
                  <a:pt x="3468" y="-1"/>
                  <a:pt x="5233" y="0"/>
                </a:cubicBezTo>
                <a:cubicBezTo>
                  <a:pt x="10560" y="0"/>
                  <a:pt x="15700" y="1969"/>
                  <a:pt x="19665" y="5528"/>
                </a:cubicBezTo>
                <a:lnTo>
                  <a:pt x="5233" y="21600"/>
                </a:lnTo>
                <a:lnTo>
                  <a:pt x="0" y="643"/>
                </a:lnTo>
                <a:close/>
              </a:path>
            </a:pathLst>
          </a:custGeom>
          <a:solidFill>
            <a:srgbClr val="93C052">
              <a:alpha val="27843"/>
            </a:srgbClr>
          </a:solidFill>
          <a:ln w="9525">
            <a:noFill/>
            <a:round/>
          </a:ln>
        </p:spPr>
        <p:txBody>
          <a:bodyPr wrap="none" anchor="ctr"/>
          <a:lstStyle/>
          <a:p>
            <a:endParaRPr lang="zh-CN" altLang="en-US">
              <a:ea typeface="宋体" panose="02010600030101010101" pitchFamily="2" charset="-122"/>
            </a:endParaRPr>
          </a:p>
        </p:txBody>
      </p:sp>
      <p:sp>
        <p:nvSpPr>
          <p:cNvPr id="30729" name="Arc 8"/>
          <p:cNvSpPr/>
          <p:nvPr/>
        </p:nvSpPr>
        <p:spPr bwMode="auto">
          <a:xfrm rot="10419033">
            <a:off x="2943225" y="4198938"/>
            <a:ext cx="1651000" cy="1493837"/>
          </a:xfrm>
          <a:custGeom>
            <a:avLst/>
            <a:gdLst>
              <a:gd name="T0" fmla="*/ 2147483647 w 21379"/>
              <a:gd name="T1" fmla="*/ 0 h 19278"/>
              <a:gd name="T2" fmla="*/ 2147483647 w 21379"/>
              <a:gd name="T3" fmla="*/ 2147483647 h 19278"/>
              <a:gd name="T4" fmla="*/ 2147483647 w 21379"/>
              <a:gd name="T5" fmla="*/ 0 h 19278"/>
              <a:gd name="T6" fmla="*/ 2147483647 w 21379"/>
              <a:gd name="T7" fmla="*/ 2147483647 h 19278"/>
              <a:gd name="T8" fmla="*/ 0 w 21379"/>
              <a:gd name="T9" fmla="*/ 2147483647 h 19278"/>
              <a:gd name="T10" fmla="*/ 0 60000 65536"/>
              <a:gd name="T11" fmla="*/ 0 60000 65536"/>
              <a:gd name="T12" fmla="*/ 0 60000 65536"/>
              <a:gd name="T13" fmla="*/ 0 60000 65536"/>
              <a:gd name="T14" fmla="*/ 0 60000 65536"/>
              <a:gd name="T15" fmla="*/ 0 w 21379"/>
              <a:gd name="T16" fmla="*/ 0 h 19278"/>
              <a:gd name="T17" fmla="*/ 21379 w 21379"/>
              <a:gd name="T18" fmla="*/ 19278 h 19278"/>
            </a:gdLst>
            <a:ahLst/>
            <a:cxnLst>
              <a:cxn ang="T10">
                <a:pos x="T0" y="T1"/>
              </a:cxn>
              <a:cxn ang="T11">
                <a:pos x="T2" y="T3"/>
              </a:cxn>
              <a:cxn ang="T12">
                <a:pos x="T4" y="T5"/>
              </a:cxn>
              <a:cxn ang="T13">
                <a:pos x="T6" y="T7"/>
              </a:cxn>
              <a:cxn ang="T14">
                <a:pos x="T8" y="T9"/>
              </a:cxn>
            </a:cxnLst>
            <a:rect l="T15" t="T16" r="T17" b="T18"/>
            <a:pathLst>
              <a:path w="21379" h="19278" fill="none" extrusionOk="0">
                <a:moveTo>
                  <a:pt x="9742" y="0"/>
                </a:moveTo>
                <a:cubicBezTo>
                  <a:pt x="16030" y="3177"/>
                  <a:pt x="20373" y="9222"/>
                  <a:pt x="21378" y="16195"/>
                </a:cubicBezTo>
              </a:path>
              <a:path w="21379" h="19278" stroke="0" extrusionOk="0">
                <a:moveTo>
                  <a:pt x="9742" y="0"/>
                </a:moveTo>
                <a:cubicBezTo>
                  <a:pt x="16030" y="3177"/>
                  <a:pt x="20373" y="9222"/>
                  <a:pt x="21378" y="16195"/>
                </a:cubicBezTo>
                <a:lnTo>
                  <a:pt x="0" y="19278"/>
                </a:lnTo>
                <a:lnTo>
                  <a:pt x="9742" y="0"/>
                </a:lnTo>
                <a:close/>
              </a:path>
            </a:pathLst>
          </a:custGeom>
          <a:solidFill>
            <a:schemeClr val="folHlink">
              <a:alpha val="50195"/>
            </a:schemeClr>
          </a:solidFill>
          <a:ln w="9525">
            <a:noFill/>
            <a:round/>
          </a:ln>
        </p:spPr>
        <p:txBody>
          <a:bodyPr wrap="none" anchor="ctr"/>
          <a:lstStyle/>
          <a:p>
            <a:endParaRPr lang="zh-CN" altLang="en-US">
              <a:ea typeface="宋体" panose="02010600030101010101" pitchFamily="2" charset="-122"/>
            </a:endParaRPr>
          </a:p>
        </p:txBody>
      </p:sp>
      <p:sp>
        <p:nvSpPr>
          <p:cNvPr id="30730" name="WordArt 11"/>
          <p:cNvSpPr>
            <a:spLocks noChangeArrowheads="1" noChangeShapeType="1" noTextEdit="1"/>
          </p:cNvSpPr>
          <p:nvPr/>
        </p:nvSpPr>
        <p:spPr bwMode="auto">
          <a:xfrm rot="2760178">
            <a:off x="3089275" y="4441826"/>
            <a:ext cx="1550987" cy="620712"/>
          </a:xfrm>
          <a:prstGeom prst="rect">
            <a:avLst/>
          </a:prstGeom>
        </p:spPr>
        <p:txBody>
          <a:bodyPr spcFirstLastPara="1" wrap="none" fromWordArt="1">
            <a:prstTxWarp prst="textArchDown">
              <a:avLst>
                <a:gd name="adj" fmla="val 436180"/>
              </a:avLst>
            </a:prstTxWarp>
          </a:bodyPr>
          <a:lstStyle/>
          <a:p>
            <a:pPr algn="ctr"/>
            <a:r>
              <a:rPr lang="zh-CN" altLang="en-US" kern="10">
                <a:ln w="6350">
                  <a:solidFill>
                    <a:srgbClr val="FFFFFF"/>
                  </a:solidFill>
                  <a:round/>
                </a:ln>
                <a:solidFill>
                  <a:srgbClr val="FFFFFF"/>
                </a:solidFill>
                <a:latin typeface="+mn-ea"/>
                <a:cs typeface="+mn-ea"/>
              </a:rPr>
              <a:t>  </a:t>
            </a:r>
          </a:p>
        </p:txBody>
      </p:sp>
      <p:grpSp>
        <p:nvGrpSpPr>
          <p:cNvPr id="30731" name="Group 13"/>
          <p:cNvGrpSpPr/>
          <p:nvPr/>
        </p:nvGrpSpPr>
        <p:grpSpPr bwMode="auto">
          <a:xfrm>
            <a:off x="3600450" y="3201988"/>
            <a:ext cx="1792288" cy="1754187"/>
            <a:chOff x="0" y="0"/>
            <a:chExt cx="901" cy="888"/>
          </a:xfrm>
        </p:grpSpPr>
        <p:pic>
          <p:nvPicPr>
            <p:cNvPr id="30741" name="Picture 14" descr="circuler_1"/>
            <p:cNvPicPr>
              <a:picLocks noChangeAspect="1" noChangeArrowheads="1"/>
            </p:cNvPicPr>
            <p:nvPr/>
          </p:nvPicPr>
          <p:blipFill>
            <a:blip r:embed="rId3" cstate="print"/>
            <a:srcRect/>
            <a:stretch>
              <a:fillRect/>
            </a:stretch>
          </p:blipFill>
          <p:spPr bwMode="auto">
            <a:xfrm>
              <a:off x="0" y="0"/>
              <a:ext cx="901" cy="886"/>
            </a:xfrm>
            <a:prstGeom prst="rect">
              <a:avLst/>
            </a:prstGeom>
            <a:noFill/>
            <a:ln w="9525">
              <a:noFill/>
              <a:miter lim="800000"/>
              <a:headEnd/>
              <a:tailEnd/>
            </a:ln>
          </p:spPr>
        </p:pic>
        <p:grpSp>
          <p:nvGrpSpPr>
            <p:cNvPr id="30742" name="Oval 15"/>
            <p:cNvGrpSpPr/>
            <p:nvPr/>
          </p:nvGrpSpPr>
          <p:grpSpPr bwMode="auto">
            <a:xfrm>
              <a:off x="-2" y="-4"/>
              <a:ext cx="901" cy="895"/>
              <a:chOff x="0" y="0"/>
              <a:chExt cx="1792224" cy="1767840"/>
            </a:xfrm>
          </p:grpSpPr>
          <p:pic>
            <p:nvPicPr>
              <p:cNvPr id="30755" name="Oval 15"/>
              <p:cNvPicPr>
                <a:picLocks noChangeArrowheads="1"/>
              </p:cNvPicPr>
              <p:nvPr/>
            </p:nvPicPr>
            <p:blipFill>
              <a:blip r:embed="rId4" cstate="print"/>
              <a:srcRect/>
              <a:stretch>
                <a:fillRect/>
              </a:stretch>
            </p:blipFill>
            <p:spPr bwMode="auto">
              <a:xfrm>
                <a:off x="0" y="0"/>
                <a:ext cx="1792224" cy="1767840"/>
              </a:xfrm>
              <a:prstGeom prst="rect">
                <a:avLst/>
              </a:prstGeom>
              <a:noFill/>
              <a:ln w="9525">
                <a:noFill/>
                <a:miter lim="800000"/>
                <a:headEnd/>
                <a:tailEnd/>
              </a:ln>
            </p:spPr>
          </p:pic>
          <p:sp>
            <p:nvSpPr>
              <p:cNvPr id="30756" name="Text Box 20"/>
              <p:cNvSpPr txBox="1">
                <a:spLocks noChangeArrowheads="1"/>
              </p:cNvSpPr>
              <p:nvPr/>
            </p:nvSpPr>
            <p:spPr bwMode="auto">
              <a:xfrm>
                <a:off x="264537" y="264579"/>
                <a:ext cx="1258899" cy="1240397"/>
              </a:xfrm>
              <a:prstGeom prst="rect">
                <a:avLst/>
              </a:prstGeom>
              <a:no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0743" name="Freeform 16"/>
            <p:cNvSpPr/>
            <p:nvPr/>
          </p:nvSpPr>
          <p:spPr bwMode="auto">
            <a:xfrm>
              <a:off x="93" y="18"/>
              <a:ext cx="703" cy="308"/>
            </a:xfrm>
            <a:custGeom>
              <a:avLst/>
              <a:gdLst>
                <a:gd name="T0" fmla="*/ 1 w 1321"/>
                <a:gd name="T1" fmla="*/ 0 h 712"/>
                <a:gd name="T2" fmla="*/ 1 w 1321"/>
                <a:gd name="T3" fmla="*/ 0 h 712"/>
                <a:gd name="T4" fmla="*/ 1 w 1321"/>
                <a:gd name="T5" fmla="*/ 0 h 712"/>
                <a:gd name="T6" fmla="*/ 1 w 1321"/>
                <a:gd name="T7" fmla="*/ 0 h 712"/>
                <a:gd name="T8" fmla="*/ 1 w 1321"/>
                <a:gd name="T9" fmla="*/ 0 h 712"/>
                <a:gd name="T10" fmla="*/ 1 w 1321"/>
                <a:gd name="T11" fmla="*/ 0 h 712"/>
                <a:gd name="T12" fmla="*/ 1 w 1321"/>
                <a:gd name="T13" fmla="*/ 0 h 712"/>
                <a:gd name="T14" fmla="*/ 1 w 1321"/>
                <a:gd name="T15" fmla="*/ 0 h 712"/>
                <a:gd name="T16" fmla="*/ 1 w 1321"/>
                <a:gd name="T17" fmla="*/ 0 h 712"/>
                <a:gd name="T18" fmla="*/ 1 w 1321"/>
                <a:gd name="T19" fmla="*/ 0 h 712"/>
                <a:gd name="T20" fmla="*/ 1 w 1321"/>
                <a:gd name="T21" fmla="*/ 0 h 712"/>
                <a:gd name="T22" fmla="*/ 1 w 1321"/>
                <a:gd name="T23" fmla="*/ 0 h 712"/>
                <a:gd name="T24" fmla="*/ 1 w 1321"/>
                <a:gd name="T25" fmla="*/ 0 h 712"/>
                <a:gd name="T26" fmla="*/ 1 w 1321"/>
                <a:gd name="T27" fmla="*/ 0 h 712"/>
                <a:gd name="T28" fmla="*/ 1 w 1321"/>
                <a:gd name="T29" fmla="*/ 0 h 712"/>
                <a:gd name="T30" fmla="*/ 1 w 1321"/>
                <a:gd name="T31" fmla="*/ 0 h 712"/>
                <a:gd name="T32" fmla="*/ 1 w 1321"/>
                <a:gd name="T33" fmla="*/ 0 h 712"/>
                <a:gd name="T34" fmla="*/ 1 w 1321"/>
                <a:gd name="T35" fmla="*/ 0 h 712"/>
                <a:gd name="T36" fmla="*/ 1 w 1321"/>
                <a:gd name="T37" fmla="*/ 0 h 712"/>
                <a:gd name="T38" fmla="*/ 1 w 1321"/>
                <a:gd name="T39" fmla="*/ 0 h 712"/>
                <a:gd name="T40" fmla="*/ 1 w 1321"/>
                <a:gd name="T41" fmla="*/ 0 h 712"/>
                <a:gd name="T42" fmla="*/ 1 w 1321"/>
                <a:gd name="T43" fmla="*/ 0 h 712"/>
                <a:gd name="T44" fmla="*/ 1 w 1321"/>
                <a:gd name="T45" fmla="*/ 0 h 712"/>
                <a:gd name="T46" fmla="*/ 1 w 1321"/>
                <a:gd name="T47" fmla="*/ 0 h 712"/>
                <a:gd name="T48" fmla="*/ 1 w 1321"/>
                <a:gd name="T49" fmla="*/ 0 h 712"/>
                <a:gd name="T50" fmla="*/ 1 w 1321"/>
                <a:gd name="T51" fmla="*/ 0 h 712"/>
                <a:gd name="T52" fmla="*/ 1 w 1321"/>
                <a:gd name="T53" fmla="*/ 0 h 712"/>
                <a:gd name="T54" fmla="*/ 1 w 1321"/>
                <a:gd name="T55" fmla="*/ 0 h 712"/>
                <a:gd name="T56" fmla="*/ 0 w 1321"/>
                <a:gd name="T57" fmla="*/ 0 h 712"/>
                <a:gd name="T58" fmla="*/ 0 w 1321"/>
                <a:gd name="T59" fmla="*/ 0 h 712"/>
                <a:gd name="T60" fmla="*/ 1 w 1321"/>
                <a:gd name="T61" fmla="*/ 0 h 712"/>
                <a:gd name="T62" fmla="*/ 1 w 1321"/>
                <a:gd name="T63" fmla="*/ 0 h 712"/>
                <a:gd name="T64" fmla="*/ 1 w 1321"/>
                <a:gd name="T65" fmla="*/ 0 h 712"/>
                <a:gd name="T66" fmla="*/ 1 w 1321"/>
                <a:gd name="T67" fmla="*/ 0 h 712"/>
                <a:gd name="T68" fmla="*/ 1 w 1321"/>
                <a:gd name="T69" fmla="*/ 0 h 712"/>
                <a:gd name="T70" fmla="*/ 1 w 1321"/>
                <a:gd name="T71" fmla="*/ 0 h 712"/>
                <a:gd name="T72" fmla="*/ 1 w 1321"/>
                <a:gd name="T73" fmla="*/ 0 h 712"/>
                <a:gd name="T74" fmla="*/ 1 w 1321"/>
                <a:gd name="T75" fmla="*/ 0 h 712"/>
                <a:gd name="T76" fmla="*/ 1 w 1321"/>
                <a:gd name="T77" fmla="*/ 0 h 712"/>
                <a:gd name="T78" fmla="*/ 1 w 1321"/>
                <a:gd name="T79" fmla="*/ 0 h 712"/>
                <a:gd name="T80" fmla="*/ 1 w 1321"/>
                <a:gd name="T81" fmla="*/ 0 h 712"/>
                <a:gd name="T82" fmla="*/ 1 w 1321"/>
                <a:gd name="T83" fmla="*/ 0 h 712"/>
                <a:gd name="T84" fmla="*/ 1 w 1321"/>
                <a:gd name="T85" fmla="*/ 0 h 712"/>
                <a:gd name="T86" fmla="*/ 1 w 1321"/>
                <a:gd name="T87" fmla="*/ 0 h 712"/>
                <a:gd name="T88" fmla="*/ 1 w 1321"/>
                <a:gd name="T89" fmla="*/ 0 h 712"/>
                <a:gd name="T90" fmla="*/ 1 w 1321"/>
                <a:gd name="T91" fmla="*/ 0 h 712"/>
                <a:gd name="T92" fmla="*/ 1 w 1321"/>
                <a:gd name="T93" fmla="*/ 0 h 712"/>
                <a:gd name="T94" fmla="*/ 1 w 1321"/>
                <a:gd name="T95" fmla="*/ 0 h 712"/>
                <a:gd name="T96" fmla="*/ 1 w 1321"/>
                <a:gd name="T97" fmla="*/ 0 h 712"/>
                <a:gd name="T98" fmla="*/ 1 w 1321"/>
                <a:gd name="T99" fmla="*/ 0 h 712"/>
                <a:gd name="T100" fmla="*/ 1 w 1321"/>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9525">
              <a:noFill/>
              <a:round/>
            </a:ln>
          </p:spPr>
          <p:txBody>
            <a:bodyPr/>
            <a:lstStyle/>
            <a:p>
              <a:endParaRPr lang="zh-CN" altLang="en-US">
                <a:ea typeface="宋体" panose="02010600030101010101" pitchFamily="2" charset="-122"/>
              </a:endParaRPr>
            </a:p>
          </p:txBody>
        </p:sp>
        <p:grpSp>
          <p:nvGrpSpPr>
            <p:cNvPr id="30744" name="Group 17"/>
            <p:cNvGrpSpPr/>
            <p:nvPr/>
          </p:nvGrpSpPr>
          <p:grpSpPr bwMode="auto">
            <a:xfrm rot="-1297425" flipH="1" flipV="1">
              <a:off x="68" y="693"/>
              <a:ext cx="781" cy="188"/>
              <a:chOff x="0" y="0"/>
              <a:chExt cx="893" cy="246"/>
            </a:xfrm>
          </p:grpSpPr>
          <p:grpSp>
            <p:nvGrpSpPr>
              <p:cNvPr id="30745" name="Group 18"/>
              <p:cNvGrpSpPr/>
              <p:nvPr/>
            </p:nvGrpSpPr>
            <p:grpSpPr bwMode="auto">
              <a:xfrm>
                <a:off x="0" y="0"/>
                <a:ext cx="743" cy="185"/>
                <a:chOff x="0" y="0"/>
                <a:chExt cx="1118" cy="279"/>
              </a:xfrm>
            </p:grpSpPr>
            <p:sp>
              <p:nvSpPr>
                <p:cNvPr id="30751" name="AutoShape 19"/>
                <p:cNvSpPr>
                  <a:spLocks noChangeArrowheads="1"/>
                </p:cNvSpPr>
                <p:nvPr/>
              </p:nvSpPr>
              <p:spPr bwMode="auto">
                <a:xfrm rot="5263130">
                  <a:off x="293" y="-294"/>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0752" name="AutoShape 20"/>
                <p:cNvSpPr>
                  <a:spLocks noChangeArrowheads="1"/>
                </p:cNvSpPr>
                <p:nvPr/>
              </p:nvSpPr>
              <p:spPr bwMode="auto">
                <a:xfrm rot="6078281">
                  <a:off x="429" y="-294"/>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0753" name="AutoShape 21"/>
                <p:cNvSpPr>
                  <a:spLocks noChangeArrowheads="1"/>
                </p:cNvSpPr>
                <p:nvPr/>
              </p:nvSpPr>
              <p:spPr bwMode="auto">
                <a:xfrm rot="6373927">
                  <a:off x="505" y="-272"/>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0754" name="AutoShape 22"/>
                <p:cNvSpPr>
                  <a:spLocks noChangeArrowheads="1"/>
                </p:cNvSpPr>
                <p:nvPr/>
              </p:nvSpPr>
              <p:spPr bwMode="auto">
                <a:xfrm rot="6906312">
                  <a:off x="595" y="-242"/>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grpSp>
            <p:nvGrpSpPr>
              <p:cNvPr id="30746" name="Group 23"/>
              <p:cNvGrpSpPr/>
              <p:nvPr/>
            </p:nvGrpSpPr>
            <p:grpSpPr bwMode="auto">
              <a:xfrm rot="1353540">
                <a:off x="150" y="60"/>
                <a:ext cx="743" cy="186"/>
                <a:chOff x="0" y="0"/>
                <a:chExt cx="1118" cy="279"/>
              </a:xfrm>
            </p:grpSpPr>
            <p:sp>
              <p:nvSpPr>
                <p:cNvPr id="30747" name="AutoShape 24"/>
                <p:cNvSpPr>
                  <a:spLocks noChangeArrowheads="1"/>
                </p:cNvSpPr>
                <p:nvPr/>
              </p:nvSpPr>
              <p:spPr bwMode="auto">
                <a:xfrm rot="5263130">
                  <a:off x="293" y="-294"/>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0748" name="AutoShape 25"/>
                <p:cNvSpPr>
                  <a:spLocks noChangeArrowheads="1"/>
                </p:cNvSpPr>
                <p:nvPr/>
              </p:nvSpPr>
              <p:spPr bwMode="auto">
                <a:xfrm rot="6078281">
                  <a:off x="429" y="-294"/>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0749" name="AutoShape 26"/>
                <p:cNvSpPr>
                  <a:spLocks noChangeArrowheads="1"/>
                </p:cNvSpPr>
                <p:nvPr/>
              </p:nvSpPr>
              <p:spPr bwMode="auto">
                <a:xfrm rot="6373927">
                  <a:off x="505" y="-272"/>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0750" name="AutoShape 27"/>
                <p:cNvSpPr>
                  <a:spLocks noChangeArrowheads="1"/>
                </p:cNvSpPr>
                <p:nvPr/>
              </p:nvSpPr>
              <p:spPr bwMode="auto">
                <a:xfrm rot="6906312">
                  <a:off x="595" y="-242"/>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grpSp>
      </p:grpSp>
      <p:sp>
        <p:nvSpPr>
          <p:cNvPr id="30732" name="Rectangle 28"/>
          <p:cNvSpPr>
            <a:spLocks noChangeArrowheads="1"/>
          </p:cNvSpPr>
          <p:nvPr/>
        </p:nvSpPr>
        <p:spPr bwMode="auto">
          <a:xfrm>
            <a:off x="3657600" y="3843338"/>
            <a:ext cx="1600200" cy="523875"/>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2800">
                <a:solidFill>
                  <a:srgbClr val="0033CC"/>
                </a:solidFill>
                <a:ea typeface="宋体" panose="02010600030101010101" pitchFamily="2" charset="-122"/>
              </a:rPr>
              <a:t>特点</a:t>
            </a:r>
          </a:p>
        </p:txBody>
      </p:sp>
      <p:sp>
        <p:nvSpPr>
          <p:cNvPr id="30733" name="AutoShape 29"/>
          <p:cNvSpPr/>
          <p:nvPr/>
        </p:nvSpPr>
        <p:spPr bwMode="auto">
          <a:xfrm>
            <a:off x="6248400" y="5334000"/>
            <a:ext cx="1676312" cy="838200"/>
          </a:xfrm>
          <a:prstGeom prst="accentCallout2">
            <a:avLst>
              <a:gd name="adj1" fmla="val 13634"/>
              <a:gd name="adj2" fmla="val -5264"/>
              <a:gd name="adj3" fmla="val 13634"/>
              <a:gd name="adj4" fmla="val -30375"/>
              <a:gd name="adj5" fmla="val -13069"/>
              <a:gd name="adj6" fmla="val -55481"/>
            </a:avLst>
          </a:prstGeom>
          <a:noFill/>
          <a:ln w="9525">
            <a:solidFill>
              <a:schemeClr val="tx1"/>
            </a:solidFill>
            <a:miter lim="800000"/>
            <a:headEnd type="triangle" w="med" len="med"/>
            <a:tailEnd type="oval" w="med" len="med"/>
          </a:ln>
        </p:spPr>
        <p:txBody>
          <a:bodyPr anchor="ctr"/>
          <a:lstStyle/>
          <a:p>
            <a:pPr eaLnBrk="1" hangingPunct="1">
              <a:spcBef>
                <a:spcPct val="20000"/>
              </a:spcBef>
              <a:buFont typeface="Arial" panose="020B0604020202020204" pitchFamily="34" charset="0"/>
              <a:buNone/>
            </a:pPr>
            <a:r>
              <a:rPr lang="en-US" altLang="zh-CN" dirty="0" smtClean="0">
                <a:solidFill>
                  <a:srgbClr val="000000"/>
                </a:solidFill>
                <a:ea typeface="宋体" panose="02010600030101010101" pitchFamily="2" charset="-122"/>
              </a:rPr>
              <a:t>5.</a:t>
            </a:r>
            <a:r>
              <a:rPr lang="zh-CN" altLang="en-US" dirty="0" smtClean="0">
                <a:solidFill>
                  <a:srgbClr val="000000"/>
                </a:solidFill>
                <a:ea typeface="宋体" panose="02010600030101010101" pitchFamily="2" charset="-122"/>
              </a:rPr>
              <a:t>操作</a:t>
            </a:r>
            <a:r>
              <a:rPr lang="zh-CN" altLang="en-US" dirty="0">
                <a:solidFill>
                  <a:srgbClr val="000000"/>
                </a:solidFill>
                <a:ea typeface="宋体" panose="02010600030101010101" pitchFamily="2" charset="-122"/>
              </a:rPr>
              <a:t>方便化</a:t>
            </a:r>
          </a:p>
        </p:txBody>
      </p:sp>
      <p:sp>
        <p:nvSpPr>
          <p:cNvPr id="30734" name="AutoShape 30"/>
          <p:cNvSpPr/>
          <p:nvPr/>
        </p:nvSpPr>
        <p:spPr bwMode="auto">
          <a:xfrm>
            <a:off x="990694" y="4800564"/>
            <a:ext cx="1676308" cy="609600"/>
          </a:xfrm>
          <a:prstGeom prst="accentCallout2">
            <a:avLst>
              <a:gd name="adj1" fmla="val 18750"/>
              <a:gd name="adj2" fmla="val 105264"/>
              <a:gd name="adj3" fmla="val 18750"/>
              <a:gd name="adj4" fmla="val 127194"/>
              <a:gd name="adj5" fmla="val 14065"/>
              <a:gd name="adj6" fmla="val 143204"/>
            </a:avLst>
          </a:prstGeom>
          <a:noFill/>
          <a:ln w="9525">
            <a:solidFill>
              <a:schemeClr val="tx1"/>
            </a:solidFill>
            <a:miter lim="800000"/>
            <a:headEnd type="triangle" w="med" len="med"/>
            <a:tailEnd type="oval" w="med" len="med"/>
          </a:ln>
        </p:spPr>
        <p:txBody>
          <a:bodyPr anchor="ctr"/>
          <a:lstStyle/>
          <a:p>
            <a:pPr algn="ctr">
              <a:buFont typeface="Arial" panose="020B0604020202020204" pitchFamily="34" charset="0"/>
              <a:buNone/>
            </a:pPr>
            <a:r>
              <a:rPr lang="en-US" altLang="zh-CN" dirty="0" smtClean="0">
                <a:solidFill>
                  <a:srgbClr val="000000"/>
                </a:solidFill>
                <a:ea typeface="宋体" panose="02010600030101010101" pitchFamily="2" charset="-122"/>
              </a:rPr>
              <a:t>3.</a:t>
            </a:r>
            <a:r>
              <a:rPr lang="zh-CN" altLang="en-US" dirty="0" smtClean="0">
                <a:solidFill>
                  <a:srgbClr val="000000"/>
                </a:solidFill>
                <a:ea typeface="宋体" panose="02010600030101010101" pitchFamily="2" charset="-122"/>
              </a:rPr>
              <a:t>运作</a:t>
            </a:r>
            <a:r>
              <a:rPr lang="zh-CN" altLang="en-US" dirty="0">
                <a:solidFill>
                  <a:srgbClr val="000000"/>
                </a:solidFill>
                <a:ea typeface="宋体" panose="02010600030101010101" pitchFamily="2" charset="-122"/>
              </a:rPr>
              <a:t>高效化</a:t>
            </a:r>
          </a:p>
        </p:txBody>
      </p:sp>
      <p:sp>
        <p:nvSpPr>
          <p:cNvPr id="30735" name="AutoShape 31"/>
          <p:cNvSpPr/>
          <p:nvPr/>
        </p:nvSpPr>
        <p:spPr bwMode="auto">
          <a:xfrm>
            <a:off x="6477000" y="3810000"/>
            <a:ext cx="2667000" cy="838200"/>
          </a:xfrm>
          <a:prstGeom prst="accentCallout2">
            <a:avLst>
              <a:gd name="adj1" fmla="val 13634"/>
              <a:gd name="adj2" fmla="val -2856"/>
              <a:gd name="adj3" fmla="val 13634"/>
              <a:gd name="adj4" fmla="val -14644"/>
              <a:gd name="adj5" fmla="val 12690"/>
              <a:gd name="adj6" fmla="val -26431"/>
            </a:avLst>
          </a:prstGeom>
          <a:noFill/>
          <a:ln w="9525">
            <a:solidFill>
              <a:schemeClr val="tx1"/>
            </a:solidFill>
            <a:miter lim="800000"/>
            <a:headEnd type="triangle" w="med" len="med"/>
            <a:tailEnd type="oval" w="med" len="med"/>
          </a:ln>
        </p:spPr>
        <p:txBody>
          <a:bodyPr anchor="ctr"/>
          <a:lstStyle/>
          <a:p>
            <a:pPr eaLnBrk="1" hangingPunct="1">
              <a:spcBef>
                <a:spcPct val="20000"/>
              </a:spcBef>
              <a:buFont typeface="Arial" panose="020B0604020202020204" pitchFamily="34" charset="0"/>
              <a:buNone/>
            </a:pPr>
            <a:r>
              <a:rPr lang="en-US" altLang="zh-CN" dirty="0" smtClean="0">
                <a:solidFill>
                  <a:srgbClr val="000000"/>
                </a:solidFill>
                <a:ea typeface="宋体" panose="02010600030101010101" pitchFamily="2" charset="-122"/>
              </a:rPr>
              <a:t>6.</a:t>
            </a:r>
            <a:r>
              <a:rPr lang="zh-CN" altLang="en-US" dirty="0" smtClean="0">
                <a:solidFill>
                  <a:srgbClr val="000000"/>
                </a:solidFill>
                <a:ea typeface="宋体" panose="02010600030101010101" pitchFamily="2" charset="-122"/>
              </a:rPr>
              <a:t>部门</a:t>
            </a:r>
            <a:r>
              <a:rPr lang="zh-CN" altLang="en-US" dirty="0">
                <a:solidFill>
                  <a:srgbClr val="000000"/>
                </a:solidFill>
                <a:ea typeface="宋体" panose="02010600030101010101" pitchFamily="2" charset="-122"/>
              </a:rPr>
              <a:t>协作化</a:t>
            </a:r>
          </a:p>
        </p:txBody>
      </p:sp>
      <p:sp>
        <p:nvSpPr>
          <p:cNvPr id="30736" name="AutoShape 32"/>
          <p:cNvSpPr/>
          <p:nvPr/>
        </p:nvSpPr>
        <p:spPr bwMode="auto">
          <a:xfrm>
            <a:off x="6019800" y="2286000"/>
            <a:ext cx="2667000" cy="838200"/>
          </a:xfrm>
          <a:prstGeom prst="accentCallout2">
            <a:avLst>
              <a:gd name="adj1" fmla="val 13634"/>
              <a:gd name="adj2" fmla="val -2856"/>
              <a:gd name="adj3" fmla="val 13634"/>
              <a:gd name="adj4" fmla="val -20954"/>
              <a:gd name="adj5" fmla="val 80681"/>
              <a:gd name="adj6" fmla="val -29583"/>
            </a:avLst>
          </a:prstGeom>
          <a:noFill/>
          <a:ln w="9525">
            <a:solidFill>
              <a:schemeClr val="tx1"/>
            </a:solidFill>
            <a:miter lim="800000"/>
            <a:headEnd type="triangle" w="med" len="med"/>
            <a:tailEnd type="oval" w="med" len="med"/>
          </a:ln>
        </p:spPr>
        <p:txBody>
          <a:bodyPr anchor="ctr"/>
          <a:lstStyle/>
          <a:p>
            <a:pPr eaLnBrk="1" hangingPunct="1">
              <a:spcBef>
                <a:spcPct val="20000"/>
              </a:spcBef>
              <a:buFont typeface="Arial" panose="020B0604020202020204" pitchFamily="34" charset="0"/>
              <a:buNone/>
            </a:pPr>
            <a:r>
              <a:rPr lang="en-US" altLang="zh-CN" dirty="0" smtClean="0">
                <a:solidFill>
                  <a:srgbClr val="000000"/>
                </a:solidFill>
                <a:ea typeface="宋体" panose="02010600030101010101" pitchFamily="2" charset="-122"/>
              </a:rPr>
              <a:t>7.</a:t>
            </a:r>
            <a:r>
              <a:rPr lang="zh-CN" altLang="en-US" dirty="0" smtClean="0">
                <a:solidFill>
                  <a:srgbClr val="000000"/>
                </a:solidFill>
                <a:ea typeface="宋体" panose="02010600030101010101" pitchFamily="2" charset="-122"/>
              </a:rPr>
              <a:t>服务</a:t>
            </a:r>
            <a:r>
              <a:rPr lang="zh-CN" altLang="en-US" dirty="0">
                <a:solidFill>
                  <a:srgbClr val="000000"/>
                </a:solidFill>
                <a:ea typeface="宋体" panose="02010600030101010101" pitchFamily="2" charset="-122"/>
              </a:rPr>
              <a:t>个性化</a:t>
            </a:r>
          </a:p>
        </p:txBody>
      </p:sp>
      <p:sp>
        <p:nvSpPr>
          <p:cNvPr id="30737" name="AutoShape 33"/>
          <p:cNvSpPr/>
          <p:nvPr/>
        </p:nvSpPr>
        <p:spPr bwMode="auto">
          <a:xfrm>
            <a:off x="1676476" y="5638800"/>
            <a:ext cx="1752524" cy="838200"/>
          </a:xfrm>
          <a:prstGeom prst="accentCallout2">
            <a:avLst>
              <a:gd name="adj1" fmla="val 13634"/>
              <a:gd name="adj2" fmla="val 105556"/>
              <a:gd name="adj3" fmla="val 13634"/>
              <a:gd name="adj4" fmla="val 134722"/>
              <a:gd name="adj5" fmla="val -26134"/>
              <a:gd name="adj6" fmla="val 171759"/>
            </a:avLst>
          </a:prstGeom>
          <a:noFill/>
          <a:ln w="9525">
            <a:solidFill>
              <a:schemeClr val="tx1"/>
            </a:solidFill>
            <a:miter lim="800000"/>
            <a:headEnd type="triangle" w="med" len="med"/>
            <a:tailEnd type="oval" w="med" len="med"/>
          </a:ln>
        </p:spPr>
        <p:txBody>
          <a:bodyPr anchor="ctr"/>
          <a:lstStyle/>
          <a:p>
            <a:pPr eaLnBrk="1" hangingPunct="1">
              <a:spcBef>
                <a:spcPct val="20000"/>
              </a:spcBef>
              <a:buFont typeface="Arial" panose="020B0604020202020204" pitchFamily="34" charset="0"/>
              <a:buNone/>
            </a:pPr>
            <a:r>
              <a:rPr lang="en-US" altLang="zh-CN" dirty="0" smtClean="0">
                <a:solidFill>
                  <a:srgbClr val="000000"/>
                </a:solidFill>
                <a:ea typeface="宋体" panose="02010600030101010101" pitchFamily="2" charset="-122"/>
              </a:rPr>
              <a:t>4.</a:t>
            </a:r>
            <a:r>
              <a:rPr lang="zh-CN" altLang="en-US" dirty="0" smtClean="0">
                <a:solidFill>
                  <a:srgbClr val="000000"/>
                </a:solidFill>
                <a:ea typeface="宋体" panose="02010600030101010101" pitchFamily="2" charset="-122"/>
              </a:rPr>
              <a:t>交易</a:t>
            </a:r>
            <a:r>
              <a:rPr lang="zh-CN" altLang="en-US" dirty="0">
                <a:solidFill>
                  <a:srgbClr val="000000"/>
                </a:solidFill>
                <a:ea typeface="宋体" panose="02010600030101010101" pitchFamily="2" charset="-122"/>
              </a:rPr>
              <a:t>透明化</a:t>
            </a:r>
          </a:p>
        </p:txBody>
      </p:sp>
      <p:sp>
        <p:nvSpPr>
          <p:cNvPr id="30738" name="AutoShape 34"/>
          <p:cNvSpPr/>
          <p:nvPr/>
        </p:nvSpPr>
        <p:spPr bwMode="auto">
          <a:xfrm>
            <a:off x="990694" y="3200400"/>
            <a:ext cx="1600158" cy="838200"/>
          </a:xfrm>
          <a:prstGeom prst="accentCallout2">
            <a:avLst>
              <a:gd name="adj1" fmla="val 13634"/>
              <a:gd name="adj2" fmla="val 105556"/>
              <a:gd name="adj3" fmla="val 13634"/>
              <a:gd name="adj4" fmla="val 125926"/>
              <a:gd name="adj5" fmla="val 45454"/>
              <a:gd name="adj6" fmla="val 146412"/>
            </a:avLst>
          </a:prstGeom>
          <a:noFill/>
          <a:ln w="9525">
            <a:solidFill>
              <a:schemeClr val="tx1"/>
            </a:solidFill>
            <a:miter lim="800000"/>
            <a:headEnd type="triangle" w="med" len="med"/>
            <a:tailEnd type="oval" w="med" len="med"/>
          </a:ln>
        </p:spPr>
        <p:txBody>
          <a:bodyPr anchor="ctr"/>
          <a:lstStyle/>
          <a:p>
            <a:pPr eaLnBrk="1" hangingPunct="1">
              <a:spcBef>
                <a:spcPct val="20000"/>
              </a:spcBef>
              <a:buFont typeface="Arial" panose="020B0604020202020204" pitchFamily="34" charset="0"/>
              <a:buNone/>
            </a:pPr>
            <a:r>
              <a:rPr lang="en-US" altLang="zh-CN" dirty="0" smtClean="0">
                <a:solidFill>
                  <a:srgbClr val="000000"/>
                </a:solidFill>
                <a:ea typeface="宋体" panose="02010600030101010101" pitchFamily="2" charset="-122"/>
              </a:rPr>
              <a:t>2.</a:t>
            </a:r>
            <a:r>
              <a:rPr lang="zh-CN" altLang="en-US" dirty="0" smtClean="0">
                <a:solidFill>
                  <a:srgbClr val="000000"/>
                </a:solidFill>
                <a:ea typeface="宋体" panose="02010600030101010101" pitchFamily="2" charset="-122"/>
              </a:rPr>
              <a:t>贸易</a:t>
            </a:r>
            <a:r>
              <a:rPr lang="zh-CN" altLang="en-US" dirty="0">
                <a:solidFill>
                  <a:srgbClr val="000000"/>
                </a:solidFill>
                <a:ea typeface="宋体" panose="02010600030101010101" pitchFamily="2" charset="-122"/>
              </a:rPr>
              <a:t>全球化</a:t>
            </a:r>
          </a:p>
        </p:txBody>
      </p:sp>
      <p:sp>
        <p:nvSpPr>
          <p:cNvPr id="30739" name="AutoShape 35"/>
          <p:cNvSpPr/>
          <p:nvPr/>
        </p:nvSpPr>
        <p:spPr bwMode="auto">
          <a:xfrm>
            <a:off x="1371684" y="2209832"/>
            <a:ext cx="1752554" cy="838200"/>
          </a:xfrm>
          <a:prstGeom prst="accentCallout2">
            <a:avLst>
              <a:gd name="adj1" fmla="val 13634"/>
              <a:gd name="adj2" fmla="val 105556"/>
              <a:gd name="adj3" fmla="val 13634"/>
              <a:gd name="adj4" fmla="val 124306"/>
              <a:gd name="adj5" fmla="val 76324"/>
              <a:gd name="adj6" fmla="val 146759"/>
            </a:avLst>
          </a:prstGeom>
          <a:noFill/>
          <a:ln w="9525">
            <a:solidFill>
              <a:schemeClr val="tx1"/>
            </a:solidFill>
            <a:miter lim="800000"/>
            <a:headEnd type="triangle" w="med" len="med"/>
            <a:tailEnd type="oval" w="med" len="med"/>
          </a:ln>
        </p:spPr>
        <p:txBody>
          <a:bodyPr anchor="ctr"/>
          <a:lstStyle/>
          <a:p>
            <a:pPr eaLnBrk="1" hangingPunct="1">
              <a:spcBef>
                <a:spcPct val="20000"/>
              </a:spcBef>
              <a:buFont typeface="Arial" panose="020B0604020202020204" pitchFamily="34" charset="0"/>
              <a:buNone/>
            </a:pPr>
            <a:r>
              <a:rPr lang="en-US" altLang="zh-CN" dirty="0" smtClean="0">
                <a:solidFill>
                  <a:srgbClr val="000000"/>
                </a:solidFill>
                <a:ea typeface="宋体" panose="02010600030101010101" pitchFamily="2" charset="-122"/>
              </a:rPr>
              <a:t>1.</a:t>
            </a:r>
            <a:r>
              <a:rPr lang="zh-CN" altLang="en-US" dirty="0" smtClean="0">
                <a:solidFill>
                  <a:srgbClr val="000000"/>
                </a:solidFill>
                <a:ea typeface="宋体" panose="02010600030101010101" pitchFamily="2" charset="-122"/>
              </a:rPr>
              <a:t>交易</a:t>
            </a:r>
            <a:r>
              <a:rPr lang="zh-CN" altLang="en-US" dirty="0">
                <a:solidFill>
                  <a:srgbClr val="000000"/>
                </a:solidFill>
                <a:ea typeface="宋体" panose="02010600030101010101" pitchFamily="2" charset="-122"/>
              </a:rPr>
              <a:t>电子化</a:t>
            </a:r>
          </a:p>
        </p:txBody>
      </p:sp>
      <p:sp>
        <p:nvSpPr>
          <p:cNvPr id="30740" name="Rectangle 36"/>
          <p:cNvSpPr>
            <a:spLocks noGrp="1" noChangeArrowheads="1"/>
          </p:cNvSpPr>
          <p:nvPr>
            <p:ph type="body" idx="4294967295"/>
          </p:nvPr>
        </p:nvSpPr>
        <p:spPr>
          <a:xfrm>
            <a:off x="457200" y="1371600"/>
            <a:ext cx="8305800" cy="1143000"/>
          </a:xfrm>
        </p:spPr>
        <p:txBody>
          <a:bodyPr/>
          <a:lstStyle/>
          <a:p>
            <a:pPr eaLnBrk="1" hangingPunct="1">
              <a:lnSpc>
                <a:spcPct val="90000"/>
              </a:lnSpc>
              <a:buFont typeface="Wingdings" panose="05000000000000000000" pitchFamily="2" charset="2"/>
              <a:buNone/>
            </a:pPr>
            <a:r>
              <a:rPr lang="zh-CN" altLang="en-US" b="1" dirty="0" smtClean="0">
                <a:solidFill>
                  <a:srgbClr val="000000"/>
                </a:solidFill>
                <a:ea typeface="宋体" panose="02010600030101010101" pitchFamily="2" charset="-122"/>
              </a:rPr>
              <a:t>	      电子商务是在传统商务的基础上发展起来的，由于有了信息技术的支撑，电子商务活动的方式呈现出一些新的特点。</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174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18991945-CBC8-4B1D-A624-4F3D8667779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23</a:t>
            </a:fld>
            <a:endParaRPr lang="zh-CN" altLang="en-US" sz="1000">
              <a:latin typeface="Verdana" panose="020B0604030504040204" pitchFamily="34" charset="0"/>
              <a:ea typeface="宋体" panose="02010600030101010101" pitchFamily="2" charset="-122"/>
            </a:endParaRPr>
          </a:p>
        </p:txBody>
      </p:sp>
      <p:sp>
        <p:nvSpPr>
          <p:cNvPr id="31748" name="Rectangle 2"/>
          <p:cNvSpPr>
            <a:spLocks noGrp="1" noChangeArrowheads="1"/>
          </p:cNvSpPr>
          <p:nvPr>
            <p:ph type="title" idx="4294967295"/>
          </p:nvPr>
        </p:nvSpPr>
        <p:spPr/>
        <p:txBody>
          <a:bodyPr/>
          <a:lstStyle/>
          <a:p>
            <a:pPr eaLnBrk="1" hangingPunct="1"/>
            <a:r>
              <a:rPr lang="zh-CN" altLang="en-US" dirty="0" smtClean="0">
                <a:ea typeface="宋体" panose="02010600030101010101" pitchFamily="2" charset="-122"/>
              </a:rPr>
              <a:t>1.2.</a:t>
            </a:r>
            <a:r>
              <a:rPr lang="en-US" altLang="zh-CN" dirty="0" smtClean="0">
                <a:ea typeface="宋体" panose="02010600030101010101" pitchFamily="2" charset="-122"/>
              </a:rPr>
              <a:t>3 </a:t>
            </a:r>
            <a:r>
              <a:rPr lang="zh-CN" altLang="en-US" dirty="0" smtClean="0">
                <a:ea typeface="宋体" panose="02010600030101010101" pitchFamily="2" charset="-122"/>
              </a:rPr>
              <a:t>电子商务的优势</a:t>
            </a:r>
          </a:p>
        </p:txBody>
      </p:sp>
      <p:sp>
        <p:nvSpPr>
          <p:cNvPr id="31749" name="AutoShape 3"/>
          <p:cNvSpPr>
            <a:spLocks noChangeArrowheads="1"/>
          </p:cNvSpPr>
          <p:nvPr/>
        </p:nvSpPr>
        <p:spPr bwMode="auto">
          <a:xfrm>
            <a:off x="142875" y="1600200"/>
            <a:ext cx="2743200" cy="4419600"/>
          </a:xfrm>
          <a:prstGeom prst="rightArrow">
            <a:avLst>
              <a:gd name="adj1" fmla="val 62787"/>
              <a:gd name="adj2" fmla="val 41259"/>
            </a:avLst>
          </a:prstGeom>
          <a:gradFill rotWithShape="1">
            <a:gsLst>
              <a:gs pos="0">
                <a:srgbClr val="FFFFFF">
                  <a:alpha val="0"/>
                </a:srgbClr>
              </a:gs>
              <a:gs pos="100000">
                <a:schemeClr val="bg2">
                  <a:alpha val="50000"/>
                </a:schemeClr>
              </a:gs>
            </a:gsLst>
            <a:lin ang="0" scaled="1"/>
          </a:gradFill>
          <a:ln w="19050" cap="rnd">
            <a:solidFill>
              <a:schemeClr val="bg2"/>
            </a:solidFill>
            <a:prstDash val="sysDot"/>
            <a:miter lim="800000"/>
          </a:ln>
        </p:spPr>
        <p:txBody>
          <a:bodyPr wrap="none" anchor="ctr"/>
          <a:lstStyle/>
          <a:p>
            <a:pPr algn="ctr" eaLnBrk="1" hangingPunct="1">
              <a:buFont typeface="Arial" panose="020B0604020202020204" pitchFamily="34" charset="0"/>
              <a:buNone/>
            </a:pPr>
            <a:endParaRPr lang="zh-CN" altLang="en-US">
              <a:ea typeface="宋体" panose="02010600030101010101" pitchFamily="2" charset="-122"/>
            </a:endParaRPr>
          </a:p>
        </p:txBody>
      </p:sp>
      <p:sp>
        <p:nvSpPr>
          <p:cNvPr id="31750" name="Text Box 4"/>
          <p:cNvSpPr txBox="1">
            <a:spLocks noChangeArrowheads="1"/>
          </p:cNvSpPr>
          <p:nvPr/>
        </p:nvSpPr>
        <p:spPr bwMode="auto">
          <a:xfrm>
            <a:off x="228600" y="3163888"/>
            <a:ext cx="2209800" cy="954107"/>
          </a:xfrm>
          <a:prstGeom prst="rect">
            <a:avLst/>
          </a:prstGeom>
          <a:noFill/>
          <a:ln w="9525">
            <a:noFill/>
            <a:miter lim="800000"/>
          </a:ln>
        </p:spPr>
        <p:txBody>
          <a:bodyPr>
            <a:spAutoFit/>
          </a:bodyPr>
          <a:lstStyle/>
          <a:p>
            <a:pPr marL="120650" indent="-120650">
              <a:buFont typeface="Wingdings" panose="05000000000000000000" pitchFamily="2" charset="2"/>
              <a:buNone/>
            </a:pPr>
            <a:r>
              <a:rPr lang="zh-CN" altLang="en-US" sz="2400" dirty="0" smtClean="0">
                <a:solidFill>
                  <a:srgbClr val="0066FF"/>
                </a:solidFill>
                <a:ea typeface="宋体" panose="02010600030101010101" pitchFamily="2" charset="-122"/>
              </a:rPr>
              <a:t>   </a:t>
            </a:r>
            <a:r>
              <a:rPr lang="zh-CN" altLang="en-US" sz="2800" dirty="0" smtClean="0">
                <a:solidFill>
                  <a:srgbClr val="0066FF"/>
                </a:solidFill>
                <a:ea typeface="宋体" panose="02010600030101010101" pitchFamily="2" charset="-122"/>
              </a:rPr>
              <a:t>电子商务</a:t>
            </a:r>
            <a:r>
              <a:rPr lang="en-US" altLang="zh-CN" sz="2800" dirty="0" smtClean="0">
                <a:solidFill>
                  <a:srgbClr val="0066FF"/>
                </a:solidFill>
                <a:ea typeface="宋体" panose="02010600030101010101" pitchFamily="2" charset="-122"/>
              </a:rPr>
              <a:t/>
            </a:r>
            <a:br>
              <a:rPr lang="en-US" altLang="zh-CN" sz="2800" dirty="0" smtClean="0">
                <a:solidFill>
                  <a:srgbClr val="0066FF"/>
                </a:solidFill>
                <a:ea typeface="宋体" panose="02010600030101010101" pitchFamily="2" charset="-122"/>
              </a:rPr>
            </a:br>
            <a:r>
              <a:rPr lang="en-US" altLang="zh-CN" sz="2800" dirty="0" smtClean="0">
                <a:solidFill>
                  <a:srgbClr val="0066FF"/>
                </a:solidFill>
                <a:ea typeface="宋体" panose="02010600030101010101" pitchFamily="2" charset="-122"/>
              </a:rPr>
              <a:t>   </a:t>
            </a:r>
            <a:r>
              <a:rPr lang="zh-CN" altLang="en-US" sz="2800" dirty="0" smtClean="0">
                <a:solidFill>
                  <a:srgbClr val="0066FF"/>
                </a:solidFill>
                <a:ea typeface="宋体" panose="02010600030101010101" pitchFamily="2" charset="-122"/>
              </a:rPr>
              <a:t>的优势</a:t>
            </a:r>
            <a:endParaRPr lang="zh-CN" altLang="en-US" sz="2800" dirty="0">
              <a:solidFill>
                <a:srgbClr val="0066FF"/>
              </a:solidFill>
              <a:ea typeface="宋体" panose="02010600030101010101" pitchFamily="2" charset="-122"/>
            </a:endParaRPr>
          </a:p>
        </p:txBody>
      </p:sp>
      <p:sp>
        <p:nvSpPr>
          <p:cNvPr id="31751" name="AutoShape 5"/>
          <p:cNvSpPr>
            <a:spLocks noChangeArrowheads="1"/>
          </p:cNvSpPr>
          <p:nvPr/>
        </p:nvSpPr>
        <p:spPr bwMode="auto">
          <a:xfrm>
            <a:off x="3048000" y="1143000"/>
            <a:ext cx="5105400" cy="5334000"/>
          </a:xfrm>
          <a:prstGeom prst="roundRect">
            <a:avLst>
              <a:gd name="adj" fmla="val 3481"/>
            </a:avLst>
          </a:prstGeom>
          <a:noFill/>
          <a:ln w="19050" cap="rnd">
            <a:solidFill>
              <a:schemeClr val="bg2"/>
            </a:solidFill>
            <a:prstDash val="sysDot"/>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31752" name="Group 6"/>
          <p:cNvGrpSpPr/>
          <p:nvPr/>
        </p:nvGrpSpPr>
        <p:grpSpPr bwMode="auto">
          <a:xfrm>
            <a:off x="3133725" y="2438400"/>
            <a:ext cx="5164138" cy="483582"/>
            <a:chOff x="0" y="0"/>
            <a:chExt cx="8132" cy="762"/>
          </a:xfrm>
        </p:grpSpPr>
        <p:grpSp>
          <p:nvGrpSpPr>
            <p:cNvPr id="31789" name="Group 7"/>
            <p:cNvGrpSpPr/>
            <p:nvPr/>
          </p:nvGrpSpPr>
          <p:grpSpPr bwMode="auto">
            <a:xfrm>
              <a:off x="0" y="0"/>
              <a:ext cx="7756" cy="720"/>
              <a:chOff x="0" y="0"/>
              <a:chExt cx="3102" cy="774"/>
            </a:xfrm>
          </p:grpSpPr>
          <p:sp>
            <p:nvSpPr>
              <p:cNvPr id="31791" name="AutoShape 8"/>
              <p:cNvSpPr>
                <a:spLocks noChangeArrowheads="1"/>
              </p:cNvSpPr>
              <p:nvPr/>
            </p:nvSpPr>
            <p:spPr bwMode="auto">
              <a:xfrm>
                <a:off x="30" y="0"/>
                <a:ext cx="3072" cy="774"/>
              </a:xfrm>
              <a:prstGeom prst="roundRect">
                <a:avLst>
                  <a:gd name="adj" fmla="val 10889"/>
                </a:avLst>
              </a:prstGeom>
              <a:gradFill rotWithShape="1">
                <a:gsLst>
                  <a:gs pos="0">
                    <a:schemeClr val="accent2"/>
                  </a:gs>
                  <a:gs pos="100000">
                    <a:srgbClr val="E9F4C9"/>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92" name="AutoShape 9"/>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90" name="Text Box 10"/>
            <p:cNvSpPr txBox="1">
              <a:spLocks noChangeArrowheads="1"/>
            </p:cNvSpPr>
            <p:nvPr/>
          </p:nvSpPr>
          <p:spPr bwMode="auto">
            <a:xfrm>
              <a:off x="1066" y="83"/>
              <a:ext cx="7066" cy="679"/>
            </a:xfrm>
            <a:prstGeom prst="rect">
              <a:avLst/>
            </a:prstGeom>
            <a:noFill/>
            <a:ln w="9525">
              <a:noFill/>
              <a:miter lim="800000"/>
            </a:ln>
          </p:spPr>
          <p:txBody>
            <a:bodyPr>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3</a:t>
              </a:r>
              <a:r>
                <a:rPr lang="zh-CN" altLang="en-US" sz="2200" dirty="0">
                  <a:solidFill>
                    <a:srgbClr val="000000"/>
                  </a:solidFill>
                  <a:ea typeface="宋体" panose="02010600030101010101" pitchFamily="2" charset="-122"/>
                </a:rPr>
                <a:t>）为企业开拓市场创造了机会</a:t>
              </a:r>
            </a:p>
          </p:txBody>
        </p:sp>
      </p:grpSp>
      <p:grpSp>
        <p:nvGrpSpPr>
          <p:cNvPr id="31753" name="Group 11"/>
          <p:cNvGrpSpPr/>
          <p:nvPr/>
        </p:nvGrpSpPr>
        <p:grpSpPr bwMode="auto">
          <a:xfrm>
            <a:off x="3133725" y="1828800"/>
            <a:ext cx="4924425" cy="467272"/>
            <a:chOff x="0" y="0"/>
            <a:chExt cx="7755" cy="735"/>
          </a:xfrm>
        </p:grpSpPr>
        <p:grpSp>
          <p:nvGrpSpPr>
            <p:cNvPr id="31785" name="Group 12"/>
            <p:cNvGrpSpPr/>
            <p:nvPr/>
          </p:nvGrpSpPr>
          <p:grpSpPr bwMode="auto">
            <a:xfrm>
              <a:off x="0" y="0"/>
              <a:ext cx="7755" cy="735"/>
              <a:chOff x="0" y="0"/>
              <a:chExt cx="3102" cy="774"/>
            </a:xfrm>
          </p:grpSpPr>
          <p:sp>
            <p:nvSpPr>
              <p:cNvPr id="31787" name="AutoShape 13"/>
              <p:cNvSpPr>
                <a:spLocks noChangeArrowheads="1"/>
              </p:cNvSpPr>
              <p:nvPr/>
            </p:nvSpPr>
            <p:spPr bwMode="auto">
              <a:xfrm>
                <a:off x="30" y="0"/>
                <a:ext cx="3072" cy="773"/>
              </a:xfrm>
              <a:prstGeom prst="roundRect">
                <a:avLst>
                  <a:gd name="adj" fmla="val 10889"/>
                </a:avLst>
              </a:prstGeom>
              <a:gradFill rotWithShape="1">
                <a:gsLst>
                  <a:gs pos="0">
                    <a:schemeClr val="hlink"/>
                  </a:gs>
                  <a:gs pos="100000">
                    <a:srgbClr val="D3E8F4"/>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8" name="AutoShape 14"/>
              <p:cNvSpPr>
                <a:spLocks noChangeArrowheads="1"/>
              </p:cNvSpPr>
              <p:nvPr/>
            </p:nvSpPr>
            <p:spPr bwMode="auto">
              <a:xfrm>
                <a:off x="0" y="294"/>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6" name="Text Box 15"/>
            <p:cNvSpPr txBox="1">
              <a:spLocks noChangeArrowheads="1"/>
            </p:cNvSpPr>
            <p:nvPr/>
          </p:nvSpPr>
          <p:spPr bwMode="auto">
            <a:xfrm>
              <a:off x="1095" y="37"/>
              <a:ext cx="6349" cy="67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200" dirty="0">
                  <a:solidFill>
                    <a:srgbClr val="000000"/>
                  </a:solidFill>
                  <a:ea typeface="宋体" panose="02010600030101010101" pitchFamily="2" charset="-122"/>
                </a:rPr>
                <a:t>2</a:t>
              </a:r>
              <a:r>
                <a:rPr lang="zh-CN" altLang="en-US" sz="2200" dirty="0">
                  <a:solidFill>
                    <a:srgbClr val="000000"/>
                  </a:solidFill>
                  <a:ea typeface="宋体" panose="02010600030101010101" pitchFamily="2" charset="-122"/>
                </a:rPr>
                <a:t>）改变企业的经营理念</a:t>
              </a:r>
            </a:p>
          </p:txBody>
        </p:sp>
      </p:grpSp>
      <p:grpSp>
        <p:nvGrpSpPr>
          <p:cNvPr id="31754" name="Group 16"/>
          <p:cNvGrpSpPr/>
          <p:nvPr/>
        </p:nvGrpSpPr>
        <p:grpSpPr bwMode="auto">
          <a:xfrm>
            <a:off x="3124200" y="1219200"/>
            <a:ext cx="4924425" cy="533400"/>
            <a:chOff x="0" y="0"/>
            <a:chExt cx="7754" cy="840"/>
          </a:xfrm>
        </p:grpSpPr>
        <p:grpSp>
          <p:nvGrpSpPr>
            <p:cNvPr id="31781" name="Group 17"/>
            <p:cNvGrpSpPr/>
            <p:nvPr/>
          </p:nvGrpSpPr>
          <p:grpSpPr bwMode="auto">
            <a:xfrm>
              <a:off x="0" y="0"/>
              <a:ext cx="7754" cy="840"/>
              <a:chOff x="0" y="0"/>
              <a:chExt cx="3102" cy="774"/>
            </a:xfrm>
          </p:grpSpPr>
          <p:sp>
            <p:nvSpPr>
              <p:cNvPr id="31783" name="AutoShape 18"/>
              <p:cNvSpPr>
                <a:spLocks noChangeArrowheads="1"/>
              </p:cNvSpPr>
              <p:nvPr/>
            </p:nvSpPr>
            <p:spPr bwMode="auto">
              <a:xfrm>
                <a:off x="30" y="0"/>
                <a:ext cx="3072" cy="774"/>
              </a:xfrm>
              <a:prstGeom prst="roundRect">
                <a:avLst>
                  <a:gd name="adj" fmla="val 10889"/>
                </a:avLst>
              </a:prstGeom>
              <a:gradFill rotWithShape="1">
                <a:gsLst>
                  <a:gs pos="0">
                    <a:schemeClr val="accent1"/>
                  </a:gs>
                  <a:gs pos="100000">
                    <a:srgbClr val="D9E2CF"/>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4" name="AutoShape 19"/>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2" name="Text Box 20"/>
            <p:cNvSpPr txBox="1">
              <a:spLocks noChangeArrowheads="1"/>
            </p:cNvSpPr>
            <p:nvPr/>
          </p:nvSpPr>
          <p:spPr bwMode="auto">
            <a:xfrm>
              <a:off x="1080" y="120"/>
              <a:ext cx="6349" cy="679"/>
            </a:xfrm>
            <a:prstGeom prst="rect">
              <a:avLst/>
            </a:prstGeom>
            <a:noFill/>
            <a:ln w="9525">
              <a:noFill/>
              <a:miter lim="800000"/>
            </a:ln>
          </p:spPr>
          <p:txBody>
            <a:bodyPr>
              <a:spAutoFit/>
            </a:bodyPr>
            <a:lstStyle/>
            <a:p>
              <a:pPr>
                <a:buFont typeface="Arial" panose="020B0604020202020204" pitchFamily="34" charset="0"/>
                <a:buNone/>
              </a:pPr>
              <a:r>
                <a:rPr lang="en-US" altLang="zh-CN" sz="2200" dirty="0">
                  <a:ea typeface="宋体" panose="02010600030101010101" pitchFamily="2" charset="-122"/>
                </a:rPr>
                <a:t>1</a:t>
              </a:r>
              <a:r>
                <a:rPr lang="zh-CN" altLang="en-US" sz="2200" dirty="0">
                  <a:ea typeface="宋体" panose="02010600030101010101" pitchFamily="2" charset="-122"/>
                </a:rPr>
                <a:t>）树立企业形象</a:t>
              </a:r>
            </a:p>
          </p:txBody>
        </p:sp>
      </p:grpSp>
      <p:grpSp>
        <p:nvGrpSpPr>
          <p:cNvPr id="31755" name="Group 21"/>
          <p:cNvGrpSpPr/>
          <p:nvPr/>
        </p:nvGrpSpPr>
        <p:grpSpPr bwMode="auto">
          <a:xfrm>
            <a:off x="3143250" y="3581400"/>
            <a:ext cx="4922838" cy="507324"/>
            <a:chOff x="0" y="0"/>
            <a:chExt cx="7753" cy="798"/>
          </a:xfrm>
        </p:grpSpPr>
        <p:sp>
          <p:nvSpPr>
            <p:cNvPr id="31778" name="AutoShape 22"/>
            <p:cNvSpPr>
              <a:spLocks noChangeArrowheads="1"/>
            </p:cNvSpPr>
            <p:nvPr/>
          </p:nvSpPr>
          <p:spPr bwMode="auto">
            <a:xfrm>
              <a:off x="75" y="0"/>
              <a:ext cx="7678" cy="732"/>
            </a:xfrm>
            <a:prstGeom prst="roundRect">
              <a:avLst>
                <a:gd name="adj" fmla="val 10889"/>
              </a:avLst>
            </a:prstGeom>
            <a:gradFill rotWithShape="1">
              <a:gsLst>
                <a:gs pos="0">
                  <a:schemeClr val="bg2"/>
                </a:gs>
                <a:gs pos="100000">
                  <a:srgbClr val="EEEEEE"/>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9" name="AutoShape 23"/>
            <p:cNvSpPr>
              <a:spLocks noChangeArrowheads="1"/>
            </p:cNvSpPr>
            <p:nvPr/>
          </p:nvSpPr>
          <p:spPr bwMode="auto">
            <a:xfrm>
              <a:off x="0" y="279"/>
              <a:ext cx="838" cy="226"/>
            </a:xfrm>
            <a:prstGeom prst="rightArrow">
              <a:avLst>
                <a:gd name="adj1" fmla="val 50000"/>
                <a:gd name="adj2" fmla="val 154499"/>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0" name="Text Box 24"/>
            <p:cNvSpPr txBox="1">
              <a:spLocks noChangeArrowheads="1"/>
            </p:cNvSpPr>
            <p:nvPr/>
          </p:nvSpPr>
          <p:spPr bwMode="auto">
            <a:xfrm>
              <a:off x="1050" y="120"/>
              <a:ext cx="6350" cy="67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200" dirty="0">
                  <a:solidFill>
                    <a:srgbClr val="000000"/>
                  </a:solidFill>
                  <a:ea typeface="宋体" panose="02010600030101010101" pitchFamily="2" charset="-122"/>
                </a:rPr>
                <a:t>5</a:t>
              </a:r>
              <a:r>
                <a:rPr lang="zh-CN" altLang="en-US" sz="2200" dirty="0">
                  <a:solidFill>
                    <a:srgbClr val="000000"/>
                  </a:solidFill>
                  <a:ea typeface="宋体" panose="02010600030101010101" pitchFamily="2" charset="-122"/>
                </a:rPr>
                <a:t>）改变企业的组织形式</a:t>
              </a:r>
            </a:p>
          </p:txBody>
        </p:sp>
      </p:grpSp>
      <p:grpSp>
        <p:nvGrpSpPr>
          <p:cNvPr id="31756" name="Group 25"/>
          <p:cNvGrpSpPr/>
          <p:nvPr/>
        </p:nvGrpSpPr>
        <p:grpSpPr bwMode="auto">
          <a:xfrm>
            <a:off x="3133725" y="2971800"/>
            <a:ext cx="4922838" cy="531497"/>
            <a:chOff x="0" y="0"/>
            <a:chExt cx="7753" cy="838"/>
          </a:xfrm>
        </p:grpSpPr>
        <p:sp>
          <p:nvSpPr>
            <p:cNvPr id="31775" name="AutoShape 26"/>
            <p:cNvSpPr>
              <a:spLocks noChangeArrowheads="1"/>
            </p:cNvSpPr>
            <p:nvPr/>
          </p:nvSpPr>
          <p:spPr bwMode="auto">
            <a:xfrm>
              <a:off x="75" y="0"/>
              <a:ext cx="7678" cy="838"/>
            </a:xfrm>
            <a:prstGeom prst="roundRect">
              <a:avLst>
                <a:gd name="adj" fmla="val 10889"/>
              </a:avLst>
            </a:prstGeom>
            <a:gradFill rotWithShape="1">
              <a:gsLst>
                <a:gs pos="0">
                  <a:schemeClr val="folHlink"/>
                </a:gs>
                <a:gs pos="100000">
                  <a:srgbClr val="EFDACB"/>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6" name="AutoShape 27"/>
            <p:cNvSpPr>
              <a:spLocks noChangeArrowheads="1"/>
            </p:cNvSpPr>
            <p:nvPr/>
          </p:nvSpPr>
          <p:spPr bwMode="auto">
            <a:xfrm>
              <a:off x="0" y="312"/>
              <a:ext cx="838" cy="26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7" name="Text Box 28"/>
            <p:cNvSpPr txBox="1">
              <a:spLocks noChangeArrowheads="1"/>
            </p:cNvSpPr>
            <p:nvPr/>
          </p:nvSpPr>
          <p:spPr bwMode="auto">
            <a:xfrm>
              <a:off x="1065" y="120"/>
              <a:ext cx="6350" cy="679"/>
            </a:xfrm>
            <a:prstGeom prst="rect">
              <a:avLst/>
            </a:prstGeom>
            <a:noFill/>
            <a:ln w="9525">
              <a:noFill/>
              <a:miter lim="800000"/>
            </a:ln>
          </p:spPr>
          <p:txBody>
            <a:bodyPr>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4</a:t>
              </a:r>
              <a:r>
                <a:rPr lang="zh-CN" altLang="en-US" sz="2200" dirty="0">
                  <a:solidFill>
                    <a:srgbClr val="000000"/>
                  </a:solidFill>
                  <a:ea typeface="宋体" panose="02010600030101010101" pitchFamily="2" charset="-122"/>
                </a:rPr>
                <a:t>）改变企业竞争方式</a:t>
              </a:r>
            </a:p>
          </p:txBody>
        </p:sp>
      </p:grpSp>
      <p:grpSp>
        <p:nvGrpSpPr>
          <p:cNvPr id="31757" name="Group 29"/>
          <p:cNvGrpSpPr/>
          <p:nvPr/>
        </p:nvGrpSpPr>
        <p:grpSpPr bwMode="auto">
          <a:xfrm>
            <a:off x="3124200" y="4724400"/>
            <a:ext cx="4926013" cy="508000"/>
            <a:chOff x="0" y="0"/>
            <a:chExt cx="7756" cy="800"/>
          </a:xfrm>
        </p:grpSpPr>
        <p:grpSp>
          <p:nvGrpSpPr>
            <p:cNvPr id="31771" name="Group 30"/>
            <p:cNvGrpSpPr/>
            <p:nvPr/>
          </p:nvGrpSpPr>
          <p:grpSpPr bwMode="auto">
            <a:xfrm>
              <a:off x="0" y="0"/>
              <a:ext cx="7756" cy="720"/>
              <a:chOff x="0" y="0"/>
              <a:chExt cx="3102" cy="774"/>
            </a:xfrm>
          </p:grpSpPr>
          <p:sp>
            <p:nvSpPr>
              <p:cNvPr id="31773" name="AutoShape 31"/>
              <p:cNvSpPr>
                <a:spLocks noChangeArrowheads="1"/>
              </p:cNvSpPr>
              <p:nvPr/>
            </p:nvSpPr>
            <p:spPr bwMode="auto">
              <a:xfrm>
                <a:off x="30" y="0"/>
                <a:ext cx="3072" cy="774"/>
              </a:xfrm>
              <a:prstGeom prst="roundRect">
                <a:avLst>
                  <a:gd name="adj" fmla="val 10889"/>
                </a:avLst>
              </a:prstGeom>
              <a:gradFill rotWithShape="1">
                <a:gsLst>
                  <a:gs pos="0">
                    <a:schemeClr val="accent2"/>
                  </a:gs>
                  <a:gs pos="100000">
                    <a:srgbClr val="E9F4C9"/>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4" name="AutoShape 32"/>
              <p:cNvSpPr>
                <a:spLocks noChangeArrowheads="1"/>
              </p:cNvSpPr>
              <p:nvPr/>
            </p:nvSpPr>
            <p:spPr bwMode="auto">
              <a:xfrm>
                <a:off x="0" y="288"/>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72" name="Text Box 33"/>
            <p:cNvSpPr txBox="1">
              <a:spLocks noChangeArrowheads="1"/>
            </p:cNvSpPr>
            <p:nvPr/>
          </p:nvSpPr>
          <p:spPr bwMode="auto">
            <a:xfrm>
              <a:off x="1077" y="121"/>
              <a:ext cx="6351" cy="679"/>
            </a:xfrm>
            <a:prstGeom prst="rect">
              <a:avLst/>
            </a:prstGeom>
            <a:noFill/>
            <a:ln w="9525">
              <a:noFill/>
              <a:miter lim="800000"/>
            </a:ln>
          </p:spPr>
          <p:txBody>
            <a:bodyPr>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7</a:t>
              </a:r>
              <a:r>
                <a:rPr lang="zh-CN" altLang="en-US" sz="2200" dirty="0">
                  <a:solidFill>
                    <a:srgbClr val="000000"/>
                  </a:solidFill>
                  <a:ea typeface="宋体" panose="02010600030101010101" pitchFamily="2" charset="-122"/>
                </a:rPr>
                <a:t>）提供个性化服务</a:t>
              </a:r>
            </a:p>
          </p:txBody>
        </p:sp>
      </p:grpSp>
      <p:grpSp>
        <p:nvGrpSpPr>
          <p:cNvPr id="31758" name="Group 34"/>
          <p:cNvGrpSpPr/>
          <p:nvPr/>
        </p:nvGrpSpPr>
        <p:grpSpPr bwMode="auto">
          <a:xfrm>
            <a:off x="3124200" y="5257800"/>
            <a:ext cx="4924425" cy="516860"/>
            <a:chOff x="0" y="0"/>
            <a:chExt cx="7755" cy="813"/>
          </a:xfrm>
        </p:grpSpPr>
        <p:grpSp>
          <p:nvGrpSpPr>
            <p:cNvPr id="31767" name="Group 35"/>
            <p:cNvGrpSpPr/>
            <p:nvPr/>
          </p:nvGrpSpPr>
          <p:grpSpPr bwMode="auto">
            <a:xfrm>
              <a:off x="0" y="0"/>
              <a:ext cx="7755" cy="735"/>
              <a:chOff x="0" y="0"/>
              <a:chExt cx="3102" cy="774"/>
            </a:xfrm>
          </p:grpSpPr>
          <p:sp>
            <p:nvSpPr>
              <p:cNvPr id="31769" name="AutoShape 36"/>
              <p:cNvSpPr>
                <a:spLocks noChangeArrowheads="1"/>
              </p:cNvSpPr>
              <p:nvPr/>
            </p:nvSpPr>
            <p:spPr bwMode="auto">
              <a:xfrm>
                <a:off x="30" y="0"/>
                <a:ext cx="3072" cy="773"/>
              </a:xfrm>
              <a:prstGeom prst="roundRect">
                <a:avLst>
                  <a:gd name="adj" fmla="val 10889"/>
                </a:avLst>
              </a:prstGeom>
              <a:gradFill rotWithShape="1">
                <a:gsLst>
                  <a:gs pos="0">
                    <a:schemeClr val="hlink"/>
                  </a:gs>
                  <a:gs pos="100000">
                    <a:srgbClr val="D3E8F4"/>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0" name="AutoShape 37"/>
              <p:cNvSpPr>
                <a:spLocks noChangeArrowheads="1"/>
              </p:cNvSpPr>
              <p:nvPr/>
            </p:nvSpPr>
            <p:spPr bwMode="auto">
              <a:xfrm>
                <a:off x="0" y="294"/>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68" name="Text Box 38"/>
            <p:cNvSpPr txBox="1">
              <a:spLocks noChangeArrowheads="1"/>
            </p:cNvSpPr>
            <p:nvPr/>
          </p:nvSpPr>
          <p:spPr bwMode="auto">
            <a:xfrm>
              <a:off x="1095" y="135"/>
              <a:ext cx="6349" cy="678"/>
            </a:xfrm>
            <a:prstGeom prst="rect">
              <a:avLst/>
            </a:prstGeom>
            <a:noFill/>
            <a:ln w="9525">
              <a:noFill/>
              <a:miter lim="800000"/>
            </a:ln>
          </p:spPr>
          <p:txBody>
            <a:bodyPr>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8</a:t>
              </a:r>
              <a:r>
                <a:rPr lang="zh-CN" altLang="en-US" sz="2200" dirty="0">
                  <a:solidFill>
                    <a:srgbClr val="000000"/>
                  </a:solidFill>
                  <a:ea typeface="宋体" panose="02010600030101010101" pitchFamily="2" charset="-122"/>
                </a:rPr>
                <a:t>）减少中间环节</a:t>
              </a:r>
            </a:p>
          </p:txBody>
        </p:sp>
      </p:grpSp>
      <p:grpSp>
        <p:nvGrpSpPr>
          <p:cNvPr id="31759" name="Group 39"/>
          <p:cNvGrpSpPr/>
          <p:nvPr/>
        </p:nvGrpSpPr>
        <p:grpSpPr bwMode="auto">
          <a:xfrm>
            <a:off x="3124200" y="5791200"/>
            <a:ext cx="4924425" cy="531497"/>
            <a:chOff x="0" y="0"/>
            <a:chExt cx="7753" cy="838"/>
          </a:xfrm>
        </p:grpSpPr>
        <p:sp>
          <p:nvSpPr>
            <p:cNvPr id="31764" name="AutoShape 40"/>
            <p:cNvSpPr>
              <a:spLocks noChangeArrowheads="1"/>
            </p:cNvSpPr>
            <p:nvPr/>
          </p:nvSpPr>
          <p:spPr bwMode="auto">
            <a:xfrm>
              <a:off x="75" y="0"/>
              <a:ext cx="7678" cy="838"/>
            </a:xfrm>
            <a:prstGeom prst="roundRect">
              <a:avLst>
                <a:gd name="adj" fmla="val 10889"/>
              </a:avLst>
            </a:prstGeom>
            <a:gradFill rotWithShape="1">
              <a:gsLst>
                <a:gs pos="0">
                  <a:schemeClr val="accent1"/>
                </a:gs>
                <a:gs pos="100000">
                  <a:srgbClr val="D9E2CF"/>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65" name="AutoShape 41"/>
            <p:cNvSpPr>
              <a:spLocks noChangeArrowheads="1"/>
            </p:cNvSpPr>
            <p:nvPr/>
          </p:nvSpPr>
          <p:spPr bwMode="auto">
            <a:xfrm>
              <a:off x="0" y="312"/>
              <a:ext cx="838" cy="26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66" name="Text Box 42"/>
            <p:cNvSpPr txBox="1">
              <a:spLocks noChangeArrowheads="1"/>
            </p:cNvSpPr>
            <p:nvPr/>
          </p:nvSpPr>
          <p:spPr bwMode="auto">
            <a:xfrm>
              <a:off x="1080" y="120"/>
              <a:ext cx="6351" cy="679"/>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2200" dirty="0">
                  <a:solidFill>
                    <a:srgbClr val="000000"/>
                  </a:solidFill>
                  <a:ea typeface="宋体" panose="02010600030101010101" pitchFamily="2" charset="-122"/>
                </a:rPr>
                <a:t>9</a:t>
              </a:r>
              <a:r>
                <a:rPr lang="zh-CN" altLang="en-US" sz="2200" dirty="0">
                  <a:solidFill>
                    <a:srgbClr val="000000"/>
                  </a:solidFill>
                  <a:ea typeface="宋体" panose="02010600030101010101" pitchFamily="2" charset="-122"/>
                </a:rPr>
                <a:t>）提供更有效的售后服务</a:t>
              </a:r>
            </a:p>
          </p:txBody>
        </p:sp>
      </p:grpSp>
      <p:grpSp>
        <p:nvGrpSpPr>
          <p:cNvPr id="31760" name="Group 43"/>
          <p:cNvGrpSpPr/>
          <p:nvPr/>
        </p:nvGrpSpPr>
        <p:grpSpPr bwMode="auto">
          <a:xfrm>
            <a:off x="3124200" y="4114800"/>
            <a:ext cx="4924425" cy="531497"/>
            <a:chOff x="0" y="0"/>
            <a:chExt cx="7753" cy="838"/>
          </a:xfrm>
        </p:grpSpPr>
        <p:sp>
          <p:nvSpPr>
            <p:cNvPr id="31761" name="AutoShape 44"/>
            <p:cNvSpPr>
              <a:spLocks noChangeArrowheads="1"/>
            </p:cNvSpPr>
            <p:nvPr/>
          </p:nvSpPr>
          <p:spPr bwMode="auto">
            <a:xfrm>
              <a:off x="75" y="0"/>
              <a:ext cx="7678" cy="838"/>
            </a:xfrm>
            <a:prstGeom prst="roundRect">
              <a:avLst>
                <a:gd name="adj" fmla="val 10889"/>
              </a:avLst>
            </a:prstGeom>
            <a:gradFill rotWithShape="1">
              <a:gsLst>
                <a:gs pos="0">
                  <a:schemeClr val="folHlink"/>
                </a:gs>
                <a:gs pos="100000">
                  <a:srgbClr val="EFDACB"/>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62" name="AutoShape 45"/>
            <p:cNvSpPr>
              <a:spLocks noChangeArrowheads="1"/>
            </p:cNvSpPr>
            <p:nvPr/>
          </p:nvSpPr>
          <p:spPr bwMode="auto">
            <a:xfrm>
              <a:off x="0" y="312"/>
              <a:ext cx="838" cy="260"/>
            </a:xfrm>
            <a:prstGeom prst="rightArrow">
              <a:avLst>
                <a:gd name="adj1" fmla="val 50000"/>
                <a:gd name="adj2" fmla="val 134295"/>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63" name="Text Box 46"/>
            <p:cNvSpPr txBox="1">
              <a:spLocks noChangeArrowheads="1"/>
            </p:cNvSpPr>
            <p:nvPr/>
          </p:nvSpPr>
          <p:spPr bwMode="auto">
            <a:xfrm>
              <a:off x="1077" y="120"/>
              <a:ext cx="6351" cy="679"/>
            </a:xfrm>
            <a:prstGeom prst="rect">
              <a:avLst/>
            </a:prstGeom>
            <a:noFill/>
            <a:ln w="9525">
              <a:noFill/>
              <a:miter lim="800000"/>
            </a:ln>
          </p:spPr>
          <p:txBody>
            <a:bodyPr>
              <a:spAutoFit/>
            </a:bodyPr>
            <a:lstStyle/>
            <a:p>
              <a:pPr>
                <a:buFont typeface="Arial" panose="020B0604020202020204" pitchFamily="34" charset="0"/>
                <a:buNone/>
              </a:pPr>
              <a:r>
                <a:rPr lang="en-US" altLang="zh-CN" sz="2200" dirty="0">
                  <a:solidFill>
                    <a:srgbClr val="000000"/>
                  </a:solidFill>
                  <a:ea typeface="宋体" panose="02010600030101010101" pitchFamily="2" charset="-122"/>
                </a:rPr>
                <a:t>6</a:t>
              </a:r>
              <a:r>
                <a:rPr lang="zh-CN" altLang="en-US" sz="2200" dirty="0">
                  <a:solidFill>
                    <a:srgbClr val="000000"/>
                  </a:solidFill>
                  <a:ea typeface="宋体" panose="02010600030101010101" pitchFamily="2" charset="-122"/>
                </a:rPr>
                <a:t>）改变了企业的经营方式</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2771"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5ECB6460-73AB-479A-9534-4EE79868EC74}"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24</a:t>
            </a:fld>
            <a:endParaRPr lang="zh-CN" altLang="en-US" sz="1000">
              <a:latin typeface="Verdana" panose="020B0604030504040204" pitchFamily="34" charset="0"/>
              <a:ea typeface="宋体" panose="02010600030101010101" pitchFamily="2" charset="-122"/>
            </a:endParaRPr>
          </a:p>
        </p:txBody>
      </p:sp>
      <p:sp>
        <p:nvSpPr>
          <p:cNvPr id="32772"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rPr>
              <a:t>1.2.</a:t>
            </a:r>
            <a:r>
              <a:rPr lang="en-US" altLang="zh-CN" sz="2800" smtClean="0">
                <a:ea typeface="宋体" panose="02010600030101010101" pitchFamily="2" charset="-122"/>
              </a:rPr>
              <a:t>4 </a:t>
            </a:r>
            <a:r>
              <a:rPr lang="zh-CN" altLang="en-US" sz="2800" smtClean="0">
                <a:ea typeface="宋体" panose="02010600030101010101" pitchFamily="2" charset="-122"/>
              </a:rPr>
              <a:t>电子商务的效益</a:t>
            </a:r>
          </a:p>
        </p:txBody>
      </p:sp>
      <p:sp>
        <p:nvSpPr>
          <p:cNvPr id="32773" name="Rectangle 3"/>
          <p:cNvSpPr>
            <a:spLocks noGrp="1" noChangeArrowheads="1"/>
          </p:cNvSpPr>
          <p:nvPr>
            <p:ph type="body" idx="4294967295"/>
          </p:nvPr>
        </p:nvSpPr>
        <p:spPr>
          <a:xfrm>
            <a:off x="457200" y="1905000"/>
            <a:ext cx="8362950" cy="3171825"/>
          </a:xfrm>
        </p:spPr>
        <p:txBody>
          <a:bodyPr/>
          <a:lstStyle/>
          <a:p>
            <a:pPr eaLnBrk="1" latinLnBrk="0" hangingPunct="1">
              <a:lnSpc>
                <a:spcPct val="120000"/>
              </a:lnSpc>
              <a:spcBef>
                <a:spcPts val="0"/>
              </a:spcBef>
              <a:buFont typeface="Wingdings" panose="05000000000000000000" pitchFamily="2" charset="2"/>
              <a:buNone/>
            </a:pPr>
            <a:r>
              <a:rPr lang="zh-CN" altLang="en-US" smtClean="0">
                <a:ea typeface="宋体" panose="02010600030101010101" pitchFamily="2" charset="-122"/>
              </a:rPr>
              <a:t>     </a:t>
            </a:r>
            <a:r>
              <a:rPr lang="zh-CN" altLang="en-US" b="1" smtClean="0">
                <a:solidFill>
                  <a:srgbClr val="000000"/>
                </a:solidFill>
                <a:ea typeface="宋体" panose="02010600030101010101" pitchFamily="2" charset="-122"/>
              </a:rPr>
              <a:t>	发展电子商务的关键在于提高生产力和核心竞争力。电子商务是一个盈利滞后的领域，电子商务投资追求的是长远发展和盈利预期而不是近期盈利。一方面是目前电子商务发展的外部环境还不够成熟，但当企业等到外部环境成熟后再进入网络市场的话，就会发现市场早就被别人占了；另一方面是从电子商务的投资到网站取得知名度并获得经济效益需要一定的滞后期。</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379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B6F33D27-B5AB-491F-98D4-89EAFFCE9DA2}"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25</a:t>
            </a:fld>
            <a:endParaRPr lang="zh-CN" altLang="en-US" sz="1000">
              <a:latin typeface="Verdana" panose="020B0604030504040204" pitchFamily="34" charset="0"/>
              <a:ea typeface="宋体" panose="02010600030101010101" pitchFamily="2" charset="-122"/>
            </a:endParaRPr>
          </a:p>
        </p:txBody>
      </p:sp>
      <p:sp>
        <p:nvSpPr>
          <p:cNvPr id="33796"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cs typeface="+mj-lt"/>
              </a:rPr>
              <a:t>1.2.</a:t>
            </a:r>
            <a:r>
              <a:rPr lang="en-US" altLang="zh-CN" sz="2800" smtClean="0">
                <a:ea typeface="宋体" panose="02010600030101010101" pitchFamily="2" charset="-122"/>
                <a:cs typeface="+mj-lt"/>
              </a:rPr>
              <a:t>4</a:t>
            </a:r>
            <a:r>
              <a:rPr lang="zh-CN" altLang="en-US" sz="2800" smtClean="0">
                <a:ea typeface="宋体" panose="02010600030101010101" pitchFamily="2" charset="-122"/>
              </a:rPr>
              <a:t> 电子商务的效益</a:t>
            </a:r>
          </a:p>
        </p:txBody>
      </p:sp>
      <p:grpSp>
        <p:nvGrpSpPr>
          <p:cNvPr id="33797" name="Group 3"/>
          <p:cNvGrpSpPr/>
          <p:nvPr/>
        </p:nvGrpSpPr>
        <p:grpSpPr bwMode="auto">
          <a:xfrm>
            <a:off x="2554288" y="1933575"/>
            <a:ext cx="3762375" cy="4162425"/>
            <a:chOff x="0" y="0"/>
            <a:chExt cx="2370" cy="2622"/>
          </a:xfrm>
        </p:grpSpPr>
        <p:sp>
          <p:nvSpPr>
            <p:cNvPr id="33813" name="AutoShape 4"/>
            <p:cNvSpPr>
              <a:spLocks noChangeArrowheads="1"/>
            </p:cNvSpPr>
            <p:nvPr/>
          </p:nvSpPr>
          <p:spPr bwMode="auto">
            <a:xfrm rot="10800000">
              <a:off x="793" y="1959"/>
              <a:ext cx="751" cy="663"/>
            </a:xfrm>
            <a:prstGeom prst="triangle">
              <a:avLst>
                <a:gd name="adj" fmla="val 50000"/>
              </a:avLst>
            </a:prstGeom>
            <a:solidFill>
              <a:schemeClr val="folHlink">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folHlink"/>
              </a:extrusionClr>
            </a:sp3d>
          </p:spPr>
          <p:txBody>
            <a:bodyPr wrap="none" anchor="ctr">
              <a:flatTx/>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3814" name="AutoShape 5"/>
            <p:cNvSpPr>
              <a:spLocks noChangeArrowheads="1"/>
            </p:cNvSpPr>
            <p:nvPr/>
          </p:nvSpPr>
          <p:spPr bwMode="auto">
            <a:xfrm>
              <a:off x="804" y="0"/>
              <a:ext cx="751" cy="663"/>
            </a:xfrm>
            <a:prstGeom prst="triangle">
              <a:avLst>
                <a:gd name="adj" fmla="val 50000"/>
              </a:avLst>
            </a:prstGeom>
            <a:solidFill>
              <a:schemeClr val="accent1">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3815" name="AutoShape 6"/>
            <p:cNvSpPr>
              <a:spLocks noChangeArrowheads="1"/>
            </p:cNvSpPr>
            <p:nvPr/>
          </p:nvSpPr>
          <p:spPr bwMode="auto">
            <a:xfrm rot="7186656">
              <a:off x="1650" y="1446"/>
              <a:ext cx="752" cy="663"/>
            </a:xfrm>
            <a:prstGeom prst="triangle">
              <a:avLst>
                <a:gd name="adj" fmla="val 50000"/>
              </a:avLst>
            </a:prstGeom>
            <a:solidFill>
              <a:schemeClr val="accent1">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3816" name="AutoShape 7"/>
            <p:cNvSpPr>
              <a:spLocks noChangeArrowheads="1"/>
            </p:cNvSpPr>
            <p:nvPr/>
          </p:nvSpPr>
          <p:spPr bwMode="auto">
            <a:xfrm rot="3597399">
              <a:off x="1647" y="481"/>
              <a:ext cx="751" cy="662"/>
            </a:xfrm>
            <a:prstGeom prst="triangle">
              <a:avLst>
                <a:gd name="adj" fmla="val 50000"/>
              </a:avLst>
            </a:prstGeom>
            <a:solidFill>
              <a:schemeClr val="folHlink">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folHlink"/>
              </a:extrusionClr>
            </a:sp3d>
          </p:spPr>
          <p:txBody>
            <a:bodyPr wrap="none" anchor="ctr">
              <a:flatTx/>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3817" name="AutoShape 8"/>
            <p:cNvSpPr>
              <a:spLocks noChangeArrowheads="1"/>
            </p:cNvSpPr>
            <p:nvPr/>
          </p:nvSpPr>
          <p:spPr bwMode="auto">
            <a:xfrm rot="-7225479">
              <a:off x="-44" y="1452"/>
              <a:ext cx="751" cy="663"/>
            </a:xfrm>
            <a:prstGeom prst="triangle">
              <a:avLst>
                <a:gd name="adj" fmla="val 50000"/>
              </a:avLst>
            </a:prstGeom>
            <a:solidFill>
              <a:schemeClr val="accent1">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3818" name="AutoShape 9"/>
            <p:cNvSpPr>
              <a:spLocks noChangeArrowheads="1"/>
            </p:cNvSpPr>
            <p:nvPr/>
          </p:nvSpPr>
          <p:spPr bwMode="auto">
            <a:xfrm rot="-3614670">
              <a:off x="-41" y="477"/>
              <a:ext cx="752" cy="663"/>
            </a:xfrm>
            <a:prstGeom prst="triangle">
              <a:avLst>
                <a:gd name="adj" fmla="val 50000"/>
              </a:avLst>
            </a:prstGeom>
            <a:solidFill>
              <a:schemeClr val="folHlink">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folHlink"/>
              </a:extrusionClr>
            </a:sp3d>
          </p:spPr>
          <p:txBody>
            <a:bodyPr wrap="none" anchor="ctr">
              <a:flatTx/>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3819" name="Line 10"/>
            <p:cNvSpPr>
              <a:spLocks noChangeShapeType="1"/>
            </p:cNvSpPr>
            <p:nvPr/>
          </p:nvSpPr>
          <p:spPr bwMode="auto">
            <a:xfrm>
              <a:off x="379" y="2202"/>
              <a:ext cx="745" cy="0"/>
            </a:xfrm>
            <a:prstGeom prst="line">
              <a:avLst/>
            </a:prstGeom>
            <a:noFill/>
            <a:ln w="9525">
              <a:noFill/>
              <a:round/>
            </a:ln>
          </p:spPr>
          <p:txBody>
            <a:bodyPr wrap="none" anchor="ctr"/>
            <a:lstStyle/>
            <a:p>
              <a:endParaRPr lang="zh-CN" altLang="en-US"/>
            </a:p>
          </p:txBody>
        </p:sp>
      </p:grpSp>
      <p:sp>
        <p:nvSpPr>
          <p:cNvPr id="33798" name="Rectangle 11"/>
          <p:cNvSpPr>
            <a:spLocks noChangeArrowheads="1"/>
          </p:cNvSpPr>
          <p:nvPr/>
        </p:nvSpPr>
        <p:spPr bwMode="auto">
          <a:xfrm>
            <a:off x="1144588" y="5257800"/>
            <a:ext cx="2438400" cy="457200"/>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2400" dirty="0">
                <a:solidFill>
                  <a:srgbClr val="0066FF"/>
                </a:solidFill>
                <a:ea typeface="宋体" panose="02010600030101010101" pitchFamily="2" charset="-122"/>
              </a:rPr>
              <a:t>4</a:t>
            </a:r>
            <a:r>
              <a:rPr lang="zh-CN" altLang="en-US" sz="2400" dirty="0">
                <a:solidFill>
                  <a:srgbClr val="0066FF"/>
                </a:solidFill>
                <a:ea typeface="宋体" panose="02010600030101010101" pitchFamily="2" charset="-122"/>
              </a:rPr>
              <a:t>）收取会员费</a:t>
            </a:r>
          </a:p>
        </p:txBody>
      </p:sp>
      <p:sp>
        <p:nvSpPr>
          <p:cNvPr id="33799" name="Rectangle 12"/>
          <p:cNvSpPr>
            <a:spLocks noChangeArrowheads="1"/>
          </p:cNvSpPr>
          <p:nvPr/>
        </p:nvSpPr>
        <p:spPr bwMode="auto">
          <a:xfrm>
            <a:off x="146050" y="3048000"/>
            <a:ext cx="2498725" cy="457200"/>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en-US" altLang="zh-CN" sz="2400" dirty="0">
                <a:solidFill>
                  <a:srgbClr val="0066FF"/>
                </a:solidFill>
                <a:ea typeface="宋体" panose="02010600030101010101" pitchFamily="2" charset="-122"/>
              </a:rPr>
              <a:t>6</a:t>
            </a:r>
            <a:r>
              <a:rPr lang="zh-CN" altLang="en-US" sz="2400" dirty="0">
                <a:solidFill>
                  <a:srgbClr val="0066FF"/>
                </a:solidFill>
                <a:ea typeface="宋体" panose="02010600030101010101" pitchFamily="2" charset="-122"/>
              </a:rPr>
              <a:t>）提供增值服务</a:t>
            </a:r>
          </a:p>
        </p:txBody>
      </p:sp>
      <p:sp>
        <p:nvSpPr>
          <p:cNvPr id="33800" name="Rectangle 13"/>
          <p:cNvSpPr>
            <a:spLocks noChangeArrowheads="1"/>
          </p:cNvSpPr>
          <p:nvPr/>
        </p:nvSpPr>
        <p:spPr bwMode="auto">
          <a:xfrm>
            <a:off x="452438" y="4419600"/>
            <a:ext cx="1885950" cy="457200"/>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en-US" altLang="zh-CN" sz="2400" dirty="0">
                <a:solidFill>
                  <a:srgbClr val="0066FF"/>
                </a:solidFill>
                <a:ea typeface="宋体" panose="02010600030101010101" pitchFamily="2" charset="-122"/>
              </a:rPr>
              <a:t>5</a:t>
            </a:r>
            <a:r>
              <a:rPr lang="zh-CN" altLang="en-US" sz="2400" dirty="0">
                <a:solidFill>
                  <a:srgbClr val="0066FF"/>
                </a:solidFill>
                <a:ea typeface="宋体" panose="02010600030101010101" pitchFamily="2" charset="-122"/>
              </a:rPr>
              <a:t>）竞价排名</a:t>
            </a:r>
          </a:p>
        </p:txBody>
      </p:sp>
      <p:sp>
        <p:nvSpPr>
          <p:cNvPr id="33801" name="Rectangle 14"/>
          <p:cNvSpPr>
            <a:spLocks noChangeArrowheads="1"/>
          </p:cNvSpPr>
          <p:nvPr/>
        </p:nvSpPr>
        <p:spPr bwMode="auto">
          <a:xfrm>
            <a:off x="6319838" y="3124200"/>
            <a:ext cx="2498725" cy="457200"/>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en-US" altLang="zh-CN" sz="2400" dirty="0">
                <a:solidFill>
                  <a:srgbClr val="0066FF"/>
                </a:solidFill>
                <a:ea typeface="宋体" panose="02010600030101010101" pitchFamily="2" charset="-122"/>
              </a:rPr>
              <a:t>2</a:t>
            </a:r>
            <a:r>
              <a:rPr lang="zh-CN" altLang="en-US" sz="2400" dirty="0">
                <a:solidFill>
                  <a:srgbClr val="0066FF"/>
                </a:solidFill>
                <a:ea typeface="宋体" panose="02010600030101010101" pitchFamily="2" charset="-122"/>
              </a:rPr>
              <a:t>）获得广告收入</a:t>
            </a:r>
          </a:p>
        </p:txBody>
      </p:sp>
      <p:sp>
        <p:nvSpPr>
          <p:cNvPr id="33802" name="Rectangle 15"/>
          <p:cNvSpPr>
            <a:spLocks noChangeArrowheads="1"/>
          </p:cNvSpPr>
          <p:nvPr/>
        </p:nvSpPr>
        <p:spPr bwMode="auto">
          <a:xfrm>
            <a:off x="6305195" y="4419600"/>
            <a:ext cx="2831224" cy="830997"/>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en-US" altLang="zh-CN" sz="2400" dirty="0">
                <a:solidFill>
                  <a:srgbClr val="0066FF"/>
                </a:solidFill>
                <a:ea typeface="宋体" panose="02010600030101010101" pitchFamily="2" charset="-122"/>
              </a:rPr>
              <a:t>3</a:t>
            </a:r>
            <a:r>
              <a:rPr lang="zh-CN" altLang="en-US" sz="2400" dirty="0">
                <a:solidFill>
                  <a:srgbClr val="0066FF"/>
                </a:solidFill>
                <a:ea typeface="宋体" panose="02010600030101010101" pitchFamily="2" charset="-122"/>
              </a:rPr>
              <a:t>）减少库存积压、</a:t>
            </a:r>
          </a:p>
          <a:p>
            <a:pPr algn="ctr" eaLnBrk="1" hangingPunct="1">
              <a:buFont typeface="Arial" panose="020B0604020202020204" pitchFamily="34" charset="0"/>
              <a:buNone/>
            </a:pPr>
            <a:r>
              <a:rPr lang="zh-CN" altLang="en-US" sz="2400" dirty="0">
                <a:solidFill>
                  <a:srgbClr val="0066FF"/>
                </a:solidFill>
                <a:ea typeface="宋体" panose="02010600030101010101" pitchFamily="2" charset="-122"/>
              </a:rPr>
              <a:t>降低成本</a:t>
            </a:r>
          </a:p>
        </p:txBody>
      </p:sp>
      <p:sp>
        <p:nvSpPr>
          <p:cNvPr id="33803" name="Rectangle 16"/>
          <p:cNvSpPr>
            <a:spLocks noChangeArrowheads="1"/>
          </p:cNvSpPr>
          <p:nvPr/>
        </p:nvSpPr>
        <p:spPr bwMode="auto">
          <a:xfrm>
            <a:off x="5173663" y="2286000"/>
            <a:ext cx="3417887" cy="457200"/>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en-US" altLang="zh-CN" sz="2400" dirty="0">
                <a:solidFill>
                  <a:srgbClr val="0066FF"/>
                </a:solidFill>
                <a:ea typeface="宋体" panose="02010600030101010101" pitchFamily="2" charset="-122"/>
              </a:rPr>
              <a:t>1</a:t>
            </a:r>
            <a:r>
              <a:rPr lang="zh-CN" altLang="en-US" sz="2400" dirty="0">
                <a:solidFill>
                  <a:srgbClr val="0066FF"/>
                </a:solidFill>
                <a:ea typeface="宋体" panose="02010600030101010101" pitchFamily="2" charset="-122"/>
              </a:rPr>
              <a:t>）抢占市场、扩大销售</a:t>
            </a:r>
          </a:p>
        </p:txBody>
      </p:sp>
      <p:sp>
        <p:nvSpPr>
          <p:cNvPr id="33804" name="AutoShape 17"/>
          <p:cNvSpPr>
            <a:spLocks noChangeArrowheads="1"/>
          </p:cNvSpPr>
          <p:nvPr/>
        </p:nvSpPr>
        <p:spPr bwMode="auto">
          <a:xfrm>
            <a:off x="3411538" y="3081338"/>
            <a:ext cx="2093912" cy="1811337"/>
          </a:xfrm>
          <a:prstGeom prst="hexagon">
            <a:avLst>
              <a:gd name="adj" fmla="val 28900"/>
              <a:gd name="vf" fmla="val 115470"/>
            </a:avLst>
          </a:prstGeom>
          <a:solidFill>
            <a:srgbClr val="C0C0C0">
              <a:alpha val="0"/>
            </a:srgbClr>
          </a:solidFill>
          <a:ln w="9525">
            <a:miter lim="800000"/>
          </a:ln>
          <a:scene3d>
            <a:camera prst="legacyPerspectiveFront"/>
            <a:lightRig rig="legacyFlat3" dir="b"/>
          </a:scene3d>
          <a:sp3d extrusionH="887400" prstMaterial="legacyMatte">
            <a:bevelT w="13500" h="13500" prst="angle"/>
            <a:bevelB w="13500" h="13500" prst="angle"/>
            <a:extrusionClr>
              <a:srgbClr val="C0C0C0"/>
            </a:extrusionClr>
          </a:sp3d>
        </p:spPr>
        <p:txBody>
          <a:bodyPr wrap="none" anchor="ctr">
            <a:flatTx/>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3805" name="Line 18"/>
          <p:cNvSpPr>
            <a:spLocks noChangeShapeType="1"/>
          </p:cNvSpPr>
          <p:nvPr/>
        </p:nvSpPr>
        <p:spPr bwMode="auto">
          <a:xfrm flipV="1">
            <a:off x="3429000" y="5457825"/>
            <a:ext cx="981075" cy="28575"/>
          </a:xfrm>
          <a:prstGeom prst="line">
            <a:avLst/>
          </a:prstGeom>
          <a:noFill/>
          <a:ln w="9525">
            <a:solidFill>
              <a:srgbClr val="5F5F5F"/>
            </a:solidFill>
            <a:round/>
            <a:tailEnd type="triangle" w="med" len="med"/>
          </a:ln>
        </p:spPr>
        <p:txBody>
          <a:bodyPr wrap="none" anchor="ctr"/>
          <a:lstStyle/>
          <a:p>
            <a:endParaRPr lang="zh-CN" altLang="en-US"/>
          </a:p>
        </p:txBody>
      </p:sp>
      <p:sp>
        <p:nvSpPr>
          <p:cNvPr id="33806" name="Line 19"/>
          <p:cNvSpPr>
            <a:spLocks noChangeShapeType="1"/>
          </p:cNvSpPr>
          <p:nvPr/>
        </p:nvSpPr>
        <p:spPr bwMode="auto">
          <a:xfrm flipH="1">
            <a:off x="4516438" y="2438400"/>
            <a:ext cx="741362" cy="14288"/>
          </a:xfrm>
          <a:prstGeom prst="line">
            <a:avLst/>
          </a:prstGeom>
          <a:noFill/>
          <a:ln w="9525">
            <a:solidFill>
              <a:srgbClr val="5F5F5F"/>
            </a:solidFill>
            <a:round/>
            <a:tailEnd type="triangle" w="med" len="med"/>
          </a:ln>
        </p:spPr>
        <p:txBody>
          <a:bodyPr wrap="none" anchor="ctr"/>
          <a:lstStyle/>
          <a:p>
            <a:endParaRPr lang="zh-CN" altLang="en-US"/>
          </a:p>
        </p:txBody>
      </p:sp>
      <p:sp>
        <p:nvSpPr>
          <p:cNvPr id="33807" name="Text Box 20"/>
          <p:cNvSpPr txBox="1">
            <a:spLocks noChangeArrowheads="1"/>
          </p:cNvSpPr>
          <p:nvPr/>
        </p:nvSpPr>
        <p:spPr bwMode="auto">
          <a:xfrm>
            <a:off x="3352800" y="3657600"/>
            <a:ext cx="2114550" cy="731547"/>
          </a:xfrm>
          <a:prstGeom prst="rect">
            <a:avLst/>
          </a:prstGeom>
          <a:noFill/>
          <a:ln w="9525">
            <a:noFill/>
            <a:miter lim="800000"/>
          </a:ln>
        </p:spPr>
        <p:txBody>
          <a:bodyPr>
            <a:spAutoFit/>
          </a:bodyPr>
          <a:lstStyle/>
          <a:p>
            <a:pPr marL="120650" indent="-120650" algn="ctr" eaLnBrk="1" hangingPunct="1">
              <a:lnSpc>
                <a:spcPct val="60000"/>
              </a:lnSpc>
              <a:spcBef>
                <a:spcPct val="50000"/>
              </a:spcBef>
              <a:buFont typeface="Arial" panose="020B0604020202020204" pitchFamily="34" charset="0"/>
              <a:buNone/>
            </a:pPr>
            <a:r>
              <a:rPr lang="zh-CN" altLang="en-US" sz="2400" dirty="0">
                <a:solidFill>
                  <a:srgbClr val="C00000"/>
                </a:solidFill>
                <a:latin typeface="黑体" pitchFamily="49" charset="-122"/>
                <a:ea typeface="黑体" pitchFamily="49" charset="-122"/>
              </a:rPr>
              <a:t>电子商务</a:t>
            </a:r>
          </a:p>
          <a:p>
            <a:pPr marL="120650" indent="-120650" algn="ctr" eaLnBrk="1" hangingPunct="1">
              <a:lnSpc>
                <a:spcPct val="60000"/>
              </a:lnSpc>
              <a:spcBef>
                <a:spcPct val="50000"/>
              </a:spcBef>
              <a:buFont typeface="Arial" panose="020B0604020202020204" pitchFamily="34" charset="0"/>
              <a:buNone/>
            </a:pPr>
            <a:r>
              <a:rPr lang="zh-CN" altLang="en-US" sz="2400" dirty="0">
                <a:solidFill>
                  <a:srgbClr val="C00000"/>
                </a:solidFill>
                <a:latin typeface="黑体" pitchFamily="49" charset="-122"/>
                <a:ea typeface="黑体" pitchFamily="49" charset="-122"/>
              </a:rPr>
              <a:t>的效益</a:t>
            </a:r>
          </a:p>
        </p:txBody>
      </p:sp>
      <p:sp>
        <p:nvSpPr>
          <p:cNvPr id="33808" name="Line 21"/>
          <p:cNvSpPr>
            <a:spLocks noChangeShapeType="1"/>
          </p:cNvSpPr>
          <p:nvPr/>
        </p:nvSpPr>
        <p:spPr bwMode="auto">
          <a:xfrm>
            <a:off x="2516188" y="3276600"/>
            <a:ext cx="817562" cy="11113"/>
          </a:xfrm>
          <a:prstGeom prst="line">
            <a:avLst/>
          </a:prstGeom>
          <a:noFill/>
          <a:ln w="9525">
            <a:solidFill>
              <a:srgbClr val="5F5F5F"/>
            </a:solidFill>
            <a:round/>
            <a:tailEnd type="triangle" w="med" len="med"/>
          </a:ln>
        </p:spPr>
        <p:txBody>
          <a:bodyPr wrap="none" anchor="ctr"/>
          <a:lstStyle/>
          <a:p>
            <a:endParaRPr lang="zh-CN" altLang="en-US"/>
          </a:p>
        </p:txBody>
      </p:sp>
      <p:sp>
        <p:nvSpPr>
          <p:cNvPr id="33809" name="Line 22"/>
          <p:cNvSpPr>
            <a:spLocks noChangeShapeType="1"/>
          </p:cNvSpPr>
          <p:nvPr/>
        </p:nvSpPr>
        <p:spPr bwMode="auto">
          <a:xfrm flipV="1">
            <a:off x="2286000" y="4648200"/>
            <a:ext cx="990600" cy="0"/>
          </a:xfrm>
          <a:prstGeom prst="line">
            <a:avLst/>
          </a:prstGeom>
          <a:noFill/>
          <a:ln w="9525">
            <a:solidFill>
              <a:srgbClr val="5F5F5F"/>
            </a:solidFill>
            <a:round/>
            <a:tailEnd type="triangle" w="med" len="med"/>
          </a:ln>
        </p:spPr>
        <p:txBody>
          <a:bodyPr wrap="none" anchor="ctr"/>
          <a:lstStyle/>
          <a:p>
            <a:endParaRPr lang="zh-CN" altLang="en-US"/>
          </a:p>
        </p:txBody>
      </p:sp>
      <p:sp>
        <p:nvSpPr>
          <p:cNvPr id="33810" name="Line 23"/>
          <p:cNvSpPr>
            <a:spLocks noChangeShapeType="1"/>
          </p:cNvSpPr>
          <p:nvPr/>
        </p:nvSpPr>
        <p:spPr bwMode="auto">
          <a:xfrm flipH="1">
            <a:off x="5715000" y="3352800"/>
            <a:ext cx="657225" cy="28575"/>
          </a:xfrm>
          <a:prstGeom prst="line">
            <a:avLst/>
          </a:prstGeom>
          <a:noFill/>
          <a:ln w="9525">
            <a:solidFill>
              <a:srgbClr val="5F5F5F"/>
            </a:solidFill>
            <a:round/>
            <a:tailEnd type="triangle" w="med" len="med"/>
          </a:ln>
        </p:spPr>
        <p:txBody>
          <a:bodyPr wrap="none" anchor="ctr"/>
          <a:lstStyle/>
          <a:p>
            <a:endParaRPr lang="zh-CN" altLang="en-US"/>
          </a:p>
        </p:txBody>
      </p:sp>
      <p:sp>
        <p:nvSpPr>
          <p:cNvPr id="33811" name="Line 24"/>
          <p:cNvSpPr>
            <a:spLocks noChangeShapeType="1"/>
          </p:cNvSpPr>
          <p:nvPr/>
        </p:nvSpPr>
        <p:spPr bwMode="auto">
          <a:xfrm flipH="1" flipV="1">
            <a:off x="5745163" y="4676775"/>
            <a:ext cx="655637" cy="47625"/>
          </a:xfrm>
          <a:prstGeom prst="line">
            <a:avLst/>
          </a:prstGeom>
          <a:noFill/>
          <a:ln w="9525">
            <a:solidFill>
              <a:srgbClr val="5F5F5F"/>
            </a:solidFill>
            <a:round/>
            <a:tailEnd type="triangle" w="med" len="med"/>
          </a:ln>
        </p:spPr>
        <p:txBody>
          <a:bodyPr wrap="none" anchor="ctr"/>
          <a:lstStyle/>
          <a:p>
            <a:endParaRPr lang="zh-CN" altLang="en-US"/>
          </a:p>
        </p:txBody>
      </p:sp>
      <p:sp>
        <p:nvSpPr>
          <p:cNvPr id="33812" name="Rectangle 25"/>
          <p:cNvSpPr>
            <a:spLocks noGrp="1" noChangeArrowheads="1"/>
          </p:cNvSpPr>
          <p:nvPr>
            <p:ph type="body" sz="half" idx="4294967295"/>
          </p:nvPr>
        </p:nvSpPr>
        <p:spPr>
          <a:xfrm>
            <a:off x="457200" y="1371600"/>
            <a:ext cx="8382000" cy="609600"/>
          </a:xfrm>
        </p:spPr>
        <p:txBody>
          <a:bodyPr/>
          <a:lstStyle/>
          <a:p>
            <a:pPr eaLnBrk="1" hangingPunct="1">
              <a:buFont typeface="Wingdings" panose="05000000000000000000" pitchFamily="2" charset="2"/>
              <a:buNone/>
            </a:pPr>
            <a:r>
              <a:rPr lang="zh-CN" altLang="en-US" sz="2800" smtClean="0">
                <a:ea typeface="宋体" panose="02010600030101010101" pitchFamily="2" charset="-122"/>
              </a:rPr>
              <a:t>	</a:t>
            </a:r>
            <a:r>
              <a:rPr lang="zh-CN" altLang="en-US" sz="2800" b="1" smtClean="0">
                <a:solidFill>
                  <a:srgbClr val="000000"/>
                </a:solidFill>
                <a:ea typeface="宋体" panose="02010600030101010101" pitchFamily="2" charset="-122"/>
              </a:rPr>
              <a:t>电子商务的效益集中表现在以下几个方面：</a:t>
            </a:r>
          </a:p>
          <a:p>
            <a:pPr eaLnBrk="1" hangingPunct="1">
              <a:buFont typeface="Wingdings" panose="05000000000000000000" pitchFamily="2" charset="2"/>
              <a:buNone/>
            </a:pPr>
            <a:endParaRPr lang="zh-CN" altLang="en-US" sz="28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481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FA011CCF-74D1-4498-82D8-5E8D552DAF32}"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26</a:t>
            </a:fld>
            <a:endParaRPr lang="zh-CN" altLang="en-US" sz="1000">
              <a:latin typeface="Verdana" panose="020B0604030504040204" pitchFamily="34" charset="0"/>
              <a:ea typeface="宋体" panose="02010600030101010101" pitchFamily="2" charset="-122"/>
            </a:endParaRPr>
          </a:p>
        </p:txBody>
      </p:sp>
      <p:sp>
        <p:nvSpPr>
          <p:cNvPr id="34820" name="Rectangle 2"/>
          <p:cNvSpPr>
            <a:spLocks noGrp="1" noChangeArrowheads="1"/>
          </p:cNvSpPr>
          <p:nvPr>
            <p:ph type="title" idx="4294967295"/>
          </p:nvPr>
        </p:nvSpPr>
        <p:spPr>
          <a:xfrm>
            <a:off x="2514600" y="333375"/>
            <a:ext cx="6477000" cy="603250"/>
          </a:xfrm>
        </p:spPr>
        <p:txBody>
          <a:bodyPr/>
          <a:lstStyle/>
          <a:p>
            <a:pPr eaLnBrk="1" hangingPunct="1"/>
            <a:r>
              <a:rPr lang="zh-CN" altLang="en-US" dirty="0" smtClean="0">
                <a:ea typeface="宋体" panose="02010600030101010101" pitchFamily="2" charset="-122"/>
              </a:rPr>
              <a:t>1.3 电子商务的发展</a:t>
            </a:r>
          </a:p>
        </p:txBody>
      </p:sp>
      <p:sp>
        <p:nvSpPr>
          <p:cNvPr id="34821" name="Line 3"/>
          <p:cNvSpPr>
            <a:spLocks noChangeShapeType="1"/>
          </p:cNvSpPr>
          <p:nvPr/>
        </p:nvSpPr>
        <p:spPr bwMode="auto">
          <a:xfrm>
            <a:off x="2209800" y="2663825"/>
            <a:ext cx="5048250" cy="63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34822" name="Group 4"/>
          <p:cNvGrpSpPr/>
          <p:nvPr/>
        </p:nvGrpSpPr>
        <p:grpSpPr bwMode="auto">
          <a:xfrm>
            <a:off x="1966913" y="2557463"/>
            <a:ext cx="180975" cy="180975"/>
            <a:chOff x="0" y="0"/>
            <a:chExt cx="115" cy="115"/>
          </a:xfrm>
        </p:grpSpPr>
        <p:sp>
          <p:nvSpPr>
            <p:cNvPr id="34834" name="AutoShape 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4835" name="AutoShape 6"/>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4823" name="Text Box 7"/>
          <p:cNvSpPr txBox="1">
            <a:spLocks noChangeArrowheads="1"/>
          </p:cNvSpPr>
          <p:nvPr/>
        </p:nvSpPr>
        <p:spPr bwMode="auto">
          <a:xfrm>
            <a:off x="2362200" y="2209800"/>
            <a:ext cx="3738524" cy="46166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dirty="0">
                <a:solidFill>
                  <a:srgbClr val="000000"/>
                </a:solidFill>
                <a:ea typeface="宋体" panose="02010600030101010101" pitchFamily="2" charset="-122"/>
              </a:rPr>
              <a:t>1.3.1 </a:t>
            </a:r>
            <a:r>
              <a:rPr lang="zh-CN" altLang="en-US" sz="2400" dirty="0" smtClean="0">
                <a:solidFill>
                  <a:srgbClr val="000000"/>
                </a:solidFill>
                <a:ea typeface="宋体" panose="02010600030101010101" pitchFamily="2" charset="-122"/>
              </a:rPr>
              <a:t>电子商务的发展历程</a:t>
            </a:r>
            <a:endParaRPr lang="zh-CN" altLang="en-US" sz="2400" dirty="0">
              <a:solidFill>
                <a:srgbClr val="000000"/>
              </a:solidFill>
              <a:ea typeface="宋体" panose="02010600030101010101" pitchFamily="2" charset="-122"/>
            </a:endParaRPr>
          </a:p>
        </p:txBody>
      </p:sp>
      <p:sp>
        <p:nvSpPr>
          <p:cNvPr id="34824" name="Line 8"/>
          <p:cNvSpPr>
            <a:spLocks noChangeShapeType="1"/>
          </p:cNvSpPr>
          <p:nvPr/>
        </p:nvSpPr>
        <p:spPr bwMode="auto">
          <a:xfrm>
            <a:off x="2209800" y="3578225"/>
            <a:ext cx="5048885" cy="63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34825" name="Group 9"/>
          <p:cNvGrpSpPr/>
          <p:nvPr/>
        </p:nvGrpSpPr>
        <p:grpSpPr bwMode="auto">
          <a:xfrm>
            <a:off x="1966913" y="3471863"/>
            <a:ext cx="180975" cy="180975"/>
            <a:chOff x="0" y="0"/>
            <a:chExt cx="115" cy="115"/>
          </a:xfrm>
        </p:grpSpPr>
        <p:sp>
          <p:nvSpPr>
            <p:cNvPr id="34832" name="AutoShape 1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4833" name="AutoShape 11"/>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4826" name="Text Box 12"/>
          <p:cNvSpPr txBox="1">
            <a:spLocks noChangeArrowheads="1"/>
          </p:cNvSpPr>
          <p:nvPr/>
        </p:nvSpPr>
        <p:spPr bwMode="auto">
          <a:xfrm>
            <a:off x="2362200" y="3121025"/>
            <a:ext cx="3738524" cy="46166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dirty="0">
                <a:solidFill>
                  <a:srgbClr val="000000"/>
                </a:solidFill>
                <a:ea typeface="宋体" panose="02010600030101010101" pitchFamily="2" charset="-122"/>
              </a:rPr>
              <a:t>1.3.2 </a:t>
            </a:r>
            <a:r>
              <a:rPr lang="zh-CN" altLang="en-US" sz="2400" dirty="0" smtClean="0">
                <a:solidFill>
                  <a:srgbClr val="000000"/>
                </a:solidFill>
                <a:ea typeface="宋体" panose="02010600030101010101" pitchFamily="2" charset="-122"/>
              </a:rPr>
              <a:t>电子商务的发展现状</a:t>
            </a:r>
            <a:endParaRPr lang="zh-CN" altLang="en-US" sz="2400" dirty="0">
              <a:solidFill>
                <a:srgbClr val="000000"/>
              </a:solidFill>
              <a:ea typeface="宋体" panose="02010600030101010101" pitchFamily="2" charset="-122"/>
            </a:endParaRPr>
          </a:p>
        </p:txBody>
      </p:sp>
      <p:sp>
        <p:nvSpPr>
          <p:cNvPr id="34827" name="Line 13"/>
          <p:cNvSpPr>
            <a:spLocks noChangeShapeType="1"/>
          </p:cNvSpPr>
          <p:nvPr/>
        </p:nvSpPr>
        <p:spPr bwMode="auto">
          <a:xfrm>
            <a:off x="2209800" y="4495800"/>
            <a:ext cx="5048250" cy="63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34828" name="Group 14"/>
          <p:cNvGrpSpPr/>
          <p:nvPr/>
        </p:nvGrpSpPr>
        <p:grpSpPr bwMode="auto">
          <a:xfrm>
            <a:off x="1966913" y="4389438"/>
            <a:ext cx="180975" cy="180975"/>
            <a:chOff x="0" y="0"/>
            <a:chExt cx="115" cy="115"/>
          </a:xfrm>
        </p:grpSpPr>
        <p:sp>
          <p:nvSpPr>
            <p:cNvPr id="34830" name="AutoShape 1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4831" name="AutoShape 16"/>
            <p:cNvSpPr>
              <a:spLocks noChangeArrowheads="1"/>
            </p:cNvSpPr>
            <p:nvPr/>
          </p:nvSpPr>
          <p:spPr bwMode="auto">
            <a:xfrm rot="18900000" flipH="1">
              <a:off x="0" y="0"/>
              <a:ext cx="115" cy="115"/>
            </a:xfrm>
            <a:prstGeom prst="rtTriangle">
              <a:avLst/>
            </a:prstGeom>
            <a:solidFill>
              <a:schemeClr val="accent2"/>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4829" name="Text Box 17"/>
          <p:cNvSpPr txBox="1">
            <a:spLocks noChangeArrowheads="1"/>
          </p:cNvSpPr>
          <p:nvPr/>
        </p:nvSpPr>
        <p:spPr bwMode="auto">
          <a:xfrm>
            <a:off x="2362200" y="4041775"/>
            <a:ext cx="3765550" cy="457200"/>
          </a:xfrm>
          <a:prstGeom prst="rect">
            <a:avLst/>
          </a:prstGeom>
          <a:noFill/>
          <a:ln w="9525">
            <a:noFill/>
            <a:miter lim="800000"/>
          </a:ln>
        </p:spPr>
        <p:txBody>
          <a:bodyPr>
            <a:spAutoFit/>
          </a:bodyPr>
          <a:lstStyle/>
          <a:p>
            <a:pPr>
              <a:buFont typeface="Arial" panose="020B0604020202020204" pitchFamily="34" charset="0"/>
              <a:buNone/>
            </a:pPr>
            <a:r>
              <a:rPr lang="en-US" altLang="zh-CN" sz="2400">
                <a:solidFill>
                  <a:srgbClr val="000000"/>
                </a:solidFill>
                <a:ea typeface="宋体" panose="02010600030101010101" pitchFamily="2" charset="-122"/>
              </a:rPr>
              <a:t>1.3.3 </a:t>
            </a:r>
            <a:r>
              <a:rPr lang="zh-CN" altLang="en-US" sz="2400">
                <a:solidFill>
                  <a:srgbClr val="000000"/>
                </a:solidFill>
                <a:ea typeface="宋体" panose="02010600030101010101" pitchFamily="2" charset="-122"/>
              </a:rPr>
              <a:t>电子商务的发展趋势</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5843"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CD9B0F9D-CB0D-4456-BE7E-8E61C031E71D}"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27</a:t>
            </a:fld>
            <a:endParaRPr lang="zh-CN" altLang="en-US" sz="1000">
              <a:latin typeface="Verdana" panose="020B0604030504040204" pitchFamily="34" charset="0"/>
              <a:ea typeface="宋体" panose="02010600030101010101" pitchFamily="2" charset="-122"/>
            </a:endParaRPr>
          </a:p>
        </p:txBody>
      </p:sp>
      <p:sp>
        <p:nvSpPr>
          <p:cNvPr id="35844"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rPr>
              <a:t>1.3.1 电子商务发展的历程</a:t>
            </a:r>
          </a:p>
        </p:txBody>
      </p:sp>
      <p:sp>
        <p:nvSpPr>
          <p:cNvPr id="35845" name="Rectangle 3"/>
          <p:cNvSpPr>
            <a:spLocks noGrp="1" noChangeArrowheads="1"/>
          </p:cNvSpPr>
          <p:nvPr>
            <p:ph type="body" idx="4294967295"/>
          </p:nvPr>
        </p:nvSpPr>
        <p:spPr>
          <a:xfrm>
            <a:off x="381000" y="1371600"/>
            <a:ext cx="8362950" cy="1295400"/>
          </a:xfrm>
        </p:spPr>
        <p:txBody>
          <a:bodyPr/>
          <a:lstStyle/>
          <a:p>
            <a:pPr eaLnBrk="1" hangingPunct="1">
              <a:buFont typeface="Wingdings" panose="05000000000000000000" pitchFamily="2" charset="2"/>
              <a:buNone/>
            </a:pPr>
            <a:r>
              <a:rPr lang="zh-CN" altLang="en-US" smtClean="0">
                <a:ea typeface="宋体" panose="02010600030101010101" pitchFamily="2" charset="-122"/>
              </a:rPr>
              <a:t>     	</a:t>
            </a:r>
            <a:r>
              <a:rPr lang="zh-CN" altLang="en-US" sz="2000" b="1" smtClean="0">
                <a:solidFill>
                  <a:srgbClr val="000000"/>
                </a:solidFill>
                <a:ea typeface="宋体" panose="02010600030101010101" pitchFamily="2" charset="-122"/>
              </a:rPr>
              <a:t>在全球经济一体化的带动下，借助于网络信息技术和现代通讯技术的快速发展，电子商务也经历了一系列的规模化发展。互联网诞生于20世纪60年代末，1994年中国正式接人互联网。中国的电子商务发展历程可以根据其发展形态分为以下几个阶段。</a:t>
            </a:r>
          </a:p>
        </p:txBody>
      </p:sp>
      <p:sp>
        <p:nvSpPr>
          <p:cNvPr id="35846" name="Rectangle 4"/>
          <p:cNvSpPr>
            <a:spLocks noChangeArrowheads="1"/>
          </p:cNvSpPr>
          <p:nvPr/>
        </p:nvSpPr>
        <p:spPr bwMode="auto">
          <a:xfrm>
            <a:off x="6378575" y="2359025"/>
            <a:ext cx="766763" cy="365125"/>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a:solidFill>
                  <a:schemeClr val="bg1"/>
                </a:solidFill>
                <a:ea typeface="宋体" panose="02010600030101010101" pitchFamily="2" charset="-122"/>
              </a:rPr>
              <a:t>TEXT</a:t>
            </a:r>
          </a:p>
        </p:txBody>
      </p:sp>
      <p:grpSp>
        <p:nvGrpSpPr>
          <p:cNvPr id="35848" name="Group 6"/>
          <p:cNvGrpSpPr/>
          <p:nvPr/>
        </p:nvGrpSpPr>
        <p:grpSpPr bwMode="auto">
          <a:xfrm>
            <a:off x="321310" y="3657600"/>
            <a:ext cx="6228080" cy="1618394"/>
            <a:chOff x="0" y="0"/>
            <a:chExt cx="10840" cy="3158"/>
          </a:xfrm>
        </p:grpSpPr>
        <p:sp>
          <p:nvSpPr>
            <p:cNvPr id="32778" name="未知"/>
            <p:cNvSpPr/>
            <p:nvPr/>
          </p:nvSpPr>
          <p:spPr bwMode="auto">
            <a:xfrm>
              <a:off x="0" y="0"/>
              <a:ext cx="3840" cy="1560"/>
            </a:xfrm>
            <a:custGeom>
              <a:avLst/>
              <a:gdLst>
                <a:gd name="T0" fmla="*/ 0 w 1422"/>
                <a:gd name="T1" fmla="*/ 0 h 433"/>
                <a:gd name="T2" fmla="*/ 1422 w 1422"/>
                <a:gd name="T3" fmla="*/ 433 h 433"/>
              </a:gdLst>
              <a:ahLst/>
              <a:cxnLst>
                <a:cxn ang="0">
                  <a:pos x="0" y="0"/>
                </a:cxn>
                <a:cxn ang="0">
                  <a:pos x="1296" y="0"/>
                </a:cxn>
                <a:cxn ang="0">
                  <a:pos x="1421" y="216"/>
                </a:cxn>
                <a:cxn ang="0">
                  <a:pos x="1296" y="432"/>
                </a:cxn>
                <a:cxn ang="0">
                  <a:pos x="0" y="432"/>
                </a:cxn>
                <a:cxn ang="0">
                  <a:pos x="125" y="216"/>
                </a:cxn>
                <a:cxn ang="0">
                  <a:pos x="0" y="0"/>
                </a:cxn>
              </a:cxnLst>
              <a:rect l="T0" t="T1" r="T2" b="T3"/>
              <a:pathLst>
                <a:path w="1422" h="433">
                  <a:moveTo>
                    <a:pt x="0" y="0"/>
                  </a:moveTo>
                  <a:lnTo>
                    <a:pt x="1296" y="0"/>
                  </a:lnTo>
                  <a:lnTo>
                    <a:pt x="1421" y="216"/>
                  </a:lnTo>
                  <a:lnTo>
                    <a:pt x="1296" y="432"/>
                  </a:lnTo>
                  <a:lnTo>
                    <a:pt x="0" y="432"/>
                  </a:lnTo>
                  <a:lnTo>
                    <a:pt x="125" y="216"/>
                  </a:lnTo>
                  <a:lnTo>
                    <a:pt x="0" y="0"/>
                  </a:lnTo>
                  <a:close/>
                </a:path>
              </a:pathLst>
            </a:custGeom>
            <a:gradFill rotWithShape="0">
              <a:gsLst>
                <a:gs pos="0">
                  <a:schemeClr val="accent1"/>
                </a:gs>
                <a:gs pos="50000">
                  <a:schemeClr val="bg1"/>
                </a:gs>
                <a:gs pos="100000">
                  <a:schemeClr val="accent1"/>
                </a:gs>
              </a:gsLst>
              <a:lin ang="5400000" scaled="1"/>
            </a:gradFill>
            <a:ln w="6350" cap="flat" cmpd="sng">
              <a:solidFill>
                <a:srgbClr val="000000"/>
              </a:solidFill>
              <a:bevel/>
            </a:ln>
            <a:effectLst>
              <a:outerShdw dist="57150" dir="2700000" algn="ctr" rotWithShape="0">
                <a:srgbClr val="888888">
                  <a:alpha val="50000"/>
                </a:srgbClr>
              </a:outerShdw>
            </a:effectLst>
          </p:spPr>
          <p:txBody>
            <a:bodyPr wrap="square"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2779" name="未知"/>
            <p:cNvSpPr/>
            <p:nvPr/>
          </p:nvSpPr>
          <p:spPr bwMode="auto">
            <a:xfrm>
              <a:off x="3500" y="0"/>
              <a:ext cx="3840" cy="1560"/>
            </a:xfrm>
            <a:custGeom>
              <a:avLst/>
              <a:gdLst>
                <a:gd name="T0" fmla="*/ 0 w 1422"/>
                <a:gd name="T1" fmla="*/ 0 h 433"/>
                <a:gd name="T2" fmla="*/ 1422 w 1422"/>
                <a:gd name="T3" fmla="*/ 433 h 433"/>
              </a:gdLst>
              <a:ahLst/>
              <a:cxnLst>
                <a:cxn ang="0">
                  <a:pos x="0" y="0"/>
                </a:cxn>
                <a:cxn ang="0">
                  <a:pos x="1296" y="0"/>
                </a:cxn>
                <a:cxn ang="0">
                  <a:pos x="1421" y="216"/>
                </a:cxn>
                <a:cxn ang="0">
                  <a:pos x="1296" y="432"/>
                </a:cxn>
                <a:cxn ang="0">
                  <a:pos x="0" y="432"/>
                </a:cxn>
                <a:cxn ang="0">
                  <a:pos x="125" y="216"/>
                </a:cxn>
                <a:cxn ang="0">
                  <a:pos x="0" y="0"/>
                </a:cxn>
              </a:cxnLst>
              <a:rect l="T0" t="T1" r="T2" b="T3"/>
              <a:pathLst>
                <a:path w="1422" h="433">
                  <a:moveTo>
                    <a:pt x="0" y="0"/>
                  </a:moveTo>
                  <a:lnTo>
                    <a:pt x="1296" y="0"/>
                  </a:lnTo>
                  <a:lnTo>
                    <a:pt x="1421" y="216"/>
                  </a:lnTo>
                  <a:lnTo>
                    <a:pt x="1296" y="432"/>
                  </a:lnTo>
                  <a:lnTo>
                    <a:pt x="0" y="432"/>
                  </a:lnTo>
                  <a:lnTo>
                    <a:pt x="125" y="216"/>
                  </a:lnTo>
                  <a:lnTo>
                    <a:pt x="0" y="0"/>
                  </a:lnTo>
                  <a:close/>
                </a:path>
              </a:pathLst>
            </a:custGeom>
            <a:gradFill rotWithShape="0">
              <a:gsLst>
                <a:gs pos="0">
                  <a:schemeClr val="accent2"/>
                </a:gs>
                <a:gs pos="50000">
                  <a:schemeClr val="tx2"/>
                </a:gs>
                <a:gs pos="100000">
                  <a:schemeClr val="accent2"/>
                </a:gs>
              </a:gsLst>
              <a:lin ang="5400000" scaled="1"/>
            </a:gradFill>
            <a:ln w="6350" cap="flat" cmpd="sng">
              <a:solidFill>
                <a:srgbClr val="000000"/>
              </a:solidFill>
              <a:bevel/>
            </a:ln>
            <a:effectLst>
              <a:outerShdw dist="57150" dir="2700000" algn="ctr" rotWithShape="0">
                <a:srgbClr val="888888">
                  <a:alpha val="50000"/>
                </a:srgbClr>
              </a:outerShdw>
            </a:effectLst>
          </p:spPr>
          <p:txBody>
            <a:bodyPr wrap="square"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2780" name="未知"/>
            <p:cNvSpPr/>
            <p:nvPr/>
          </p:nvSpPr>
          <p:spPr bwMode="auto">
            <a:xfrm>
              <a:off x="7000" y="0"/>
              <a:ext cx="3840" cy="1560"/>
            </a:xfrm>
            <a:custGeom>
              <a:avLst/>
              <a:gdLst>
                <a:gd name="T0" fmla="*/ 0 w 1422"/>
                <a:gd name="T1" fmla="*/ 0 h 433"/>
                <a:gd name="T2" fmla="*/ 1422 w 1422"/>
                <a:gd name="T3" fmla="*/ 433 h 433"/>
              </a:gdLst>
              <a:ahLst/>
              <a:cxnLst>
                <a:cxn ang="0">
                  <a:pos x="0" y="0"/>
                </a:cxn>
                <a:cxn ang="0">
                  <a:pos x="1296" y="0"/>
                </a:cxn>
                <a:cxn ang="0">
                  <a:pos x="1421" y="216"/>
                </a:cxn>
                <a:cxn ang="0">
                  <a:pos x="1296" y="432"/>
                </a:cxn>
                <a:cxn ang="0">
                  <a:pos x="0" y="432"/>
                </a:cxn>
                <a:cxn ang="0">
                  <a:pos x="125" y="216"/>
                </a:cxn>
                <a:cxn ang="0">
                  <a:pos x="0" y="0"/>
                </a:cxn>
              </a:cxnLst>
              <a:rect l="T0" t="T1" r="T2" b="T3"/>
              <a:pathLst>
                <a:path w="1422" h="433">
                  <a:moveTo>
                    <a:pt x="0" y="0"/>
                  </a:moveTo>
                  <a:lnTo>
                    <a:pt x="1296" y="0"/>
                  </a:lnTo>
                  <a:lnTo>
                    <a:pt x="1421" y="216"/>
                  </a:lnTo>
                  <a:lnTo>
                    <a:pt x="1296" y="432"/>
                  </a:lnTo>
                  <a:lnTo>
                    <a:pt x="0" y="432"/>
                  </a:lnTo>
                  <a:lnTo>
                    <a:pt x="125" y="216"/>
                  </a:lnTo>
                  <a:lnTo>
                    <a:pt x="0" y="0"/>
                  </a:lnTo>
                  <a:close/>
                </a:path>
              </a:pathLst>
            </a:custGeom>
            <a:gradFill rotWithShape="0">
              <a:gsLst>
                <a:gs pos="0">
                  <a:schemeClr val="hlink"/>
                </a:gs>
                <a:gs pos="50000">
                  <a:schemeClr val="bg1"/>
                </a:gs>
                <a:gs pos="100000">
                  <a:schemeClr val="hlink"/>
                </a:gs>
              </a:gsLst>
              <a:lin ang="5400000" scaled="1"/>
            </a:gradFill>
            <a:ln w="6350" cap="flat" cmpd="sng">
              <a:solidFill>
                <a:srgbClr val="000000"/>
              </a:solidFill>
              <a:bevel/>
            </a:ln>
            <a:effectLst>
              <a:outerShdw dist="57150" dir="2700000" algn="ctr" rotWithShape="0">
                <a:srgbClr val="888888">
                  <a:alpha val="50000"/>
                </a:srgbClr>
              </a:outerShdw>
            </a:effectLst>
          </p:spPr>
          <p:txBody>
            <a:bodyPr wrap="square"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5853" name="Text Box 10"/>
            <p:cNvSpPr txBox="1">
              <a:spLocks noChangeArrowheads="1"/>
            </p:cNvSpPr>
            <p:nvPr/>
          </p:nvSpPr>
          <p:spPr bwMode="auto">
            <a:xfrm>
              <a:off x="402" y="571"/>
              <a:ext cx="3360" cy="427"/>
            </a:xfrm>
            <a:prstGeom prst="rect">
              <a:avLst/>
            </a:prstGeom>
            <a:noFill/>
            <a:ln w="9525">
              <a:noFill/>
              <a:miter lim="800000"/>
            </a:ln>
          </p:spPr>
          <p:txBody>
            <a:bodyPr lIns="45720" rIns="45720">
              <a:spAutoFit/>
            </a:bodyPr>
            <a:lstStyle/>
            <a:p>
              <a:pPr eaLnBrk="1" hangingPunct="1">
                <a:lnSpc>
                  <a:spcPts val="1000"/>
                </a:lnSpc>
                <a:buFont typeface="Arial" panose="020B0604020202020204" pitchFamily="34" charset="0"/>
                <a:buNone/>
              </a:pPr>
              <a:r>
                <a:rPr lang="en-US" altLang="zh-CN" sz="2000">
                  <a:solidFill>
                    <a:srgbClr val="000000"/>
                  </a:solidFill>
                  <a:ea typeface="宋体" panose="02010600030101010101" pitchFamily="2" charset="-122"/>
                </a:rPr>
                <a:t>20</a:t>
              </a:r>
              <a:r>
                <a:rPr lang="zh-CN" altLang="en-US" sz="2000">
                  <a:solidFill>
                    <a:srgbClr val="000000"/>
                  </a:solidFill>
                  <a:ea typeface="宋体" panose="02010600030101010101" pitchFamily="2" charset="-122"/>
                </a:rPr>
                <a:t>世纪</a:t>
              </a:r>
              <a:r>
                <a:rPr lang="en-US" altLang="zh-CN" sz="2000">
                  <a:solidFill>
                    <a:srgbClr val="000000"/>
                  </a:solidFill>
                  <a:ea typeface="宋体" panose="02010600030101010101" pitchFamily="2" charset="-122"/>
                </a:rPr>
                <a:t>90</a:t>
              </a:r>
              <a:r>
                <a:rPr lang="zh-CN" altLang="en-US" sz="2000">
                  <a:solidFill>
                    <a:srgbClr val="000000"/>
                  </a:solidFill>
                  <a:ea typeface="宋体" panose="02010600030101010101" pitchFamily="2" charset="-122"/>
                </a:rPr>
                <a:t>年代</a:t>
              </a:r>
            </a:p>
          </p:txBody>
        </p:sp>
        <p:sp>
          <p:nvSpPr>
            <p:cNvPr id="35854" name="Text Box 11"/>
            <p:cNvSpPr txBox="1">
              <a:spLocks noChangeArrowheads="1"/>
            </p:cNvSpPr>
            <p:nvPr/>
          </p:nvSpPr>
          <p:spPr bwMode="auto">
            <a:xfrm>
              <a:off x="3913" y="607"/>
              <a:ext cx="3014" cy="427"/>
            </a:xfrm>
            <a:prstGeom prst="rect">
              <a:avLst/>
            </a:prstGeom>
            <a:noFill/>
            <a:ln w="9525">
              <a:noFill/>
              <a:miter lim="800000"/>
            </a:ln>
          </p:spPr>
          <p:txBody>
            <a:bodyPr lIns="45720" rIns="45720">
              <a:spAutoFit/>
            </a:bodyPr>
            <a:lstStyle/>
            <a:p>
              <a:pPr eaLnBrk="1" hangingPunct="1">
                <a:lnSpc>
                  <a:spcPts val="1000"/>
                </a:lnSpc>
                <a:buFont typeface="Arial" panose="020B0604020202020204" pitchFamily="34" charset="0"/>
                <a:buNone/>
              </a:pPr>
              <a:r>
                <a:rPr sz="2000">
                  <a:solidFill>
                    <a:srgbClr val="000000"/>
                  </a:solidFill>
                  <a:ea typeface="宋体" panose="02010600030101010101" pitchFamily="2" charset="-122"/>
                </a:rPr>
                <a:t>2000~2008年</a:t>
              </a:r>
            </a:p>
          </p:txBody>
        </p:sp>
        <p:sp>
          <p:nvSpPr>
            <p:cNvPr id="35855" name="Text Box 12"/>
            <p:cNvSpPr txBox="1">
              <a:spLocks noChangeArrowheads="1"/>
            </p:cNvSpPr>
            <p:nvPr/>
          </p:nvSpPr>
          <p:spPr bwMode="auto">
            <a:xfrm>
              <a:off x="7482" y="607"/>
              <a:ext cx="3014" cy="427"/>
            </a:xfrm>
            <a:prstGeom prst="rect">
              <a:avLst/>
            </a:prstGeom>
            <a:noFill/>
            <a:ln w="9525">
              <a:noFill/>
              <a:miter lim="800000"/>
            </a:ln>
          </p:spPr>
          <p:txBody>
            <a:bodyPr lIns="45720" rIns="45720">
              <a:spAutoFit/>
            </a:bodyPr>
            <a:lstStyle/>
            <a:p>
              <a:pPr eaLnBrk="1" hangingPunct="1">
                <a:lnSpc>
                  <a:spcPts val="1000"/>
                </a:lnSpc>
                <a:buFont typeface="Arial" panose="020B0604020202020204" pitchFamily="34" charset="0"/>
                <a:buNone/>
              </a:pPr>
              <a:r>
                <a:rPr sz="2000">
                  <a:solidFill>
                    <a:srgbClr val="000000"/>
                  </a:solidFill>
                  <a:ea typeface="宋体" panose="02010600030101010101" pitchFamily="2" charset="-122"/>
                </a:rPr>
                <a:t>2009~2015年</a:t>
              </a:r>
            </a:p>
          </p:txBody>
        </p:sp>
        <p:sp>
          <p:nvSpPr>
            <p:cNvPr id="35857" name="Text Box 14"/>
            <p:cNvSpPr txBox="1">
              <a:spLocks noChangeArrowheads="1"/>
            </p:cNvSpPr>
            <p:nvPr/>
          </p:nvSpPr>
          <p:spPr bwMode="auto">
            <a:xfrm>
              <a:off x="200" y="1933"/>
              <a:ext cx="3300" cy="1225"/>
            </a:xfrm>
            <a:prstGeom prst="rect">
              <a:avLst/>
            </a:prstGeom>
            <a:noFill/>
            <a:ln w="9525">
              <a:noFill/>
              <a:miter lim="800000"/>
            </a:ln>
          </p:spPr>
          <p:txBody>
            <a:bodyPr lIns="0" tIns="12700" rIns="0" bIns="0">
              <a:spAutoFit/>
            </a:bodyPr>
            <a:lstStyle/>
            <a:p>
              <a:pPr eaLnBrk="1" latinLnBrk="0" hangingPunct="1">
                <a:lnSpc>
                  <a:spcPct val="100000"/>
                </a:lnSpc>
                <a:buFont typeface="Arial" panose="020B0604020202020204" pitchFamily="34" charset="0"/>
                <a:buNone/>
              </a:pPr>
              <a:r>
                <a:rPr lang="zh-CN" altLang="en-US" sz="2000">
                  <a:solidFill>
                    <a:srgbClr val="000000"/>
                  </a:solidFill>
                  <a:ea typeface="宋体" panose="02010600030101010101" pitchFamily="2" charset="-122"/>
                </a:rPr>
                <a:t>行业电商和平台电商蓬勃发展</a:t>
              </a:r>
            </a:p>
          </p:txBody>
        </p:sp>
      </p:grpSp>
      <p:sp>
        <p:nvSpPr>
          <p:cNvPr id="3" name="未知"/>
          <p:cNvSpPr/>
          <p:nvPr/>
        </p:nvSpPr>
        <p:spPr bwMode="auto">
          <a:xfrm>
            <a:off x="6351671" y="3660140"/>
            <a:ext cx="2206224" cy="799578"/>
          </a:xfrm>
          <a:custGeom>
            <a:avLst/>
            <a:gdLst>
              <a:gd name="T0" fmla="*/ 0 w 1422"/>
              <a:gd name="T1" fmla="*/ 0 h 433"/>
              <a:gd name="T2" fmla="*/ 1422 w 1422"/>
              <a:gd name="T3" fmla="*/ 433 h 433"/>
            </a:gdLst>
            <a:ahLst/>
            <a:cxnLst>
              <a:cxn ang="0">
                <a:pos x="0" y="0"/>
              </a:cxn>
              <a:cxn ang="0">
                <a:pos x="1296" y="0"/>
              </a:cxn>
              <a:cxn ang="0">
                <a:pos x="1421" y="216"/>
              </a:cxn>
              <a:cxn ang="0">
                <a:pos x="1296" y="432"/>
              </a:cxn>
              <a:cxn ang="0">
                <a:pos x="0" y="432"/>
              </a:cxn>
              <a:cxn ang="0">
                <a:pos x="125" y="216"/>
              </a:cxn>
              <a:cxn ang="0">
                <a:pos x="0" y="0"/>
              </a:cxn>
            </a:cxnLst>
            <a:rect l="T0" t="T1" r="T2" b="T3"/>
            <a:pathLst>
              <a:path w="1422" h="433">
                <a:moveTo>
                  <a:pt x="0" y="0"/>
                </a:moveTo>
                <a:lnTo>
                  <a:pt x="1296" y="0"/>
                </a:lnTo>
                <a:lnTo>
                  <a:pt x="1421" y="216"/>
                </a:lnTo>
                <a:lnTo>
                  <a:pt x="1296" y="432"/>
                </a:lnTo>
                <a:lnTo>
                  <a:pt x="0" y="432"/>
                </a:lnTo>
                <a:lnTo>
                  <a:pt x="125" y="216"/>
                </a:lnTo>
                <a:lnTo>
                  <a:pt x="0" y="0"/>
                </a:lnTo>
                <a:close/>
              </a:path>
            </a:pathLst>
          </a:custGeom>
          <a:solidFill>
            <a:srgbClr val="0070C0"/>
          </a:solidFill>
          <a:ln w="6350" cap="flat" cmpd="sng">
            <a:solidFill>
              <a:srgbClr val="000000"/>
            </a:solidFill>
            <a:bevel/>
          </a:ln>
          <a:effectLst>
            <a:outerShdw dist="57150" dir="2700000" algn="ctr" rotWithShape="0">
              <a:srgbClr val="888888">
                <a:alpha val="50000"/>
              </a:srgbClr>
            </a:outerShdw>
          </a:effectLst>
        </p:spPr>
        <p:txBody>
          <a:bodyPr wrap="square"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 name="Text Box 12"/>
          <p:cNvSpPr txBox="1">
            <a:spLocks noChangeArrowheads="1"/>
          </p:cNvSpPr>
          <p:nvPr/>
        </p:nvSpPr>
        <p:spPr bwMode="auto">
          <a:xfrm>
            <a:off x="6629233" y="3962368"/>
            <a:ext cx="1731656" cy="244169"/>
          </a:xfrm>
          <a:prstGeom prst="rect">
            <a:avLst/>
          </a:prstGeom>
          <a:noFill/>
          <a:ln w="9525">
            <a:noFill/>
            <a:miter lim="800000"/>
          </a:ln>
        </p:spPr>
        <p:txBody>
          <a:bodyPr lIns="45720" rIns="45720">
            <a:spAutoFit/>
          </a:bodyPr>
          <a:lstStyle/>
          <a:p>
            <a:pPr eaLnBrk="1" hangingPunct="1">
              <a:lnSpc>
                <a:spcPts val="1000"/>
              </a:lnSpc>
              <a:buFont typeface="Arial" panose="020B0604020202020204" pitchFamily="34" charset="0"/>
              <a:buNone/>
            </a:pPr>
            <a:r>
              <a:rPr sz="2000" dirty="0" smtClean="0">
                <a:solidFill>
                  <a:srgbClr val="000000"/>
                </a:solidFill>
                <a:ea typeface="宋体" panose="02010600030101010101" pitchFamily="2" charset="-122"/>
              </a:rPr>
              <a:t>2016~202</a:t>
            </a:r>
            <a:r>
              <a:rPr lang="en-US" sz="2000" dirty="0" smtClean="0">
                <a:solidFill>
                  <a:srgbClr val="000000"/>
                </a:solidFill>
                <a:ea typeface="宋体" panose="02010600030101010101" pitchFamily="2" charset="-122"/>
              </a:rPr>
              <a:t>2</a:t>
            </a:r>
            <a:r>
              <a:rPr sz="2000" dirty="0" smtClean="0">
                <a:solidFill>
                  <a:srgbClr val="000000"/>
                </a:solidFill>
                <a:ea typeface="宋体" panose="02010600030101010101" pitchFamily="2" charset="-122"/>
              </a:rPr>
              <a:t>年</a:t>
            </a:r>
            <a:endParaRPr sz="2000" dirty="0">
              <a:solidFill>
                <a:srgbClr val="000000"/>
              </a:solidFill>
              <a:ea typeface="宋体" panose="02010600030101010101" pitchFamily="2" charset="-122"/>
            </a:endParaRPr>
          </a:p>
        </p:txBody>
      </p:sp>
      <p:sp>
        <p:nvSpPr>
          <p:cNvPr id="5" name="Text Box 14"/>
          <p:cNvSpPr txBox="1">
            <a:spLocks noChangeArrowheads="1"/>
          </p:cNvSpPr>
          <p:nvPr/>
        </p:nvSpPr>
        <p:spPr bwMode="auto">
          <a:xfrm>
            <a:off x="2209800" y="2977515"/>
            <a:ext cx="2338070" cy="628015"/>
          </a:xfrm>
          <a:prstGeom prst="rect">
            <a:avLst/>
          </a:prstGeom>
          <a:noFill/>
          <a:ln w="9525">
            <a:noFill/>
            <a:miter lim="800000"/>
          </a:ln>
        </p:spPr>
        <p:txBody>
          <a:bodyPr wrap="square" lIns="0" tIns="12700" rIns="0" bIns="0">
            <a:spAutoFit/>
          </a:bodyPr>
          <a:lstStyle/>
          <a:p>
            <a:pPr eaLnBrk="1" latinLnBrk="0" hangingPunct="1">
              <a:lnSpc>
                <a:spcPct val="100000"/>
              </a:lnSpc>
              <a:buFont typeface="Arial" panose="020B0604020202020204" pitchFamily="34" charset="0"/>
              <a:buNone/>
            </a:pPr>
            <a:r>
              <a:rPr lang="zh-CN" altLang="en-US" sz="2000">
                <a:solidFill>
                  <a:srgbClr val="000000"/>
                </a:solidFill>
                <a:ea typeface="宋体" panose="02010600030101010101" pitchFamily="2" charset="-122"/>
              </a:rPr>
              <a:t>农村电商、跨境电商和O2O电商依次兴起</a:t>
            </a:r>
          </a:p>
        </p:txBody>
      </p:sp>
      <p:sp>
        <p:nvSpPr>
          <p:cNvPr id="6" name="Text Box 14"/>
          <p:cNvSpPr txBox="1">
            <a:spLocks noChangeArrowheads="1"/>
          </p:cNvSpPr>
          <p:nvPr/>
        </p:nvSpPr>
        <p:spPr bwMode="auto">
          <a:xfrm>
            <a:off x="4343400" y="4724400"/>
            <a:ext cx="2159000" cy="320040"/>
          </a:xfrm>
          <a:prstGeom prst="rect">
            <a:avLst/>
          </a:prstGeom>
          <a:noFill/>
          <a:ln w="9525">
            <a:noFill/>
            <a:miter lim="800000"/>
          </a:ln>
        </p:spPr>
        <p:txBody>
          <a:bodyPr wrap="square" lIns="0" tIns="12700" rIns="0" bIns="0">
            <a:spAutoFit/>
          </a:bodyPr>
          <a:lstStyle/>
          <a:p>
            <a:pPr eaLnBrk="1" latinLnBrk="0" hangingPunct="1">
              <a:lnSpc>
                <a:spcPct val="100000"/>
              </a:lnSpc>
              <a:buFont typeface="Arial" panose="020B0604020202020204" pitchFamily="34" charset="0"/>
              <a:buNone/>
            </a:pPr>
            <a:r>
              <a:rPr lang="zh-CN" altLang="en-US" sz="2000">
                <a:solidFill>
                  <a:srgbClr val="000000"/>
                </a:solidFill>
                <a:ea typeface="宋体" panose="02010600030101010101" pitchFamily="2" charset="-122"/>
              </a:rPr>
              <a:t>社交电商席卷而来</a:t>
            </a:r>
          </a:p>
        </p:txBody>
      </p:sp>
      <p:sp>
        <p:nvSpPr>
          <p:cNvPr id="7" name="Text Box 14"/>
          <p:cNvSpPr txBox="1">
            <a:spLocks noChangeArrowheads="1"/>
          </p:cNvSpPr>
          <p:nvPr/>
        </p:nvSpPr>
        <p:spPr bwMode="auto">
          <a:xfrm>
            <a:off x="6477156" y="2972082"/>
            <a:ext cx="1895974" cy="628015"/>
          </a:xfrm>
          <a:prstGeom prst="rect">
            <a:avLst/>
          </a:prstGeom>
          <a:noFill/>
          <a:ln w="9525">
            <a:noFill/>
            <a:miter lim="800000"/>
          </a:ln>
        </p:spPr>
        <p:txBody>
          <a:bodyPr lIns="0" tIns="12700" rIns="0" bIns="0">
            <a:spAutoFit/>
          </a:bodyPr>
          <a:lstStyle/>
          <a:p>
            <a:pPr eaLnBrk="1" latinLnBrk="0" hangingPunct="1">
              <a:lnSpc>
                <a:spcPct val="100000"/>
              </a:lnSpc>
              <a:buFont typeface="Arial" panose="020B0604020202020204" pitchFamily="34" charset="0"/>
              <a:buNone/>
            </a:pPr>
            <a:r>
              <a:rPr lang="zh-CN" altLang="en-US" sz="2000">
                <a:solidFill>
                  <a:srgbClr val="000000"/>
                </a:solidFill>
                <a:ea typeface="宋体" panose="02010600030101010101" pitchFamily="2" charset="-122"/>
              </a:rPr>
              <a:t>社区电商和直播电商遍地开花</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37891"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28</a:t>
            </a:fld>
            <a:endParaRPr lang="en-US" altLang="zh-CN" sz="1000" dirty="0">
              <a:latin typeface="Verdana" panose="020B0604030504040204" pitchFamily="34" charset="0"/>
              <a:ea typeface="宋体" panose="02010600030101010101" pitchFamily="2" charset="-122"/>
            </a:endParaRPr>
          </a:p>
        </p:txBody>
      </p:sp>
      <p:sp>
        <p:nvSpPr>
          <p:cNvPr id="37892" name="Rectangle 2"/>
          <p:cNvSpPr>
            <a:spLocks noGrp="1"/>
          </p:cNvSpPr>
          <p:nvPr>
            <p:ph type="title" idx="4294967295"/>
          </p:nvPr>
        </p:nvSpPr>
        <p:spPr>
          <a:xfrm>
            <a:off x="2590800" y="228600"/>
            <a:ext cx="6629400" cy="603250"/>
          </a:xfrm>
        </p:spPr>
        <p:txBody>
          <a:bodyPr vert="horz" wrap="square" lIns="91440" tIns="45720" rIns="91440" bIns="45720" anchor="ctr" anchorCtr="0"/>
          <a:lstStyle/>
          <a:p>
            <a:pPr eaLnBrk="1" hangingPunct="1"/>
            <a:r>
              <a:rPr lang="zh-CN" altLang="en-US" sz="2800" dirty="0">
                <a:ea typeface="宋体" panose="02010600030101010101" pitchFamily="2" charset="-122"/>
              </a:rPr>
              <a:t>1.3.2 电子商务发展现状与应用前景</a:t>
            </a:r>
          </a:p>
        </p:txBody>
      </p:sp>
      <p:sp>
        <p:nvSpPr>
          <p:cNvPr id="30" name="Freeform 5"/>
          <p:cNvSpPr/>
          <p:nvPr>
            <p:custDataLst>
              <p:tags r:id="rId1"/>
            </p:custDataLst>
          </p:nvPr>
        </p:nvSpPr>
        <p:spPr bwMode="auto">
          <a:xfrm>
            <a:off x="3938990" y="2587080"/>
            <a:ext cx="1113195" cy="1057737"/>
          </a:xfrm>
          <a:custGeom>
            <a:avLst/>
            <a:gdLst>
              <a:gd name="T0" fmla="*/ 156 w 823"/>
              <a:gd name="T1" fmla="*/ 782 h 782"/>
              <a:gd name="T2" fmla="*/ 0 w 823"/>
              <a:gd name="T3" fmla="*/ 300 h 782"/>
              <a:gd name="T4" fmla="*/ 411 w 823"/>
              <a:gd name="T5" fmla="*/ 0 h 782"/>
              <a:gd name="T6" fmla="*/ 823 w 823"/>
              <a:gd name="T7" fmla="*/ 300 h 782"/>
              <a:gd name="T8" fmla="*/ 665 w 823"/>
              <a:gd name="T9" fmla="*/ 782 h 782"/>
              <a:gd name="T10" fmla="*/ 156 w 823"/>
              <a:gd name="T11" fmla="*/ 782 h 782"/>
            </a:gdLst>
            <a:ahLst/>
            <a:cxnLst>
              <a:cxn ang="0">
                <a:pos x="T0" y="T1"/>
              </a:cxn>
              <a:cxn ang="0">
                <a:pos x="T2" y="T3"/>
              </a:cxn>
              <a:cxn ang="0">
                <a:pos x="T4" y="T5"/>
              </a:cxn>
              <a:cxn ang="0">
                <a:pos x="T6" y="T7"/>
              </a:cxn>
              <a:cxn ang="0">
                <a:pos x="T8" y="T9"/>
              </a:cxn>
              <a:cxn ang="0">
                <a:pos x="T10" y="T11"/>
              </a:cxn>
            </a:cxnLst>
            <a:rect l="0" t="0" r="r" b="b"/>
            <a:pathLst>
              <a:path w="823" h="782">
                <a:moveTo>
                  <a:pt x="156" y="782"/>
                </a:moveTo>
                <a:lnTo>
                  <a:pt x="0" y="300"/>
                </a:lnTo>
                <a:lnTo>
                  <a:pt x="411" y="0"/>
                </a:lnTo>
                <a:lnTo>
                  <a:pt x="823" y="300"/>
                </a:lnTo>
                <a:lnTo>
                  <a:pt x="665" y="782"/>
                </a:lnTo>
                <a:lnTo>
                  <a:pt x="156" y="782"/>
                </a:lnTo>
                <a:close/>
              </a:path>
            </a:pathLst>
          </a:custGeom>
          <a:solidFill>
            <a:srgbClr val="8590CA">
              <a:lumMod val="50000"/>
            </a:srgbClr>
          </a:solidFill>
          <a:ln w="3175">
            <a:noFill/>
            <a:prstDash val="solid"/>
            <a:round/>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31" name="Freeform 6"/>
          <p:cNvSpPr/>
          <p:nvPr>
            <p:custDataLst>
              <p:tags r:id="rId2"/>
            </p:custDataLst>
          </p:nvPr>
        </p:nvSpPr>
        <p:spPr bwMode="auto">
          <a:xfrm>
            <a:off x="3963338" y="3699893"/>
            <a:ext cx="1114548" cy="1057737"/>
          </a:xfrm>
          <a:custGeom>
            <a:avLst/>
            <a:gdLst>
              <a:gd name="T0" fmla="*/ 412 w 824"/>
              <a:gd name="T1" fmla="*/ 782 h 782"/>
              <a:gd name="T2" fmla="*/ 0 w 824"/>
              <a:gd name="T3" fmla="*/ 483 h 782"/>
              <a:gd name="T4" fmla="*/ 157 w 824"/>
              <a:gd name="T5" fmla="*/ 0 h 782"/>
              <a:gd name="T6" fmla="*/ 665 w 824"/>
              <a:gd name="T7" fmla="*/ 0 h 782"/>
              <a:gd name="T8" fmla="*/ 824 w 824"/>
              <a:gd name="T9" fmla="*/ 483 h 782"/>
              <a:gd name="T10" fmla="*/ 412 w 824"/>
              <a:gd name="T11" fmla="*/ 782 h 782"/>
            </a:gdLst>
            <a:ahLst/>
            <a:cxnLst>
              <a:cxn ang="0">
                <a:pos x="T0" y="T1"/>
              </a:cxn>
              <a:cxn ang="0">
                <a:pos x="T2" y="T3"/>
              </a:cxn>
              <a:cxn ang="0">
                <a:pos x="T4" y="T5"/>
              </a:cxn>
              <a:cxn ang="0">
                <a:pos x="T6" y="T7"/>
              </a:cxn>
              <a:cxn ang="0">
                <a:pos x="T8" y="T9"/>
              </a:cxn>
              <a:cxn ang="0">
                <a:pos x="T10" y="T11"/>
              </a:cxn>
            </a:cxnLst>
            <a:rect l="0" t="0" r="r" b="b"/>
            <a:pathLst>
              <a:path w="824" h="782">
                <a:moveTo>
                  <a:pt x="412" y="782"/>
                </a:moveTo>
                <a:lnTo>
                  <a:pt x="0" y="483"/>
                </a:lnTo>
                <a:lnTo>
                  <a:pt x="157" y="0"/>
                </a:lnTo>
                <a:lnTo>
                  <a:pt x="665" y="0"/>
                </a:lnTo>
                <a:lnTo>
                  <a:pt x="824" y="483"/>
                </a:lnTo>
                <a:lnTo>
                  <a:pt x="412" y="782"/>
                </a:lnTo>
                <a:close/>
              </a:path>
            </a:pathLst>
          </a:custGeom>
          <a:solidFill>
            <a:srgbClr val="8590CA"/>
          </a:solidFill>
          <a:ln w="3175">
            <a:noFill/>
            <a:prstDash val="solid"/>
            <a:round/>
          </a:ln>
        </p:spPr>
        <p:txBody>
          <a:bodyPr vert="horz" wrap="square" lIns="68580" tIns="34290" rIns="68580" bIns="34290" numCol="1" anchor="t" anchorCtr="0" compatLnSpc="1"/>
          <a:lstStyle/>
          <a:p>
            <a:pPr>
              <a:lnSpc>
                <a:spcPct val="120000"/>
              </a:lnSpc>
            </a:pPr>
            <a:endParaRPr lang="zh-CN" altLang="en-US" sz="1350" dirty="0">
              <a:latin typeface="Arial" panose="020B0604020202020204" pitchFamily="34" charset="0"/>
              <a:ea typeface="微软雅黑" panose="020B0503020204020204" charset="-122"/>
              <a:sym typeface="Arial" panose="020B0604020202020204" pitchFamily="34" charset="0"/>
            </a:endParaRPr>
          </a:p>
        </p:txBody>
      </p:sp>
      <p:sp>
        <p:nvSpPr>
          <p:cNvPr id="32" name="Freeform 7"/>
          <p:cNvSpPr/>
          <p:nvPr>
            <p:custDataLst>
              <p:tags r:id="rId3"/>
            </p:custDataLst>
          </p:nvPr>
        </p:nvSpPr>
        <p:spPr bwMode="auto">
          <a:xfrm>
            <a:off x="4553073" y="1896872"/>
            <a:ext cx="1113195" cy="1057737"/>
          </a:xfrm>
          <a:custGeom>
            <a:avLst/>
            <a:gdLst>
              <a:gd name="T0" fmla="*/ 412 w 823"/>
              <a:gd name="T1" fmla="*/ 782 h 782"/>
              <a:gd name="T2" fmla="*/ 0 w 823"/>
              <a:gd name="T3" fmla="*/ 482 h 782"/>
              <a:gd name="T4" fmla="*/ 157 w 823"/>
              <a:gd name="T5" fmla="*/ 0 h 782"/>
              <a:gd name="T6" fmla="*/ 665 w 823"/>
              <a:gd name="T7" fmla="*/ 0 h 782"/>
              <a:gd name="T8" fmla="*/ 823 w 823"/>
              <a:gd name="T9" fmla="*/ 482 h 782"/>
              <a:gd name="T10" fmla="*/ 412 w 823"/>
              <a:gd name="T11" fmla="*/ 782 h 782"/>
            </a:gdLst>
            <a:ahLst/>
            <a:cxnLst>
              <a:cxn ang="0">
                <a:pos x="T0" y="T1"/>
              </a:cxn>
              <a:cxn ang="0">
                <a:pos x="T2" y="T3"/>
              </a:cxn>
              <a:cxn ang="0">
                <a:pos x="T4" y="T5"/>
              </a:cxn>
              <a:cxn ang="0">
                <a:pos x="T6" y="T7"/>
              </a:cxn>
              <a:cxn ang="0">
                <a:pos x="T8" y="T9"/>
              </a:cxn>
              <a:cxn ang="0">
                <a:pos x="T10" y="T11"/>
              </a:cxn>
            </a:cxnLst>
            <a:rect l="0" t="0" r="r" b="b"/>
            <a:pathLst>
              <a:path w="823" h="782">
                <a:moveTo>
                  <a:pt x="412" y="782"/>
                </a:moveTo>
                <a:lnTo>
                  <a:pt x="0" y="482"/>
                </a:lnTo>
                <a:lnTo>
                  <a:pt x="157" y="0"/>
                </a:lnTo>
                <a:lnTo>
                  <a:pt x="665" y="0"/>
                </a:lnTo>
                <a:lnTo>
                  <a:pt x="823" y="482"/>
                </a:lnTo>
                <a:lnTo>
                  <a:pt x="412" y="782"/>
                </a:lnTo>
                <a:close/>
              </a:path>
            </a:pathLst>
          </a:custGeom>
          <a:solidFill>
            <a:srgbClr val="8590CA"/>
          </a:solidFill>
          <a:ln w="3175">
            <a:noFill/>
            <a:prstDash val="solid"/>
            <a:round/>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36" name="Freeform 8"/>
          <p:cNvSpPr/>
          <p:nvPr>
            <p:custDataLst>
              <p:tags r:id="rId4"/>
            </p:custDataLst>
          </p:nvPr>
        </p:nvSpPr>
        <p:spPr bwMode="auto">
          <a:xfrm>
            <a:off x="4893929" y="2981072"/>
            <a:ext cx="1113195" cy="1059090"/>
          </a:xfrm>
          <a:custGeom>
            <a:avLst/>
            <a:gdLst>
              <a:gd name="T0" fmla="*/ 411 w 823"/>
              <a:gd name="T1" fmla="*/ 783 h 783"/>
              <a:gd name="T2" fmla="*/ 0 w 823"/>
              <a:gd name="T3" fmla="*/ 483 h 783"/>
              <a:gd name="T4" fmla="*/ 156 w 823"/>
              <a:gd name="T5" fmla="*/ 0 h 783"/>
              <a:gd name="T6" fmla="*/ 664 w 823"/>
              <a:gd name="T7" fmla="*/ 0 h 783"/>
              <a:gd name="T8" fmla="*/ 823 w 823"/>
              <a:gd name="T9" fmla="*/ 483 h 783"/>
              <a:gd name="T10" fmla="*/ 411 w 823"/>
              <a:gd name="T11" fmla="*/ 783 h 783"/>
            </a:gdLst>
            <a:ahLst/>
            <a:cxnLst>
              <a:cxn ang="0">
                <a:pos x="T0" y="T1"/>
              </a:cxn>
              <a:cxn ang="0">
                <a:pos x="T2" y="T3"/>
              </a:cxn>
              <a:cxn ang="0">
                <a:pos x="T4" y="T5"/>
              </a:cxn>
              <a:cxn ang="0">
                <a:pos x="T6" y="T7"/>
              </a:cxn>
              <a:cxn ang="0">
                <a:pos x="T8" y="T9"/>
              </a:cxn>
              <a:cxn ang="0">
                <a:pos x="T10" y="T11"/>
              </a:cxn>
            </a:cxnLst>
            <a:rect l="0" t="0" r="r" b="b"/>
            <a:pathLst>
              <a:path w="823" h="783">
                <a:moveTo>
                  <a:pt x="411" y="783"/>
                </a:moveTo>
                <a:lnTo>
                  <a:pt x="0" y="483"/>
                </a:lnTo>
                <a:lnTo>
                  <a:pt x="156" y="0"/>
                </a:lnTo>
                <a:lnTo>
                  <a:pt x="664" y="0"/>
                </a:lnTo>
                <a:lnTo>
                  <a:pt x="823" y="483"/>
                </a:lnTo>
                <a:lnTo>
                  <a:pt x="411" y="783"/>
                </a:lnTo>
                <a:close/>
              </a:path>
            </a:pathLst>
          </a:custGeom>
          <a:solidFill>
            <a:srgbClr val="8590CA"/>
          </a:solidFill>
          <a:ln w="3175">
            <a:noFill/>
            <a:prstDash val="solid"/>
            <a:round/>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43" name="Freeform 9"/>
          <p:cNvSpPr/>
          <p:nvPr>
            <p:custDataLst>
              <p:tags r:id="rId5"/>
            </p:custDataLst>
          </p:nvPr>
        </p:nvSpPr>
        <p:spPr bwMode="auto">
          <a:xfrm>
            <a:off x="2984051" y="3001950"/>
            <a:ext cx="1113195" cy="1059090"/>
          </a:xfrm>
          <a:custGeom>
            <a:avLst/>
            <a:gdLst>
              <a:gd name="T0" fmla="*/ 412 w 823"/>
              <a:gd name="T1" fmla="*/ 783 h 783"/>
              <a:gd name="T2" fmla="*/ 0 w 823"/>
              <a:gd name="T3" fmla="*/ 483 h 783"/>
              <a:gd name="T4" fmla="*/ 158 w 823"/>
              <a:gd name="T5" fmla="*/ 0 h 783"/>
              <a:gd name="T6" fmla="*/ 667 w 823"/>
              <a:gd name="T7" fmla="*/ 0 h 783"/>
              <a:gd name="T8" fmla="*/ 823 w 823"/>
              <a:gd name="T9" fmla="*/ 483 h 783"/>
              <a:gd name="T10" fmla="*/ 412 w 823"/>
              <a:gd name="T11" fmla="*/ 783 h 783"/>
            </a:gdLst>
            <a:ahLst/>
            <a:cxnLst>
              <a:cxn ang="0">
                <a:pos x="T0" y="T1"/>
              </a:cxn>
              <a:cxn ang="0">
                <a:pos x="T2" y="T3"/>
              </a:cxn>
              <a:cxn ang="0">
                <a:pos x="T4" y="T5"/>
              </a:cxn>
              <a:cxn ang="0">
                <a:pos x="T6" y="T7"/>
              </a:cxn>
              <a:cxn ang="0">
                <a:pos x="T8" y="T9"/>
              </a:cxn>
              <a:cxn ang="0">
                <a:pos x="T10" y="T11"/>
              </a:cxn>
            </a:cxnLst>
            <a:rect l="0" t="0" r="r" b="b"/>
            <a:pathLst>
              <a:path w="823" h="783">
                <a:moveTo>
                  <a:pt x="412" y="783"/>
                </a:moveTo>
                <a:lnTo>
                  <a:pt x="0" y="483"/>
                </a:lnTo>
                <a:lnTo>
                  <a:pt x="158" y="0"/>
                </a:lnTo>
                <a:lnTo>
                  <a:pt x="667" y="0"/>
                </a:lnTo>
                <a:lnTo>
                  <a:pt x="823" y="483"/>
                </a:lnTo>
                <a:lnTo>
                  <a:pt x="412" y="783"/>
                </a:lnTo>
                <a:close/>
              </a:path>
            </a:pathLst>
          </a:custGeom>
          <a:solidFill>
            <a:srgbClr val="8590CA"/>
          </a:solidFill>
          <a:ln w="3175">
            <a:noFill/>
            <a:prstDash val="solid"/>
            <a:round/>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44" name="Freeform 10"/>
          <p:cNvSpPr/>
          <p:nvPr>
            <p:custDataLst>
              <p:tags r:id="rId6"/>
            </p:custDataLst>
          </p:nvPr>
        </p:nvSpPr>
        <p:spPr bwMode="auto">
          <a:xfrm>
            <a:off x="3339787" y="1881992"/>
            <a:ext cx="1113195" cy="1057737"/>
          </a:xfrm>
          <a:custGeom>
            <a:avLst/>
            <a:gdLst>
              <a:gd name="T0" fmla="*/ 411 w 823"/>
              <a:gd name="T1" fmla="*/ 782 h 782"/>
              <a:gd name="T2" fmla="*/ 0 w 823"/>
              <a:gd name="T3" fmla="*/ 482 h 782"/>
              <a:gd name="T4" fmla="*/ 158 w 823"/>
              <a:gd name="T5" fmla="*/ 0 h 782"/>
              <a:gd name="T6" fmla="*/ 666 w 823"/>
              <a:gd name="T7" fmla="*/ 0 h 782"/>
              <a:gd name="T8" fmla="*/ 823 w 823"/>
              <a:gd name="T9" fmla="*/ 482 h 782"/>
              <a:gd name="T10" fmla="*/ 411 w 823"/>
              <a:gd name="T11" fmla="*/ 782 h 782"/>
            </a:gdLst>
            <a:ahLst/>
            <a:cxnLst>
              <a:cxn ang="0">
                <a:pos x="T0" y="T1"/>
              </a:cxn>
              <a:cxn ang="0">
                <a:pos x="T2" y="T3"/>
              </a:cxn>
              <a:cxn ang="0">
                <a:pos x="T4" y="T5"/>
              </a:cxn>
              <a:cxn ang="0">
                <a:pos x="T6" y="T7"/>
              </a:cxn>
              <a:cxn ang="0">
                <a:pos x="T8" y="T9"/>
              </a:cxn>
              <a:cxn ang="0">
                <a:pos x="T10" y="T11"/>
              </a:cxn>
            </a:cxnLst>
            <a:rect l="0" t="0" r="r" b="b"/>
            <a:pathLst>
              <a:path w="823" h="782">
                <a:moveTo>
                  <a:pt x="411" y="782"/>
                </a:moveTo>
                <a:lnTo>
                  <a:pt x="0" y="482"/>
                </a:lnTo>
                <a:lnTo>
                  <a:pt x="158" y="0"/>
                </a:lnTo>
                <a:lnTo>
                  <a:pt x="666" y="0"/>
                </a:lnTo>
                <a:lnTo>
                  <a:pt x="823" y="482"/>
                </a:lnTo>
                <a:lnTo>
                  <a:pt x="411" y="782"/>
                </a:lnTo>
                <a:close/>
              </a:path>
            </a:pathLst>
          </a:custGeom>
          <a:solidFill>
            <a:srgbClr val="8590CA"/>
          </a:solidFill>
          <a:ln w="3175">
            <a:noFill/>
            <a:prstDash val="solid"/>
            <a:round/>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46" name="Freeform 54"/>
          <p:cNvSpPr>
            <a:spLocks noEditPoints="1"/>
          </p:cNvSpPr>
          <p:nvPr>
            <p:custDataLst>
              <p:tags r:id="rId7"/>
            </p:custDataLst>
          </p:nvPr>
        </p:nvSpPr>
        <p:spPr bwMode="auto">
          <a:xfrm>
            <a:off x="3338908" y="3383792"/>
            <a:ext cx="403479" cy="295405"/>
          </a:xfrm>
          <a:custGeom>
            <a:avLst/>
            <a:gdLst>
              <a:gd name="T0" fmla="*/ 0 w 142"/>
              <a:gd name="T1" fmla="*/ 104 h 104"/>
              <a:gd name="T2" fmla="*/ 142 w 142"/>
              <a:gd name="T3" fmla="*/ 104 h 104"/>
              <a:gd name="T4" fmla="*/ 142 w 142"/>
              <a:gd name="T5" fmla="*/ 0 h 104"/>
              <a:gd name="T6" fmla="*/ 0 w 142"/>
              <a:gd name="T7" fmla="*/ 0 h 104"/>
              <a:gd name="T8" fmla="*/ 0 w 142"/>
              <a:gd name="T9" fmla="*/ 104 h 104"/>
              <a:gd name="T10" fmla="*/ 98 w 142"/>
              <a:gd name="T11" fmla="*/ 11 h 104"/>
              <a:gd name="T12" fmla="*/ 127 w 142"/>
              <a:gd name="T13" fmla="*/ 11 h 104"/>
              <a:gd name="T14" fmla="*/ 127 w 142"/>
              <a:gd name="T15" fmla="*/ 29 h 104"/>
              <a:gd name="T16" fmla="*/ 98 w 142"/>
              <a:gd name="T17" fmla="*/ 29 h 104"/>
              <a:gd name="T18" fmla="*/ 98 w 142"/>
              <a:gd name="T19" fmla="*/ 11 h 104"/>
              <a:gd name="T20" fmla="*/ 12 w 142"/>
              <a:gd name="T21" fmla="*/ 52 h 104"/>
              <a:gd name="T22" fmla="*/ 13 w 142"/>
              <a:gd name="T23" fmla="*/ 48 h 104"/>
              <a:gd name="T24" fmla="*/ 13 w 142"/>
              <a:gd name="T25" fmla="*/ 44 h 104"/>
              <a:gd name="T26" fmla="*/ 16 w 142"/>
              <a:gd name="T27" fmla="*/ 36 h 104"/>
              <a:gd name="T28" fmla="*/ 17 w 142"/>
              <a:gd name="T29" fmla="*/ 32 h 104"/>
              <a:gd name="T30" fmla="*/ 19 w 142"/>
              <a:gd name="T31" fmla="*/ 29 h 104"/>
              <a:gd name="T32" fmla="*/ 22 w 142"/>
              <a:gd name="T33" fmla="*/ 26 h 104"/>
              <a:gd name="T34" fmla="*/ 24 w 142"/>
              <a:gd name="T35" fmla="*/ 24 h 104"/>
              <a:gd name="T36" fmla="*/ 53 w 142"/>
              <a:gd name="T37" fmla="*/ 11 h 104"/>
              <a:gd name="T38" fmla="*/ 83 w 142"/>
              <a:gd name="T39" fmla="*/ 24 h 104"/>
              <a:gd name="T40" fmla="*/ 87 w 142"/>
              <a:gd name="T41" fmla="*/ 29 h 104"/>
              <a:gd name="T42" fmla="*/ 89 w 142"/>
              <a:gd name="T43" fmla="*/ 32 h 104"/>
              <a:gd name="T44" fmla="*/ 91 w 142"/>
              <a:gd name="T45" fmla="*/ 36 h 104"/>
              <a:gd name="T46" fmla="*/ 93 w 142"/>
              <a:gd name="T47" fmla="*/ 44 h 104"/>
              <a:gd name="T48" fmla="*/ 94 w 142"/>
              <a:gd name="T49" fmla="*/ 48 h 104"/>
              <a:gd name="T50" fmla="*/ 94 w 142"/>
              <a:gd name="T51" fmla="*/ 52 h 104"/>
              <a:gd name="T52" fmla="*/ 91 w 142"/>
              <a:gd name="T53" fmla="*/ 66 h 104"/>
              <a:gd name="T54" fmla="*/ 87 w 142"/>
              <a:gd name="T55" fmla="*/ 75 h 104"/>
              <a:gd name="T56" fmla="*/ 83 w 142"/>
              <a:gd name="T57" fmla="*/ 79 h 104"/>
              <a:gd name="T58" fmla="*/ 53 w 142"/>
              <a:gd name="T59" fmla="*/ 93 h 104"/>
              <a:gd name="T60" fmla="*/ 41 w 142"/>
              <a:gd name="T61" fmla="*/ 91 h 104"/>
              <a:gd name="T62" fmla="*/ 32 w 142"/>
              <a:gd name="T63" fmla="*/ 87 h 104"/>
              <a:gd name="T64" fmla="*/ 29 w 142"/>
              <a:gd name="T65" fmla="*/ 85 h 104"/>
              <a:gd name="T66" fmla="*/ 27 w 142"/>
              <a:gd name="T67" fmla="*/ 83 h 104"/>
              <a:gd name="T68" fmla="*/ 24 w 142"/>
              <a:gd name="T69" fmla="*/ 81 h 104"/>
              <a:gd name="T70" fmla="*/ 22 w 142"/>
              <a:gd name="T71" fmla="*/ 78 h 104"/>
              <a:gd name="T72" fmla="*/ 21 w 142"/>
              <a:gd name="T73" fmla="*/ 77 h 104"/>
              <a:gd name="T74" fmla="*/ 19 w 142"/>
              <a:gd name="T75" fmla="*/ 75 h 104"/>
              <a:gd name="T76" fmla="*/ 17 w 142"/>
              <a:gd name="T77" fmla="*/ 71 h 104"/>
              <a:gd name="T78" fmla="*/ 15 w 142"/>
              <a:gd name="T79" fmla="*/ 66 h 104"/>
              <a:gd name="T80" fmla="*/ 12 w 142"/>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04">
                <a:moveTo>
                  <a:pt x="0" y="104"/>
                </a:moveTo>
                <a:cubicBezTo>
                  <a:pt x="142" y="104"/>
                  <a:pt x="142" y="104"/>
                  <a:pt x="142" y="104"/>
                </a:cubicBezTo>
                <a:cubicBezTo>
                  <a:pt x="142" y="0"/>
                  <a:pt x="142" y="0"/>
                  <a:pt x="142" y="0"/>
                </a:cubicBezTo>
                <a:cubicBezTo>
                  <a:pt x="0" y="0"/>
                  <a:pt x="0" y="0"/>
                  <a:pt x="0" y="0"/>
                </a:cubicBezTo>
                <a:lnTo>
                  <a:pt x="0" y="104"/>
                </a:lnTo>
                <a:close/>
                <a:moveTo>
                  <a:pt x="98" y="11"/>
                </a:moveTo>
                <a:cubicBezTo>
                  <a:pt x="127" y="11"/>
                  <a:pt x="127" y="11"/>
                  <a:pt x="127" y="11"/>
                </a:cubicBezTo>
                <a:cubicBezTo>
                  <a:pt x="127" y="29"/>
                  <a:pt x="127" y="29"/>
                  <a:pt x="127" y="29"/>
                </a:cubicBezTo>
                <a:cubicBezTo>
                  <a:pt x="98" y="29"/>
                  <a:pt x="98" y="29"/>
                  <a:pt x="98" y="29"/>
                </a:cubicBezTo>
                <a:lnTo>
                  <a:pt x="98" y="11"/>
                </a:lnTo>
                <a:close/>
                <a:moveTo>
                  <a:pt x="12" y="52"/>
                </a:moveTo>
                <a:cubicBezTo>
                  <a:pt x="12" y="50"/>
                  <a:pt x="13" y="49"/>
                  <a:pt x="13" y="48"/>
                </a:cubicBezTo>
                <a:cubicBezTo>
                  <a:pt x="13" y="46"/>
                  <a:pt x="13" y="45"/>
                  <a:pt x="13" y="44"/>
                </a:cubicBezTo>
                <a:cubicBezTo>
                  <a:pt x="14" y="41"/>
                  <a:pt x="15" y="38"/>
                  <a:pt x="16" y="36"/>
                </a:cubicBezTo>
                <a:cubicBezTo>
                  <a:pt x="16" y="35"/>
                  <a:pt x="17" y="34"/>
                  <a:pt x="17" y="32"/>
                </a:cubicBezTo>
                <a:cubicBezTo>
                  <a:pt x="18" y="31"/>
                  <a:pt x="19" y="30"/>
                  <a:pt x="19" y="29"/>
                </a:cubicBezTo>
                <a:cubicBezTo>
                  <a:pt x="20" y="28"/>
                  <a:pt x="21" y="27"/>
                  <a:pt x="22" y="26"/>
                </a:cubicBezTo>
                <a:cubicBezTo>
                  <a:pt x="22" y="25"/>
                  <a:pt x="23" y="24"/>
                  <a:pt x="24" y="24"/>
                </a:cubicBezTo>
                <a:cubicBezTo>
                  <a:pt x="31" y="16"/>
                  <a:pt x="42" y="11"/>
                  <a:pt x="53" y="11"/>
                </a:cubicBezTo>
                <a:cubicBezTo>
                  <a:pt x="65" y="11"/>
                  <a:pt x="76" y="16"/>
                  <a:pt x="83" y="24"/>
                </a:cubicBezTo>
                <a:cubicBezTo>
                  <a:pt x="85" y="26"/>
                  <a:pt x="86" y="27"/>
                  <a:pt x="87" y="29"/>
                </a:cubicBezTo>
                <a:cubicBezTo>
                  <a:pt x="88" y="30"/>
                  <a:pt x="88" y="31"/>
                  <a:pt x="89" y="32"/>
                </a:cubicBezTo>
                <a:cubicBezTo>
                  <a:pt x="90" y="34"/>
                  <a:pt x="90" y="35"/>
                  <a:pt x="91" y="36"/>
                </a:cubicBezTo>
                <a:cubicBezTo>
                  <a:pt x="92" y="38"/>
                  <a:pt x="93" y="41"/>
                  <a:pt x="93" y="44"/>
                </a:cubicBezTo>
                <a:cubicBezTo>
                  <a:pt x="93" y="45"/>
                  <a:pt x="94" y="46"/>
                  <a:pt x="94" y="48"/>
                </a:cubicBezTo>
                <a:cubicBezTo>
                  <a:pt x="94" y="49"/>
                  <a:pt x="94" y="50"/>
                  <a:pt x="94" y="52"/>
                </a:cubicBezTo>
                <a:cubicBezTo>
                  <a:pt x="94" y="57"/>
                  <a:pt x="93" y="62"/>
                  <a:pt x="91" y="66"/>
                </a:cubicBezTo>
                <a:cubicBezTo>
                  <a:pt x="90" y="69"/>
                  <a:pt x="89" y="72"/>
                  <a:pt x="87" y="75"/>
                </a:cubicBezTo>
                <a:cubicBezTo>
                  <a:pt x="86" y="76"/>
                  <a:pt x="85" y="78"/>
                  <a:pt x="83" y="79"/>
                </a:cubicBezTo>
                <a:cubicBezTo>
                  <a:pt x="76" y="87"/>
                  <a:pt x="65" y="93"/>
                  <a:pt x="53" y="93"/>
                </a:cubicBezTo>
                <a:cubicBezTo>
                  <a:pt x="49" y="93"/>
                  <a:pt x="45" y="92"/>
                  <a:pt x="41" y="91"/>
                </a:cubicBezTo>
                <a:cubicBezTo>
                  <a:pt x="38" y="90"/>
                  <a:pt x="35" y="88"/>
                  <a:pt x="32" y="87"/>
                </a:cubicBezTo>
                <a:cubicBezTo>
                  <a:pt x="31" y="86"/>
                  <a:pt x="30" y="85"/>
                  <a:pt x="29" y="85"/>
                </a:cubicBezTo>
                <a:cubicBezTo>
                  <a:pt x="28" y="84"/>
                  <a:pt x="28" y="84"/>
                  <a:pt x="27" y="83"/>
                </a:cubicBezTo>
                <a:cubicBezTo>
                  <a:pt x="26" y="82"/>
                  <a:pt x="25" y="82"/>
                  <a:pt x="24" y="81"/>
                </a:cubicBezTo>
                <a:cubicBezTo>
                  <a:pt x="24" y="80"/>
                  <a:pt x="23" y="79"/>
                  <a:pt x="22" y="78"/>
                </a:cubicBezTo>
                <a:cubicBezTo>
                  <a:pt x="22" y="78"/>
                  <a:pt x="21" y="77"/>
                  <a:pt x="21" y="77"/>
                </a:cubicBezTo>
                <a:cubicBezTo>
                  <a:pt x="20" y="76"/>
                  <a:pt x="20" y="75"/>
                  <a:pt x="19" y="75"/>
                </a:cubicBezTo>
                <a:cubicBezTo>
                  <a:pt x="19" y="74"/>
                  <a:pt x="18" y="72"/>
                  <a:pt x="17" y="71"/>
                </a:cubicBezTo>
                <a:cubicBezTo>
                  <a:pt x="16" y="70"/>
                  <a:pt x="16" y="68"/>
                  <a:pt x="15" y="66"/>
                </a:cubicBezTo>
                <a:cubicBezTo>
                  <a:pt x="13" y="62"/>
                  <a:pt x="12" y="57"/>
                  <a:pt x="12" y="52"/>
                </a:cubicBezTo>
              </a:path>
            </a:pathLst>
          </a:custGeom>
          <a:solidFill>
            <a:sysClr val="window" lastClr="FFFFFF"/>
          </a:solidFill>
          <a:ln>
            <a:noFill/>
          </a:ln>
        </p:spPr>
        <p:txBody>
          <a:bodyPr vert="horz" wrap="square" lIns="68580" tIns="34290" rIns="68580" bIns="34290" numCol="1" anchor="t" anchorCtr="0" compatLnSpc="1"/>
          <a:lstStyle/>
          <a:p>
            <a:pPr>
              <a:lnSpc>
                <a:spcPct val="120000"/>
              </a:lnSpc>
            </a:pPr>
            <a:endParaRPr lang="zh-CN" altLang="en-US" sz="135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7" name="Freeform 104"/>
          <p:cNvSpPr>
            <a:spLocks noEditPoints="1"/>
          </p:cNvSpPr>
          <p:nvPr>
            <p:custDataLst>
              <p:tags r:id="rId8"/>
            </p:custDataLst>
          </p:nvPr>
        </p:nvSpPr>
        <p:spPr bwMode="auto">
          <a:xfrm>
            <a:off x="5244041" y="3302795"/>
            <a:ext cx="412971" cy="415645"/>
          </a:xfrm>
          <a:custGeom>
            <a:avLst/>
            <a:gdLst>
              <a:gd name="T0" fmla="*/ 98 w 196"/>
              <a:gd name="T1" fmla="*/ 197 h 197"/>
              <a:gd name="T2" fmla="*/ 196 w 196"/>
              <a:gd name="T3" fmla="*/ 99 h 197"/>
              <a:gd name="T4" fmla="*/ 98 w 196"/>
              <a:gd name="T5" fmla="*/ 0 h 197"/>
              <a:gd name="T6" fmla="*/ 0 w 196"/>
              <a:gd name="T7" fmla="*/ 99 h 197"/>
              <a:gd name="T8" fmla="*/ 98 w 196"/>
              <a:gd name="T9" fmla="*/ 197 h 197"/>
              <a:gd name="T10" fmla="*/ 38 w 196"/>
              <a:gd name="T11" fmla="*/ 166 h 197"/>
              <a:gd name="T12" fmla="*/ 30 w 196"/>
              <a:gd name="T13" fmla="*/ 158 h 197"/>
              <a:gd name="T14" fmla="*/ 49 w 196"/>
              <a:gd name="T15" fmla="*/ 140 h 197"/>
              <a:gd name="T16" fmla="*/ 57 w 196"/>
              <a:gd name="T17" fmla="*/ 148 h 197"/>
              <a:gd name="T18" fmla="*/ 38 w 196"/>
              <a:gd name="T19" fmla="*/ 166 h 197"/>
              <a:gd name="T20" fmla="*/ 103 w 196"/>
              <a:gd name="T21" fmla="*/ 188 h 197"/>
              <a:gd name="T22" fmla="*/ 92 w 196"/>
              <a:gd name="T23" fmla="*/ 188 h 197"/>
              <a:gd name="T24" fmla="*/ 92 w 196"/>
              <a:gd name="T25" fmla="*/ 162 h 197"/>
              <a:gd name="T26" fmla="*/ 103 w 196"/>
              <a:gd name="T27" fmla="*/ 162 h 197"/>
              <a:gd name="T28" fmla="*/ 103 w 196"/>
              <a:gd name="T29" fmla="*/ 188 h 197"/>
              <a:gd name="T30" fmla="*/ 188 w 196"/>
              <a:gd name="T31" fmla="*/ 104 h 197"/>
              <a:gd name="T32" fmla="*/ 161 w 196"/>
              <a:gd name="T33" fmla="*/ 104 h 197"/>
              <a:gd name="T34" fmla="*/ 161 w 196"/>
              <a:gd name="T35" fmla="*/ 93 h 197"/>
              <a:gd name="T36" fmla="*/ 188 w 196"/>
              <a:gd name="T37" fmla="*/ 93 h 197"/>
              <a:gd name="T38" fmla="*/ 188 w 196"/>
              <a:gd name="T39" fmla="*/ 104 h 197"/>
              <a:gd name="T40" fmla="*/ 157 w 196"/>
              <a:gd name="T41" fmla="*/ 31 h 197"/>
              <a:gd name="T42" fmla="*/ 165 w 196"/>
              <a:gd name="T43" fmla="*/ 39 h 197"/>
              <a:gd name="T44" fmla="*/ 147 w 196"/>
              <a:gd name="T45" fmla="*/ 58 h 197"/>
              <a:gd name="T46" fmla="*/ 139 w 196"/>
              <a:gd name="T47" fmla="*/ 50 h 197"/>
              <a:gd name="T48" fmla="*/ 157 w 196"/>
              <a:gd name="T49" fmla="*/ 31 h 197"/>
              <a:gd name="T50" fmla="*/ 147 w 196"/>
              <a:gd name="T51" fmla="*/ 140 h 197"/>
              <a:gd name="T52" fmla="*/ 165 w 196"/>
              <a:gd name="T53" fmla="*/ 158 h 197"/>
              <a:gd name="T54" fmla="*/ 157 w 196"/>
              <a:gd name="T55" fmla="*/ 166 h 197"/>
              <a:gd name="T56" fmla="*/ 139 w 196"/>
              <a:gd name="T57" fmla="*/ 148 h 197"/>
              <a:gd name="T58" fmla="*/ 147 w 196"/>
              <a:gd name="T59" fmla="*/ 140 h 197"/>
              <a:gd name="T60" fmla="*/ 92 w 196"/>
              <a:gd name="T61" fmla="*/ 9 h 197"/>
              <a:gd name="T62" fmla="*/ 103 w 196"/>
              <a:gd name="T63" fmla="*/ 9 h 197"/>
              <a:gd name="T64" fmla="*/ 103 w 196"/>
              <a:gd name="T65" fmla="*/ 35 h 197"/>
              <a:gd name="T66" fmla="*/ 92 w 196"/>
              <a:gd name="T67" fmla="*/ 35 h 197"/>
              <a:gd name="T68" fmla="*/ 92 w 196"/>
              <a:gd name="T69" fmla="*/ 9 h 197"/>
              <a:gd name="T70" fmla="*/ 82 w 196"/>
              <a:gd name="T71" fmla="*/ 76 h 197"/>
              <a:gd name="T72" fmla="*/ 99 w 196"/>
              <a:gd name="T73" fmla="*/ 92 h 197"/>
              <a:gd name="T74" fmla="*/ 130 w 196"/>
              <a:gd name="T75" fmla="*/ 62 h 197"/>
              <a:gd name="T76" fmla="*/ 137 w 196"/>
              <a:gd name="T77" fmla="*/ 70 h 197"/>
              <a:gd name="T78" fmla="*/ 99 w 196"/>
              <a:gd name="T79" fmla="*/ 108 h 197"/>
              <a:gd name="T80" fmla="*/ 74 w 196"/>
              <a:gd name="T81" fmla="*/ 84 h 197"/>
              <a:gd name="T82" fmla="*/ 82 w 196"/>
              <a:gd name="T83" fmla="*/ 76 h 197"/>
              <a:gd name="T84" fmla="*/ 38 w 196"/>
              <a:gd name="T85" fmla="*/ 31 h 197"/>
              <a:gd name="T86" fmla="*/ 57 w 196"/>
              <a:gd name="T87" fmla="*/ 50 h 197"/>
              <a:gd name="T88" fmla="*/ 49 w 196"/>
              <a:gd name="T89" fmla="*/ 58 h 197"/>
              <a:gd name="T90" fmla="*/ 30 w 196"/>
              <a:gd name="T91" fmla="*/ 39 h 197"/>
              <a:gd name="T92" fmla="*/ 38 w 196"/>
              <a:gd name="T93" fmla="*/ 31 h 197"/>
              <a:gd name="T94" fmla="*/ 34 w 196"/>
              <a:gd name="T95" fmla="*/ 104 h 197"/>
              <a:gd name="T96" fmla="*/ 8 w 196"/>
              <a:gd name="T97" fmla="*/ 104 h 197"/>
              <a:gd name="T98" fmla="*/ 8 w 196"/>
              <a:gd name="T99" fmla="*/ 93 h 197"/>
              <a:gd name="T100" fmla="*/ 34 w 196"/>
              <a:gd name="T101" fmla="*/ 93 h 197"/>
              <a:gd name="T102" fmla="*/ 34 w 196"/>
              <a:gd name="T103" fmla="*/ 10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197">
                <a:moveTo>
                  <a:pt x="98" y="197"/>
                </a:moveTo>
                <a:cubicBezTo>
                  <a:pt x="152" y="197"/>
                  <a:pt x="196" y="153"/>
                  <a:pt x="196" y="99"/>
                </a:cubicBezTo>
                <a:cubicBezTo>
                  <a:pt x="196" y="44"/>
                  <a:pt x="152" y="0"/>
                  <a:pt x="98" y="0"/>
                </a:cubicBezTo>
                <a:cubicBezTo>
                  <a:pt x="43" y="0"/>
                  <a:pt x="0" y="44"/>
                  <a:pt x="0" y="99"/>
                </a:cubicBezTo>
                <a:cubicBezTo>
                  <a:pt x="0" y="153"/>
                  <a:pt x="43" y="197"/>
                  <a:pt x="98" y="197"/>
                </a:cubicBezTo>
                <a:moveTo>
                  <a:pt x="38" y="166"/>
                </a:moveTo>
                <a:cubicBezTo>
                  <a:pt x="30" y="158"/>
                  <a:pt x="30" y="158"/>
                  <a:pt x="30" y="158"/>
                </a:cubicBezTo>
                <a:cubicBezTo>
                  <a:pt x="49" y="140"/>
                  <a:pt x="49" y="140"/>
                  <a:pt x="49" y="140"/>
                </a:cubicBezTo>
                <a:cubicBezTo>
                  <a:pt x="57" y="148"/>
                  <a:pt x="57" y="148"/>
                  <a:pt x="57" y="148"/>
                </a:cubicBezTo>
                <a:lnTo>
                  <a:pt x="38" y="166"/>
                </a:lnTo>
                <a:close/>
                <a:moveTo>
                  <a:pt x="103" y="188"/>
                </a:moveTo>
                <a:cubicBezTo>
                  <a:pt x="92" y="188"/>
                  <a:pt x="92" y="188"/>
                  <a:pt x="92" y="188"/>
                </a:cubicBezTo>
                <a:cubicBezTo>
                  <a:pt x="92" y="162"/>
                  <a:pt x="92" y="162"/>
                  <a:pt x="92" y="162"/>
                </a:cubicBezTo>
                <a:cubicBezTo>
                  <a:pt x="103" y="162"/>
                  <a:pt x="103" y="162"/>
                  <a:pt x="103" y="162"/>
                </a:cubicBezTo>
                <a:lnTo>
                  <a:pt x="103" y="188"/>
                </a:lnTo>
                <a:close/>
                <a:moveTo>
                  <a:pt x="188" y="104"/>
                </a:moveTo>
                <a:cubicBezTo>
                  <a:pt x="161" y="104"/>
                  <a:pt x="161" y="104"/>
                  <a:pt x="161" y="104"/>
                </a:cubicBezTo>
                <a:cubicBezTo>
                  <a:pt x="161" y="93"/>
                  <a:pt x="161" y="93"/>
                  <a:pt x="161" y="93"/>
                </a:cubicBezTo>
                <a:cubicBezTo>
                  <a:pt x="188" y="93"/>
                  <a:pt x="188" y="93"/>
                  <a:pt x="188" y="93"/>
                </a:cubicBezTo>
                <a:lnTo>
                  <a:pt x="188" y="104"/>
                </a:lnTo>
                <a:close/>
                <a:moveTo>
                  <a:pt x="157" y="31"/>
                </a:moveTo>
                <a:cubicBezTo>
                  <a:pt x="165" y="39"/>
                  <a:pt x="165" y="39"/>
                  <a:pt x="165" y="39"/>
                </a:cubicBezTo>
                <a:cubicBezTo>
                  <a:pt x="147" y="58"/>
                  <a:pt x="147" y="58"/>
                  <a:pt x="147" y="58"/>
                </a:cubicBezTo>
                <a:cubicBezTo>
                  <a:pt x="139" y="50"/>
                  <a:pt x="139" y="50"/>
                  <a:pt x="139" y="50"/>
                </a:cubicBezTo>
                <a:lnTo>
                  <a:pt x="157" y="31"/>
                </a:lnTo>
                <a:close/>
                <a:moveTo>
                  <a:pt x="147" y="140"/>
                </a:moveTo>
                <a:cubicBezTo>
                  <a:pt x="165" y="158"/>
                  <a:pt x="165" y="158"/>
                  <a:pt x="165" y="158"/>
                </a:cubicBezTo>
                <a:cubicBezTo>
                  <a:pt x="157" y="166"/>
                  <a:pt x="157" y="166"/>
                  <a:pt x="157" y="166"/>
                </a:cubicBezTo>
                <a:cubicBezTo>
                  <a:pt x="139" y="148"/>
                  <a:pt x="139" y="148"/>
                  <a:pt x="139" y="148"/>
                </a:cubicBezTo>
                <a:lnTo>
                  <a:pt x="147" y="140"/>
                </a:lnTo>
                <a:close/>
                <a:moveTo>
                  <a:pt x="92" y="9"/>
                </a:moveTo>
                <a:cubicBezTo>
                  <a:pt x="103" y="9"/>
                  <a:pt x="103" y="9"/>
                  <a:pt x="103" y="9"/>
                </a:cubicBezTo>
                <a:cubicBezTo>
                  <a:pt x="103" y="35"/>
                  <a:pt x="103" y="35"/>
                  <a:pt x="103" y="35"/>
                </a:cubicBezTo>
                <a:cubicBezTo>
                  <a:pt x="92" y="35"/>
                  <a:pt x="92" y="35"/>
                  <a:pt x="92" y="35"/>
                </a:cubicBezTo>
                <a:lnTo>
                  <a:pt x="92" y="9"/>
                </a:lnTo>
                <a:close/>
                <a:moveTo>
                  <a:pt x="82" y="76"/>
                </a:moveTo>
                <a:cubicBezTo>
                  <a:pt x="99" y="92"/>
                  <a:pt x="99" y="92"/>
                  <a:pt x="99" y="92"/>
                </a:cubicBezTo>
                <a:cubicBezTo>
                  <a:pt x="130" y="62"/>
                  <a:pt x="130" y="62"/>
                  <a:pt x="130" y="62"/>
                </a:cubicBezTo>
                <a:cubicBezTo>
                  <a:pt x="137" y="70"/>
                  <a:pt x="137" y="70"/>
                  <a:pt x="137" y="70"/>
                </a:cubicBezTo>
                <a:cubicBezTo>
                  <a:pt x="99" y="108"/>
                  <a:pt x="99" y="108"/>
                  <a:pt x="99" y="108"/>
                </a:cubicBezTo>
                <a:cubicBezTo>
                  <a:pt x="74" y="84"/>
                  <a:pt x="74" y="84"/>
                  <a:pt x="74" y="84"/>
                </a:cubicBezTo>
                <a:lnTo>
                  <a:pt x="82" y="76"/>
                </a:lnTo>
                <a:close/>
                <a:moveTo>
                  <a:pt x="38" y="31"/>
                </a:moveTo>
                <a:cubicBezTo>
                  <a:pt x="57" y="50"/>
                  <a:pt x="57" y="50"/>
                  <a:pt x="57" y="50"/>
                </a:cubicBezTo>
                <a:cubicBezTo>
                  <a:pt x="49" y="58"/>
                  <a:pt x="49" y="58"/>
                  <a:pt x="49" y="58"/>
                </a:cubicBezTo>
                <a:cubicBezTo>
                  <a:pt x="30" y="39"/>
                  <a:pt x="30" y="39"/>
                  <a:pt x="30" y="39"/>
                </a:cubicBezTo>
                <a:lnTo>
                  <a:pt x="38" y="31"/>
                </a:lnTo>
                <a:close/>
                <a:moveTo>
                  <a:pt x="34" y="104"/>
                </a:moveTo>
                <a:cubicBezTo>
                  <a:pt x="8" y="104"/>
                  <a:pt x="8" y="104"/>
                  <a:pt x="8" y="104"/>
                </a:cubicBezTo>
                <a:cubicBezTo>
                  <a:pt x="8" y="93"/>
                  <a:pt x="8" y="93"/>
                  <a:pt x="8" y="93"/>
                </a:cubicBezTo>
                <a:cubicBezTo>
                  <a:pt x="34" y="93"/>
                  <a:pt x="34" y="93"/>
                  <a:pt x="34" y="93"/>
                </a:cubicBezTo>
                <a:lnTo>
                  <a:pt x="34" y="104"/>
                </a:lnTo>
                <a:close/>
              </a:path>
            </a:pathLst>
          </a:custGeom>
          <a:solidFill>
            <a:sysClr val="window" lastClr="FFFFFF"/>
          </a:solidFill>
          <a:ln>
            <a:noFill/>
          </a:ln>
        </p:spPr>
        <p:txBody>
          <a:bodyPr vert="horz" wrap="square" lIns="68580" tIns="34290" rIns="68580" bIns="34290" numCol="1" anchor="t" anchorCtr="0" compatLnSpc="1"/>
          <a:lstStyle/>
          <a:p>
            <a:pPr>
              <a:lnSpc>
                <a:spcPct val="120000"/>
              </a:lnSpc>
            </a:pPr>
            <a:endParaRPr lang="zh-CN" altLang="en-US" sz="135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8" name="Freeform 7"/>
          <p:cNvSpPr>
            <a:spLocks noEditPoints="1"/>
          </p:cNvSpPr>
          <p:nvPr>
            <p:custDataLst>
              <p:tags r:id="rId9"/>
            </p:custDataLst>
          </p:nvPr>
        </p:nvSpPr>
        <p:spPr bwMode="auto">
          <a:xfrm>
            <a:off x="3702188" y="2256321"/>
            <a:ext cx="388391" cy="309080"/>
          </a:xfrm>
          <a:custGeom>
            <a:avLst/>
            <a:gdLst>
              <a:gd name="T0" fmla="*/ 141 w 141"/>
              <a:gd name="T1" fmla="*/ 40 h 112"/>
              <a:gd name="T2" fmla="*/ 126 w 141"/>
              <a:gd name="T3" fmla="*/ 25 h 112"/>
              <a:gd name="T4" fmla="*/ 113 w 141"/>
              <a:gd name="T5" fmla="*/ 0 h 112"/>
              <a:gd name="T6" fmla="*/ 27 w 141"/>
              <a:gd name="T7" fmla="*/ 0 h 112"/>
              <a:gd name="T8" fmla="*/ 14 w 141"/>
              <a:gd name="T9" fmla="*/ 25 h 112"/>
              <a:gd name="T10" fmla="*/ 0 w 141"/>
              <a:gd name="T11" fmla="*/ 40 h 112"/>
              <a:gd name="T12" fmla="*/ 0 w 141"/>
              <a:gd name="T13" fmla="*/ 86 h 112"/>
              <a:gd name="T14" fmla="*/ 0 w 141"/>
              <a:gd name="T15" fmla="*/ 89 h 112"/>
              <a:gd name="T16" fmla="*/ 0 w 141"/>
              <a:gd name="T17" fmla="*/ 105 h 112"/>
              <a:gd name="T18" fmla="*/ 6 w 141"/>
              <a:gd name="T19" fmla="*/ 112 h 112"/>
              <a:gd name="T20" fmla="*/ 27 w 141"/>
              <a:gd name="T21" fmla="*/ 112 h 112"/>
              <a:gd name="T22" fmla="*/ 33 w 141"/>
              <a:gd name="T23" fmla="*/ 105 h 112"/>
              <a:gd name="T24" fmla="*/ 33 w 141"/>
              <a:gd name="T25" fmla="*/ 89 h 112"/>
              <a:gd name="T26" fmla="*/ 107 w 141"/>
              <a:gd name="T27" fmla="*/ 89 h 112"/>
              <a:gd name="T28" fmla="*/ 107 w 141"/>
              <a:gd name="T29" fmla="*/ 105 h 112"/>
              <a:gd name="T30" fmla="*/ 114 w 141"/>
              <a:gd name="T31" fmla="*/ 112 h 112"/>
              <a:gd name="T32" fmla="*/ 134 w 141"/>
              <a:gd name="T33" fmla="*/ 112 h 112"/>
              <a:gd name="T34" fmla="*/ 141 w 141"/>
              <a:gd name="T35" fmla="*/ 105 h 112"/>
              <a:gd name="T36" fmla="*/ 141 w 141"/>
              <a:gd name="T37" fmla="*/ 89 h 112"/>
              <a:gd name="T38" fmla="*/ 141 w 141"/>
              <a:gd name="T39" fmla="*/ 40 h 112"/>
              <a:gd name="T40" fmla="*/ 35 w 141"/>
              <a:gd name="T41" fmla="*/ 9 h 112"/>
              <a:gd name="T42" fmla="*/ 105 w 141"/>
              <a:gd name="T43" fmla="*/ 9 h 112"/>
              <a:gd name="T44" fmla="*/ 117 w 141"/>
              <a:gd name="T45" fmla="*/ 32 h 112"/>
              <a:gd name="T46" fmla="*/ 23 w 141"/>
              <a:gd name="T47" fmla="*/ 32 h 112"/>
              <a:gd name="T48" fmla="*/ 35 w 141"/>
              <a:gd name="T49" fmla="*/ 9 h 112"/>
              <a:gd name="T50" fmla="*/ 40 w 141"/>
              <a:gd name="T51" fmla="*/ 78 h 112"/>
              <a:gd name="T52" fmla="*/ 12 w 141"/>
              <a:gd name="T53" fmla="*/ 78 h 112"/>
              <a:gd name="T54" fmla="*/ 12 w 141"/>
              <a:gd name="T55" fmla="*/ 63 h 112"/>
              <a:gd name="T56" fmla="*/ 40 w 141"/>
              <a:gd name="T57" fmla="*/ 63 h 112"/>
              <a:gd name="T58" fmla="*/ 40 w 141"/>
              <a:gd name="T59" fmla="*/ 78 h 112"/>
              <a:gd name="T60" fmla="*/ 128 w 141"/>
              <a:gd name="T61" fmla="*/ 78 h 112"/>
              <a:gd name="T62" fmla="*/ 100 w 141"/>
              <a:gd name="T63" fmla="*/ 78 h 112"/>
              <a:gd name="T64" fmla="*/ 100 w 141"/>
              <a:gd name="T65" fmla="*/ 63 h 112"/>
              <a:gd name="T66" fmla="*/ 128 w 141"/>
              <a:gd name="T67" fmla="*/ 63 h 112"/>
              <a:gd name="T68" fmla="*/ 128 w 141"/>
              <a:gd name="T69"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0"/>
                </a:moveTo>
                <a:cubicBezTo>
                  <a:pt x="126" y="25"/>
                  <a:pt x="126" y="25"/>
                  <a:pt x="126" y="25"/>
                </a:cubicBezTo>
                <a:cubicBezTo>
                  <a:pt x="113" y="0"/>
                  <a:pt x="113" y="0"/>
                  <a:pt x="113" y="0"/>
                </a:cubicBezTo>
                <a:cubicBezTo>
                  <a:pt x="27" y="0"/>
                  <a:pt x="27" y="0"/>
                  <a:pt x="27" y="0"/>
                </a:cubicBezTo>
                <a:cubicBezTo>
                  <a:pt x="14" y="25"/>
                  <a:pt x="14" y="25"/>
                  <a:pt x="14" y="25"/>
                </a:cubicBezTo>
                <a:cubicBezTo>
                  <a:pt x="0" y="40"/>
                  <a:pt x="0" y="40"/>
                  <a:pt x="0" y="40"/>
                </a:cubicBezTo>
                <a:cubicBezTo>
                  <a:pt x="0" y="86"/>
                  <a:pt x="0" y="86"/>
                  <a:pt x="0" y="86"/>
                </a:cubicBezTo>
                <a:cubicBezTo>
                  <a:pt x="0" y="89"/>
                  <a:pt x="0" y="89"/>
                  <a:pt x="0" y="89"/>
                </a:cubicBezTo>
                <a:cubicBezTo>
                  <a:pt x="0" y="105"/>
                  <a:pt x="0" y="105"/>
                  <a:pt x="0" y="105"/>
                </a:cubicBezTo>
                <a:cubicBezTo>
                  <a:pt x="0" y="109"/>
                  <a:pt x="2" y="112"/>
                  <a:pt x="6" y="112"/>
                </a:cubicBezTo>
                <a:cubicBezTo>
                  <a:pt x="27" y="112"/>
                  <a:pt x="27" y="112"/>
                  <a:pt x="27" y="112"/>
                </a:cubicBezTo>
                <a:cubicBezTo>
                  <a:pt x="30" y="112"/>
                  <a:pt x="33" y="109"/>
                  <a:pt x="33" y="105"/>
                </a:cubicBezTo>
                <a:cubicBezTo>
                  <a:pt x="33" y="89"/>
                  <a:pt x="33" y="89"/>
                  <a:pt x="33" y="89"/>
                </a:cubicBezTo>
                <a:cubicBezTo>
                  <a:pt x="107" y="89"/>
                  <a:pt x="107" y="89"/>
                  <a:pt x="107" y="89"/>
                </a:cubicBezTo>
                <a:cubicBezTo>
                  <a:pt x="107" y="105"/>
                  <a:pt x="107" y="105"/>
                  <a:pt x="107" y="105"/>
                </a:cubicBezTo>
                <a:cubicBezTo>
                  <a:pt x="107" y="109"/>
                  <a:pt x="110" y="112"/>
                  <a:pt x="114" y="112"/>
                </a:cubicBezTo>
                <a:cubicBezTo>
                  <a:pt x="134" y="112"/>
                  <a:pt x="134" y="112"/>
                  <a:pt x="134" y="112"/>
                </a:cubicBezTo>
                <a:cubicBezTo>
                  <a:pt x="138" y="112"/>
                  <a:pt x="141" y="109"/>
                  <a:pt x="141" y="105"/>
                </a:cubicBezTo>
                <a:cubicBezTo>
                  <a:pt x="141" y="89"/>
                  <a:pt x="141" y="89"/>
                  <a:pt x="141" y="89"/>
                </a:cubicBezTo>
                <a:lnTo>
                  <a:pt x="141" y="40"/>
                </a:lnTo>
                <a:close/>
                <a:moveTo>
                  <a:pt x="35" y="9"/>
                </a:moveTo>
                <a:cubicBezTo>
                  <a:pt x="105" y="9"/>
                  <a:pt x="105" y="9"/>
                  <a:pt x="105" y="9"/>
                </a:cubicBezTo>
                <a:cubicBezTo>
                  <a:pt x="117" y="32"/>
                  <a:pt x="117" y="32"/>
                  <a:pt x="117" y="32"/>
                </a:cubicBezTo>
                <a:cubicBezTo>
                  <a:pt x="23" y="32"/>
                  <a:pt x="23" y="32"/>
                  <a:pt x="23" y="32"/>
                </a:cubicBezTo>
                <a:lnTo>
                  <a:pt x="35" y="9"/>
                </a:lnTo>
                <a:close/>
                <a:moveTo>
                  <a:pt x="40" y="78"/>
                </a:moveTo>
                <a:cubicBezTo>
                  <a:pt x="12" y="78"/>
                  <a:pt x="12" y="78"/>
                  <a:pt x="12" y="78"/>
                </a:cubicBezTo>
                <a:cubicBezTo>
                  <a:pt x="12" y="63"/>
                  <a:pt x="12" y="63"/>
                  <a:pt x="12" y="63"/>
                </a:cubicBezTo>
                <a:cubicBezTo>
                  <a:pt x="40" y="63"/>
                  <a:pt x="40" y="63"/>
                  <a:pt x="40" y="63"/>
                </a:cubicBezTo>
                <a:lnTo>
                  <a:pt x="40" y="78"/>
                </a:lnTo>
                <a:close/>
                <a:moveTo>
                  <a:pt x="128" y="78"/>
                </a:moveTo>
                <a:cubicBezTo>
                  <a:pt x="100" y="78"/>
                  <a:pt x="100" y="78"/>
                  <a:pt x="100" y="78"/>
                </a:cubicBezTo>
                <a:cubicBezTo>
                  <a:pt x="100" y="63"/>
                  <a:pt x="100" y="63"/>
                  <a:pt x="100" y="63"/>
                </a:cubicBezTo>
                <a:cubicBezTo>
                  <a:pt x="128" y="63"/>
                  <a:pt x="128" y="63"/>
                  <a:pt x="128" y="63"/>
                </a:cubicBezTo>
                <a:lnTo>
                  <a:pt x="128" y="78"/>
                </a:lnTo>
                <a:close/>
              </a:path>
            </a:pathLst>
          </a:custGeom>
          <a:solidFill>
            <a:sysClr val="window" lastClr="FFFFFF"/>
          </a:solidFill>
          <a:ln>
            <a:noFill/>
          </a:ln>
        </p:spPr>
        <p:txBody>
          <a:bodyPr vert="horz" wrap="square" lIns="68580" tIns="34290" rIns="68580" bIns="34290" numCol="1" anchor="t" anchorCtr="0" compatLnSpc="1"/>
          <a:lstStyle/>
          <a:p>
            <a:pPr>
              <a:lnSpc>
                <a:spcPct val="120000"/>
              </a:lnSpc>
            </a:pPr>
            <a:endParaRPr lang="zh-CN" altLang="en-US" sz="135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53" name="Freeform 51"/>
          <p:cNvSpPr>
            <a:spLocks noEditPoints="1"/>
          </p:cNvSpPr>
          <p:nvPr>
            <p:custDataLst>
              <p:tags r:id="rId10"/>
            </p:custDataLst>
          </p:nvPr>
        </p:nvSpPr>
        <p:spPr bwMode="auto">
          <a:xfrm>
            <a:off x="4886333" y="2220117"/>
            <a:ext cx="447212" cy="386553"/>
          </a:xfrm>
          <a:custGeom>
            <a:avLst/>
            <a:gdLst>
              <a:gd name="T0" fmla="*/ 132 w 184"/>
              <a:gd name="T1" fmla="*/ 124 h 159"/>
              <a:gd name="T2" fmla="*/ 165 w 184"/>
              <a:gd name="T3" fmla="*/ 159 h 159"/>
              <a:gd name="T4" fmla="*/ 165 w 184"/>
              <a:gd name="T5" fmla="*/ 124 h 159"/>
              <a:gd name="T6" fmla="*/ 184 w 184"/>
              <a:gd name="T7" fmla="*/ 124 h 159"/>
              <a:gd name="T8" fmla="*/ 184 w 184"/>
              <a:gd name="T9" fmla="*/ 0 h 159"/>
              <a:gd name="T10" fmla="*/ 0 w 184"/>
              <a:gd name="T11" fmla="*/ 0 h 159"/>
              <a:gd name="T12" fmla="*/ 0 w 184"/>
              <a:gd name="T13" fmla="*/ 47 h 159"/>
              <a:gd name="T14" fmla="*/ 0 w 184"/>
              <a:gd name="T15" fmla="*/ 124 h 159"/>
              <a:gd name="T16" fmla="*/ 115 w 184"/>
              <a:gd name="T17" fmla="*/ 124 h 159"/>
              <a:gd name="T18" fmla="*/ 132 w 184"/>
              <a:gd name="T19" fmla="*/ 124 h 159"/>
              <a:gd name="T20" fmla="*/ 154 w 184"/>
              <a:gd name="T21" fmla="*/ 49 h 159"/>
              <a:gd name="T22" fmla="*/ 168 w 184"/>
              <a:gd name="T23" fmla="*/ 63 h 159"/>
              <a:gd name="T24" fmla="*/ 154 w 184"/>
              <a:gd name="T25" fmla="*/ 77 h 159"/>
              <a:gd name="T26" fmla="*/ 140 w 184"/>
              <a:gd name="T27" fmla="*/ 63 h 159"/>
              <a:gd name="T28" fmla="*/ 154 w 184"/>
              <a:gd name="T29" fmla="*/ 49 h 159"/>
              <a:gd name="T30" fmla="*/ 36 w 184"/>
              <a:gd name="T31" fmla="*/ 77 h 159"/>
              <a:gd name="T32" fmla="*/ 22 w 184"/>
              <a:gd name="T33" fmla="*/ 63 h 159"/>
              <a:gd name="T34" fmla="*/ 36 w 184"/>
              <a:gd name="T35" fmla="*/ 49 h 159"/>
              <a:gd name="T36" fmla="*/ 50 w 184"/>
              <a:gd name="T37" fmla="*/ 63 h 159"/>
              <a:gd name="T38" fmla="*/ 36 w 184"/>
              <a:gd name="T39" fmla="*/ 77 h 159"/>
              <a:gd name="T40" fmla="*/ 75 w 184"/>
              <a:gd name="T41" fmla="*/ 77 h 159"/>
              <a:gd name="T42" fmla="*/ 61 w 184"/>
              <a:gd name="T43" fmla="*/ 63 h 159"/>
              <a:gd name="T44" fmla="*/ 75 w 184"/>
              <a:gd name="T45" fmla="*/ 49 h 159"/>
              <a:gd name="T46" fmla="*/ 89 w 184"/>
              <a:gd name="T47" fmla="*/ 63 h 159"/>
              <a:gd name="T48" fmla="*/ 75 w 184"/>
              <a:gd name="T49" fmla="*/ 77 h 159"/>
              <a:gd name="T50" fmla="*/ 115 w 184"/>
              <a:gd name="T51" fmla="*/ 77 h 159"/>
              <a:gd name="T52" fmla="*/ 100 w 184"/>
              <a:gd name="T53" fmla="*/ 63 h 159"/>
              <a:gd name="T54" fmla="*/ 115 w 184"/>
              <a:gd name="T55" fmla="*/ 49 h 159"/>
              <a:gd name="T56" fmla="*/ 115 w 184"/>
              <a:gd name="T57" fmla="*/ 49 h 159"/>
              <a:gd name="T58" fmla="*/ 129 w 184"/>
              <a:gd name="T59" fmla="*/ 63 h 159"/>
              <a:gd name="T60" fmla="*/ 115 w 184"/>
              <a:gd name="T61" fmla="*/ 77 h 159"/>
              <a:gd name="T62" fmla="*/ 115 w 184"/>
              <a:gd name="T63" fmla="*/ 7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132" y="124"/>
                </a:moveTo>
                <a:cubicBezTo>
                  <a:pt x="165" y="159"/>
                  <a:pt x="165" y="159"/>
                  <a:pt x="165" y="159"/>
                </a:cubicBezTo>
                <a:cubicBezTo>
                  <a:pt x="165" y="124"/>
                  <a:pt x="165" y="124"/>
                  <a:pt x="165" y="124"/>
                </a:cubicBezTo>
                <a:cubicBezTo>
                  <a:pt x="184" y="124"/>
                  <a:pt x="184" y="124"/>
                  <a:pt x="184" y="124"/>
                </a:cubicBezTo>
                <a:cubicBezTo>
                  <a:pt x="184" y="0"/>
                  <a:pt x="184" y="0"/>
                  <a:pt x="184" y="0"/>
                </a:cubicBezTo>
                <a:cubicBezTo>
                  <a:pt x="0" y="0"/>
                  <a:pt x="0" y="0"/>
                  <a:pt x="0" y="0"/>
                </a:cubicBezTo>
                <a:cubicBezTo>
                  <a:pt x="0" y="47"/>
                  <a:pt x="0" y="47"/>
                  <a:pt x="0" y="47"/>
                </a:cubicBezTo>
                <a:cubicBezTo>
                  <a:pt x="0" y="124"/>
                  <a:pt x="0" y="124"/>
                  <a:pt x="0" y="124"/>
                </a:cubicBezTo>
                <a:cubicBezTo>
                  <a:pt x="115" y="124"/>
                  <a:pt x="115" y="124"/>
                  <a:pt x="115" y="124"/>
                </a:cubicBezTo>
                <a:lnTo>
                  <a:pt x="132" y="124"/>
                </a:lnTo>
                <a:close/>
                <a:moveTo>
                  <a:pt x="154" y="49"/>
                </a:moveTo>
                <a:cubicBezTo>
                  <a:pt x="162" y="49"/>
                  <a:pt x="168" y="56"/>
                  <a:pt x="168" y="63"/>
                </a:cubicBezTo>
                <a:cubicBezTo>
                  <a:pt x="168" y="71"/>
                  <a:pt x="162" y="77"/>
                  <a:pt x="154" y="77"/>
                </a:cubicBezTo>
                <a:cubicBezTo>
                  <a:pt x="146" y="77"/>
                  <a:pt x="140" y="71"/>
                  <a:pt x="140" y="63"/>
                </a:cubicBezTo>
                <a:cubicBezTo>
                  <a:pt x="140" y="56"/>
                  <a:pt x="146" y="49"/>
                  <a:pt x="154" y="49"/>
                </a:cubicBezTo>
                <a:moveTo>
                  <a:pt x="36" y="77"/>
                </a:moveTo>
                <a:cubicBezTo>
                  <a:pt x="28" y="77"/>
                  <a:pt x="22" y="71"/>
                  <a:pt x="22" y="63"/>
                </a:cubicBezTo>
                <a:cubicBezTo>
                  <a:pt x="22" y="56"/>
                  <a:pt x="28" y="49"/>
                  <a:pt x="36" y="49"/>
                </a:cubicBezTo>
                <a:cubicBezTo>
                  <a:pt x="44" y="49"/>
                  <a:pt x="50" y="56"/>
                  <a:pt x="50" y="63"/>
                </a:cubicBezTo>
                <a:cubicBezTo>
                  <a:pt x="50" y="71"/>
                  <a:pt x="44" y="77"/>
                  <a:pt x="36" y="77"/>
                </a:cubicBezTo>
                <a:moveTo>
                  <a:pt x="75" y="77"/>
                </a:moveTo>
                <a:cubicBezTo>
                  <a:pt x="67" y="77"/>
                  <a:pt x="61" y="71"/>
                  <a:pt x="61" y="63"/>
                </a:cubicBezTo>
                <a:cubicBezTo>
                  <a:pt x="61" y="56"/>
                  <a:pt x="67" y="49"/>
                  <a:pt x="75" y="49"/>
                </a:cubicBezTo>
                <a:cubicBezTo>
                  <a:pt x="83" y="49"/>
                  <a:pt x="89" y="56"/>
                  <a:pt x="89" y="63"/>
                </a:cubicBezTo>
                <a:cubicBezTo>
                  <a:pt x="89" y="71"/>
                  <a:pt x="83" y="77"/>
                  <a:pt x="75" y="77"/>
                </a:cubicBezTo>
                <a:moveTo>
                  <a:pt x="115" y="77"/>
                </a:moveTo>
                <a:cubicBezTo>
                  <a:pt x="107" y="77"/>
                  <a:pt x="100" y="71"/>
                  <a:pt x="100" y="63"/>
                </a:cubicBezTo>
                <a:cubicBezTo>
                  <a:pt x="100" y="56"/>
                  <a:pt x="107" y="49"/>
                  <a:pt x="115" y="49"/>
                </a:cubicBezTo>
                <a:cubicBezTo>
                  <a:pt x="115" y="49"/>
                  <a:pt x="115" y="49"/>
                  <a:pt x="115" y="49"/>
                </a:cubicBezTo>
                <a:cubicBezTo>
                  <a:pt x="123" y="50"/>
                  <a:pt x="129" y="56"/>
                  <a:pt x="129" y="63"/>
                </a:cubicBezTo>
                <a:cubicBezTo>
                  <a:pt x="129" y="71"/>
                  <a:pt x="123" y="77"/>
                  <a:pt x="115" y="77"/>
                </a:cubicBezTo>
                <a:cubicBezTo>
                  <a:pt x="115" y="77"/>
                  <a:pt x="115" y="77"/>
                  <a:pt x="115" y="77"/>
                </a:cubicBezTo>
              </a:path>
            </a:pathLst>
          </a:custGeom>
          <a:solidFill>
            <a:sysClr val="window" lastClr="FFFFFF"/>
          </a:solidFill>
          <a:ln>
            <a:noFill/>
          </a:ln>
        </p:spPr>
        <p:txBody>
          <a:bodyPr vert="horz" wrap="square" lIns="68580" tIns="34290" rIns="68580" bIns="34290" numCol="1" anchor="t" anchorCtr="0" compatLnSpc="1"/>
          <a:lstStyle/>
          <a:p>
            <a:pPr>
              <a:lnSpc>
                <a:spcPct val="120000"/>
              </a:lnSpc>
            </a:pPr>
            <a:endParaRPr lang="zh-CN" altLang="en-US" sz="1350">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25" name="文本框 24"/>
          <p:cNvSpPr txBox="1"/>
          <p:nvPr>
            <p:custDataLst>
              <p:tags r:id="rId11"/>
            </p:custDataLst>
          </p:nvPr>
        </p:nvSpPr>
        <p:spPr>
          <a:xfrm>
            <a:off x="4001770" y="2895600"/>
            <a:ext cx="1038225" cy="590550"/>
          </a:xfrm>
          <a:prstGeom prst="rect">
            <a:avLst/>
          </a:prstGeom>
          <a:noFill/>
        </p:spPr>
        <p:txBody>
          <a:bodyPr wrap="square" rtlCol="0" anchor="ctr" anchorCtr="0">
            <a:noAutofit/>
          </a:bodyPr>
          <a:lstStyle/>
          <a:p>
            <a:pPr algn="ctr">
              <a:lnSpc>
                <a:spcPct val="130000"/>
              </a:lnSpc>
            </a:pPr>
            <a:r>
              <a:rPr altLang="zh-CN" sz="2000" b="1" kern="0" dirty="0">
                <a:solidFill>
                  <a:schemeClr val="bg1"/>
                </a:solidFill>
                <a:latin typeface="+mn-lt"/>
                <a:ea typeface="宋体" panose="02010600030101010101" pitchFamily="2" charset="-122"/>
                <a:sym typeface="Arial" panose="020B0604020202020204" pitchFamily="34" charset="0"/>
              </a:rPr>
              <a:t>现状与前景</a:t>
            </a:r>
          </a:p>
        </p:txBody>
      </p:sp>
      <p:sp>
        <p:nvSpPr>
          <p:cNvPr id="27" name="文本框 26"/>
          <p:cNvSpPr txBox="1"/>
          <p:nvPr>
            <p:custDataLst>
              <p:tags r:id="rId12"/>
            </p:custDataLst>
          </p:nvPr>
        </p:nvSpPr>
        <p:spPr>
          <a:xfrm>
            <a:off x="522652" y="1826260"/>
            <a:ext cx="2922756" cy="822897"/>
          </a:xfrm>
          <a:prstGeom prst="rect">
            <a:avLst/>
          </a:prstGeom>
          <a:noFill/>
        </p:spPr>
        <p:txBody>
          <a:bodyPr wrap="square" rtlCol="0">
            <a:noAutofit/>
          </a:bodyPr>
          <a:lstStyle/>
          <a:p>
            <a:pPr latinLnBrk="0">
              <a:lnSpc>
                <a:spcPct val="100000"/>
              </a:lnSpc>
            </a:pPr>
            <a:r>
              <a:rPr lang="en-US" sz="2000" kern="0" dirty="0">
                <a:solidFill>
                  <a:srgbClr val="000000"/>
                </a:solidFill>
                <a:latin typeface="+mn-lt"/>
                <a:ea typeface="宋体" panose="02010600030101010101" pitchFamily="2" charset="-122"/>
                <a:sym typeface="Arial" panose="020B0604020202020204" pitchFamily="34" charset="0"/>
              </a:rPr>
              <a:t>1.</a:t>
            </a:r>
            <a:r>
              <a:rPr altLang="zh-CN" sz="2000" kern="0" dirty="0" smtClean="0">
                <a:solidFill>
                  <a:srgbClr val="000000"/>
                </a:solidFill>
                <a:latin typeface="+mn-lt"/>
                <a:ea typeface="宋体" panose="02010600030101010101" pitchFamily="2" charset="-122"/>
                <a:sym typeface="Arial" panose="020B0604020202020204" pitchFamily="34" charset="0"/>
              </a:rPr>
              <a:t>电子商务交易规模</a:t>
            </a:r>
            <a:endParaRPr altLang="zh-CN" sz="2000" kern="0" dirty="0">
              <a:solidFill>
                <a:srgbClr val="000000"/>
              </a:solidFill>
              <a:latin typeface="+mn-lt"/>
              <a:ea typeface="宋体" panose="02010600030101010101" pitchFamily="2" charset="-122"/>
              <a:sym typeface="Arial" panose="020B0604020202020204" pitchFamily="34" charset="0"/>
            </a:endParaRPr>
          </a:p>
        </p:txBody>
      </p:sp>
      <p:sp>
        <p:nvSpPr>
          <p:cNvPr id="37" name="文本框 36"/>
          <p:cNvSpPr txBox="1"/>
          <p:nvPr>
            <p:custDataLst>
              <p:tags r:id="rId13"/>
            </p:custDataLst>
          </p:nvPr>
        </p:nvSpPr>
        <p:spPr>
          <a:xfrm>
            <a:off x="1055370" y="3098800"/>
            <a:ext cx="1917065" cy="770255"/>
          </a:xfrm>
          <a:prstGeom prst="rect">
            <a:avLst/>
          </a:prstGeom>
          <a:noFill/>
        </p:spPr>
        <p:txBody>
          <a:bodyPr wrap="square" rtlCol="0">
            <a:normAutofit/>
          </a:bodyPr>
          <a:lstStyle/>
          <a:p>
            <a:pPr>
              <a:lnSpc>
                <a:spcPct val="120000"/>
              </a:lnSpc>
            </a:pPr>
            <a:r>
              <a:rPr lang="en-US" sz="2000" kern="0" dirty="0">
                <a:solidFill>
                  <a:srgbClr val="000000"/>
                </a:solidFill>
                <a:latin typeface="+mn-lt"/>
                <a:ea typeface="宋体" panose="02010600030101010101" pitchFamily="2" charset="-122"/>
                <a:sym typeface="Arial" panose="020B0604020202020204" pitchFamily="34" charset="0"/>
              </a:rPr>
              <a:t>2.</a:t>
            </a:r>
            <a:r>
              <a:rPr altLang="zh-CN" sz="2000" kern="0" dirty="0">
                <a:solidFill>
                  <a:srgbClr val="000000"/>
                </a:solidFill>
                <a:latin typeface="+mn-lt"/>
                <a:ea typeface="宋体" panose="02010600030101010101" pitchFamily="2" charset="-122"/>
                <a:sym typeface="Arial" panose="020B0604020202020204" pitchFamily="34" charset="0"/>
              </a:rPr>
              <a:t>企业信息化</a:t>
            </a:r>
            <a:endParaRPr lang="zh-CN" altLang="en-US" sz="2000" spc="150" dirty="0">
              <a:solidFill>
                <a:sysClr val="windowText" lastClr="000000">
                  <a:lumMod val="65000"/>
                  <a:lumOff val="35000"/>
                </a:sysClr>
              </a:solidFill>
              <a:latin typeface="宋体" panose="02010600030101010101" pitchFamily="2" charset="-122"/>
              <a:ea typeface="宋体" panose="02010600030101010101" pitchFamily="2" charset="-122"/>
              <a:sym typeface="Arial" panose="020B0604020202020204" pitchFamily="34" charset="0"/>
            </a:endParaRPr>
          </a:p>
        </p:txBody>
      </p:sp>
      <p:sp>
        <p:nvSpPr>
          <p:cNvPr id="40" name="文本框 39"/>
          <p:cNvSpPr txBox="1"/>
          <p:nvPr>
            <p:custDataLst>
              <p:tags r:id="rId14"/>
            </p:custDataLst>
          </p:nvPr>
        </p:nvSpPr>
        <p:spPr>
          <a:xfrm>
            <a:off x="5989955" y="1816100"/>
            <a:ext cx="2315210" cy="832485"/>
          </a:xfrm>
          <a:prstGeom prst="rect">
            <a:avLst/>
          </a:prstGeom>
          <a:noFill/>
        </p:spPr>
        <p:txBody>
          <a:bodyPr wrap="square" rtlCol="0">
            <a:normAutofit/>
          </a:bodyPr>
          <a:lstStyle/>
          <a:p>
            <a:pPr>
              <a:lnSpc>
                <a:spcPct val="120000"/>
              </a:lnSpc>
            </a:pPr>
            <a:r>
              <a:rPr lang="en-US" sz="2000" kern="0" dirty="0">
                <a:solidFill>
                  <a:srgbClr val="000000"/>
                </a:solidFill>
                <a:latin typeface="+mn-lt"/>
                <a:ea typeface="宋体" panose="02010600030101010101" pitchFamily="2" charset="-122"/>
                <a:sym typeface="Arial" panose="020B0604020202020204" pitchFamily="34" charset="0"/>
              </a:rPr>
              <a:t>5.移动电子商务</a:t>
            </a:r>
          </a:p>
        </p:txBody>
      </p:sp>
      <p:sp>
        <p:nvSpPr>
          <p:cNvPr id="45" name="文本框 44"/>
          <p:cNvSpPr txBox="1"/>
          <p:nvPr>
            <p:custDataLst>
              <p:tags r:id="rId15"/>
            </p:custDataLst>
          </p:nvPr>
        </p:nvSpPr>
        <p:spPr>
          <a:xfrm>
            <a:off x="6018530" y="3098800"/>
            <a:ext cx="2051050" cy="770255"/>
          </a:xfrm>
          <a:prstGeom prst="rect">
            <a:avLst/>
          </a:prstGeom>
          <a:noFill/>
        </p:spPr>
        <p:txBody>
          <a:bodyPr wrap="square" rtlCol="0">
            <a:normAutofit/>
          </a:bodyPr>
          <a:lstStyle/>
          <a:p>
            <a:pPr>
              <a:lnSpc>
                <a:spcPct val="120000"/>
              </a:lnSpc>
            </a:pPr>
            <a:r>
              <a:rPr lang="en-US" sz="2000" kern="0" dirty="0">
                <a:solidFill>
                  <a:srgbClr val="000000"/>
                </a:solidFill>
                <a:latin typeface="+mn-lt"/>
                <a:ea typeface="宋体" panose="02010600030101010101" pitchFamily="2" charset="-122"/>
                <a:sym typeface="Arial" panose="020B0604020202020204" pitchFamily="34" charset="0"/>
              </a:rPr>
              <a:t>4.跨境电子商务</a:t>
            </a:r>
            <a:endParaRPr lang="zh-CN" altLang="en-US" sz="1050" spc="150" dirty="0">
              <a:solidFill>
                <a:sysClr val="windowText" lastClr="000000">
                  <a:lumMod val="65000"/>
                  <a:lumOff val="35000"/>
                </a:sysClr>
              </a:solidFill>
              <a:latin typeface="Arial" panose="020B0604020202020204" pitchFamily="34" charset="0"/>
              <a:ea typeface="微软雅黑" panose="020B0503020204020204" charset="-122"/>
              <a:sym typeface="Arial" panose="020B0604020202020204" pitchFamily="34" charset="0"/>
            </a:endParaRPr>
          </a:p>
        </p:txBody>
      </p:sp>
      <p:sp>
        <p:nvSpPr>
          <p:cNvPr id="63" name="文本框 62"/>
          <p:cNvSpPr txBox="1"/>
          <p:nvPr>
            <p:custDataLst>
              <p:tags r:id="rId16"/>
            </p:custDataLst>
          </p:nvPr>
        </p:nvSpPr>
        <p:spPr>
          <a:xfrm>
            <a:off x="3493770" y="4971415"/>
            <a:ext cx="2155825" cy="607695"/>
          </a:xfrm>
          <a:prstGeom prst="rect">
            <a:avLst/>
          </a:prstGeom>
          <a:noFill/>
        </p:spPr>
        <p:txBody>
          <a:bodyPr wrap="square" rtlCol="0">
            <a:normAutofit/>
          </a:bodyPr>
          <a:lstStyle/>
          <a:p>
            <a:pPr algn="l">
              <a:lnSpc>
                <a:spcPct val="120000"/>
              </a:lnSpc>
              <a:buClrTx/>
              <a:buSzTx/>
              <a:buFontTx/>
            </a:pPr>
            <a:r>
              <a:rPr lang="en-US" sz="2000" kern="0" dirty="0">
                <a:solidFill>
                  <a:srgbClr val="000000"/>
                </a:solidFill>
                <a:latin typeface="+mn-lt"/>
                <a:ea typeface="宋体" panose="02010600030101010101" pitchFamily="2" charset="-122"/>
                <a:sym typeface="Arial" panose="020B0604020202020204" pitchFamily="34" charset="0"/>
              </a:rPr>
              <a:t>3.农村电子商务</a:t>
            </a:r>
          </a:p>
        </p:txBody>
      </p:sp>
      <p:pic>
        <p:nvPicPr>
          <p:cNvPr id="4" name="图形 3"/>
          <p:cNvPicPr>
            <a:picLocks noChangeAspect="1"/>
          </p:cNvPicPr>
          <p:nvPr>
            <p:custDataLst>
              <p:tags r:id="rId17"/>
            </p:custDataLst>
          </p:nvPr>
        </p:nvPicPr>
        <p:blipFill>
          <a:blip r:embed="rId19" cstate="print">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tretch>
            <a:fillRect/>
          </a:stretch>
        </p:blipFill>
        <p:spPr>
          <a:xfrm>
            <a:off x="4280078" y="3934030"/>
            <a:ext cx="481063" cy="4810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40963"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29</a:t>
            </a:fld>
            <a:endParaRPr lang="en-US" altLang="zh-CN" sz="1000" dirty="0">
              <a:latin typeface="Verdana" panose="020B0604030504040204" pitchFamily="34" charset="0"/>
              <a:ea typeface="宋体" panose="02010600030101010101" pitchFamily="2" charset="-122"/>
            </a:endParaRPr>
          </a:p>
        </p:txBody>
      </p:sp>
      <p:sp>
        <p:nvSpPr>
          <p:cNvPr id="40964" name="Rectangle 2"/>
          <p:cNvSpPr>
            <a:spLocks noGrp="1"/>
          </p:cNvSpPr>
          <p:nvPr>
            <p:ph type="title" idx="4294967295"/>
          </p:nvPr>
        </p:nvSpPr>
        <p:spPr>
          <a:xfrm>
            <a:off x="2590800" y="228600"/>
            <a:ext cx="6705600" cy="603250"/>
          </a:xfrm>
        </p:spPr>
        <p:txBody>
          <a:bodyPr vert="horz" wrap="square" lIns="91440" tIns="45720" rIns="91440" bIns="45720" anchor="ctr" anchorCtr="0"/>
          <a:lstStyle/>
          <a:p>
            <a:pPr eaLnBrk="1" hangingPunct="1"/>
            <a:r>
              <a:rPr lang="zh-CN" altLang="en-US" dirty="0">
                <a:ea typeface="宋体" panose="02010600030101010101" pitchFamily="2" charset="-122"/>
              </a:rPr>
              <a:t>1）电子商务交易</a:t>
            </a:r>
            <a:r>
              <a:rPr lang="zh-CN" altLang="en-US" dirty="0" smtClean="0">
                <a:ea typeface="宋体" panose="02010600030101010101" pitchFamily="2" charset="-122"/>
              </a:rPr>
              <a:t>规模</a:t>
            </a:r>
            <a:endParaRPr lang="zh-CN" altLang="en-US" dirty="0">
              <a:ea typeface="宋体" panose="02010600030101010101" pitchFamily="2" charset="-122"/>
            </a:endParaRPr>
          </a:p>
        </p:txBody>
      </p:sp>
      <p:sp>
        <p:nvSpPr>
          <p:cNvPr id="40965" name="Rectangle 3"/>
          <p:cNvSpPr>
            <a:spLocks noGrp="1"/>
          </p:cNvSpPr>
          <p:nvPr>
            <p:ph type="body" idx="4294967295"/>
          </p:nvPr>
        </p:nvSpPr>
        <p:spPr>
          <a:xfrm>
            <a:off x="327025" y="1524000"/>
            <a:ext cx="8408670" cy="3916045"/>
          </a:xfrm>
        </p:spPr>
        <p:txBody>
          <a:bodyPr vert="horz" wrap="square" lIns="91440" tIns="45720" rIns="91440" bIns="45720" anchor="t" anchorCtr="0"/>
          <a:lstStyle/>
          <a:p>
            <a:pPr eaLnBrk="1" latinLnBrk="0" hangingPunct="1">
              <a:lnSpc>
                <a:spcPct val="100000"/>
              </a:lnSpc>
              <a:spcBef>
                <a:spcPts val="0"/>
              </a:spcBef>
              <a:buNone/>
            </a:pPr>
            <a:r>
              <a:rPr lang="zh-CN" altLang="en-US" sz="3200" b="1" dirty="0">
                <a:solidFill>
                  <a:srgbClr val="000000"/>
                </a:solidFill>
                <a:ea typeface="宋体" panose="02010600030101010101" pitchFamily="2" charset="-122"/>
              </a:rPr>
              <a:t>       </a:t>
            </a:r>
            <a:r>
              <a:rPr lang="zh-CN" altLang="en-US" b="1" dirty="0">
                <a:solidFill>
                  <a:srgbClr val="000000"/>
                </a:solidFill>
                <a:ea typeface="宋体" panose="02010600030101010101" pitchFamily="2" charset="-122"/>
              </a:rPr>
              <a:t> </a:t>
            </a:r>
            <a:r>
              <a:rPr altLang="zh-CN" b="1" dirty="0">
                <a:solidFill>
                  <a:srgbClr val="000000"/>
                </a:solidFill>
                <a:ea typeface="宋体" panose="02010600030101010101" pitchFamily="2" charset="-122"/>
              </a:rPr>
              <a:t>国家统计局数据显示，</a:t>
            </a:r>
            <a:r>
              <a:rPr altLang="zh-CN" b="1" dirty="0" smtClean="0">
                <a:solidFill>
                  <a:srgbClr val="000000"/>
                </a:solidFill>
                <a:ea typeface="宋体" panose="02010600030101010101" pitchFamily="2" charset="-122"/>
              </a:rPr>
              <a:t>202</a:t>
            </a:r>
            <a:r>
              <a:rPr lang="en-US" altLang="zh-CN" b="1" dirty="0" smtClean="0">
                <a:solidFill>
                  <a:srgbClr val="000000"/>
                </a:solidFill>
                <a:ea typeface="宋体" panose="02010600030101010101" pitchFamily="2" charset="-122"/>
              </a:rPr>
              <a:t>1</a:t>
            </a:r>
            <a:r>
              <a:rPr altLang="zh-CN" b="1" dirty="0" smtClean="0">
                <a:solidFill>
                  <a:srgbClr val="000000"/>
                </a:solidFill>
                <a:ea typeface="宋体" panose="02010600030101010101" pitchFamily="2" charset="-122"/>
              </a:rPr>
              <a:t>年</a:t>
            </a:r>
            <a:r>
              <a:rPr altLang="zh-CN" b="1" dirty="0">
                <a:solidFill>
                  <a:srgbClr val="000000"/>
                </a:solidFill>
                <a:ea typeface="宋体" panose="02010600030101010101" pitchFamily="2" charset="-122"/>
              </a:rPr>
              <a:t>，</a:t>
            </a:r>
            <a:r>
              <a:rPr altLang="zh-CN" b="1" dirty="0" smtClean="0">
                <a:solidFill>
                  <a:srgbClr val="000000"/>
                </a:solidFill>
                <a:ea typeface="宋体" panose="02010600030101010101" pitchFamily="2" charset="-122"/>
              </a:rPr>
              <a:t>全国电子商务交易额达</a:t>
            </a:r>
            <a:r>
              <a:rPr lang="en-US" altLang="zh-CN" b="1" dirty="0" smtClean="0">
                <a:solidFill>
                  <a:srgbClr val="000000"/>
                </a:solidFill>
                <a:ea typeface="宋体" panose="02010600030101010101" pitchFamily="2" charset="-122"/>
              </a:rPr>
              <a:t>42</a:t>
            </a:r>
            <a:r>
              <a:rPr altLang="zh-CN" b="1" dirty="0" smtClean="0">
                <a:solidFill>
                  <a:srgbClr val="000000"/>
                </a:solidFill>
                <a:ea typeface="宋体" panose="02010600030101010101" pitchFamily="2" charset="-122"/>
              </a:rPr>
              <a:t>.</a:t>
            </a:r>
            <a:r>
              <a:rPr lang="en-US" altLang="zh-CN" b="1" dirty="0" smtClean="0">
                <a:solidFill>
                  <a:srgbClr val="000000"/>
                </a:solidFill>
                <a:ea typeface="宋体" panose="02010600030101010101" pitchFamily="2" charset="-122"/>
              </a:rPr>
              <a:t>3</a:t>
            </a:r>
            <a:r>
              <a:rPr altLang="zh-CN" b="1" dirty="0" smtClean="0">
                <a:solidFill>
                  <a:srgbClr val="000000"/>
                </a:solidFill>
                <a:ea typeface="宋体" panose="02010600030101010101" pitchFamily="2" charset="-122"/>
              </a:rPr>
              <a:t>万亿元，</a:t>
            </a:r>
            <a:r>
              <a:rPr lang="zh-CN" altLang="en-US" b="1" dirty="0" smtClean="0">
                <a:solidFill>
                  <a:srgbClr val="000000"/>
                </a:solidFill>
                <a:ea typeface="宋体" panose="02010600030101010101" pitchFamily="2" charset="-122"/>
              </a:rPr>
              <a:t>同比增长</a:t>
            </a:r>
            <a:r>
              <a:rPr lang="en-US" altLang="zh-CN" b="1" dirty="0" smtClean="0">
                <a:solidFill>
                  <a:srgbClr val="000000"/>
                </a:solidFill>
                <a:ea typeface="宋体" panose="02010600030101010101" pitchFamily="2" charset="-122"/>
              </a:rPr>
              <a:t>19.6%</a:t>
            </a:r>
            <a:r>
              <a:rPr altLang="zh-CN" b="1" dirty="0" smtClean="0">
                <a:solidFill>
                  <a:srgbClr val="000000"/>
                </a:solidFill>
                <a:ea typeface="宋体" panose="02010600030101010101" pitchFamily="2" charset="-122"/>
              </a:rPr>
              <a:t>。按交易</a:t>
            </a:r>
            <a:r>
              <a:rPr lang="zh-CN" altLang="en-US" b="1" dirty="0" smtClean="0">
                <a:solidFill>
                  <a:srgbClr val="000000"/>
                </a:solidFill>
                <a:ea typeface="宋体" panose="02010600030101010101" pitchFamily="2" charset="-122"/>
              </a:rPr>
              <a:t>内容看</a:t>
            </a:r>
            <a:r>
              <a:rPr altLang="zh-CN" b="1" dirty="0" smtClean="0">
                <a:solidFill>
                  <a:srgbClr val="000000"/>
                </a:solidFill>
                <a:ea typeface="宋体" panose="02010600030101010101" pitchFamily="2" charset="-122"/>
              </a:rPr>
              <a:t>，商品类交易额</a:t>
            </a:r>
            <a:r>
              <a:rPr lang="en-US" altLang="zh-CN" b="1" dirty="0" smtClean="0">
                <a:solidFill>
                  <a:srgbClr val="000000"/>
                </a:solidFill>
                <a:ea typeface="宋体" panose="02010600030101010101" pitchFamily="2" charset="-122"/>
              </a:rPr>
              <a:t>31.3</a:t>
            </a:r>
            <a:r>
              <a:rPr altLang="zh-CN" b="1" dirty="0" smtClean="0">
                <a:solidFill>
                  <a:srgbClr val="000000"/>
                </a:solidFill>
                <a:ea typeface="宋体" panose="02010600030101010101" pitchFamily="2" charset="-122"/>
              </a:rPr>
              <a:t>万亿元</a:t>
            </a:r>
            <a:r>
              <a:rPr altLang="zh-CN" b="1" dirty="0">
                <a:solidFill>
                  <a:srgbClr val="000000"/>
                </a:solidFill>
                <a:ea typeface="宋体" panose="02010600030101010101" pitchFamily="2" charset="-122"/>
              </a:rPr>
              <a:t>，</a:t>
            </a:r>
            <a:r>
              <a:rPr altLang="zh-CN" b="1" dirty="0" smtClean="0">
                <a:solidFill>
                  <a:srgbClr val="000000"/>
                </a:solidFill>
                <a:ea typeface="宋体" panose="02010600030101010101" pitchFamily="2" charset="-122"/>
              </a:rPr>
              <a:t>同比增长</a:t>
            </a:r>
            <a:r>
              <a:rPr lang="en-US" altLang="zh-CN" b="1" dirty="0" smtClean="0">
                <a:solidFill>
                  <a:srgbClr val="000000"/>
                </a:solidFill>
                <a:ea typeface="宋体" panose="02010600030101010101" pitchFamily="2" charset="-122"/>
              </a:rPr>
              <a:t>16.6</a:t>
            </a:r>
            <a:r>
              <a:rPr altLang="zh-CN" b="1" dirty="0" smtClean="0">
                <a:solidFill>
                  <a:srgbClr val="000000"/>
                </a:solidFill>
                <a:ea typeface="宋体" panose="02010600030101010101" pitchFamily="2" charset="-122"/>
              </a:rPr>
              <a:t>%；服务类电商交易额</a:t>
            </a:r>
            <a:r>
              <a:rPr lang="en-US" altLang="zh-CN" b="1" dirty="0" smtClean="0">
                <a:solidFill>
                  <a:srgbClr val="000000"/>
                </a:solidFill>
                <a:ea typeface="宋体" panose="02010600030101010101" pitchFamily="2" charset="-122"/>
              </a:rPr>
              <a:t>11</a:t>
            </a:r>
            <a:r>
              <a:rPr altLang="zh-CN" b="1" dirty="0" smtClean="0">
                <a:solidFill>
                  <a:srgbClr val="000000"/>
                </a:solidFill>
                <a:ea typeface="宋体" panose="02010600030101010101" pitchFamily="2" charset="-122"/>
              </a:rPr>
              <a:t>.0万亿元</a:t>
            </a:r>
            <a:r>
              <a:rPr altLang="zh-CN" b="1" dirty="0">
                <a:solidFill>
                  <a:srgbClr val="000000"/>
                </a:solidFill>
                <a:ea typeface="宋体" panose="02010600030101010101" pitchFamily="2" charset="-122"/>
              </a:rPr>
              <a:t>，</a:t>
            </a:r>
            <a:r>
              <a:rPr altLang="zh-CN" b="1" dirty="0" smtClean="0">
                <a:solidFill>
                  <a:srgbClr val="000000"/>
                </a:solidFill>
                <a:ea typeface="宋体" panose="02010600030101010101" pitchFamily="2" charset="-122"/>
              </a:rPr>
              <a:t>同比</a:t>
            </a:r>
            <a:r>
              <a:rPr lang="zh-CN" altLang="en-US" b="1" dirty="0" smtClean="0">
                <a:solidFill>
                  <a:srgbClr val="000000"/>
                </a:solidFill>
                <a:ea typeface="宋体" panose="02010600030101010101" pitchFamily="2" charset="-122"/>
              </a:rPr>
              <a:t>增长</a:t>
            </a:r>
            <a:r>
              <a:rPr lang="en-US" altLang="zh-CN" b="1" dirty="0" smtClean="0">
                <a:solidFill>
                  <a:srgbClr val="000000"/>
                </a:solidFill>
                <a:ea typeface="宋体" panose="02010600030101010101" pitchFamily="2" charset="-122"/>
              </a:rPr>
              <a:t>28.9</a:t>
            </a:r>
            <a:r>
              <a:rPr altLang="zh-CN" b="1" dirty="0" smtClean="0">
                <a:solidFill>
                  <a:srgbClr val="000000"/>
                </a:solidFill>
                <a:ea typeface="宋体" panose="02010600030101010101" pitchFamily="2" charset="-122"/>
              </a:rPr>
              <a:t>%；</a:t>
            </a:r>
            <a:r>
              <a:rPr lang="zh-CN" altLang="en-US" b="1" dirty="0" smtClean="0">
                <a:solidFill>
                  <a:srgbClr val="000000"/>
                </a:solidFill>
                <a:ea typeface="宋体" panose="02010600030101010101" pitchFamily="2" charset="-122"/>
              </a:rPr>
              <a:t>从交易对象看，对单位（</a:t>
            </a:r>
            <a:r>
              <a:rPr lang="en-US" altLang="zh-CN" b="1" dirty="0" smtClean="0">
                <a:solidFill>
                  <a:srgbClr val="000000"/>
                </a:solidFill>
                <a:ea typeface="宋体" panose="02010600030101010101" pitchFamily="2" charset="-122"/>
              </a:rPr>
              <a:t>B2C+B2G</a:t>
            </a:r>
            <a:r>
              <a:rPr lang="zh-CN" altLang="en-US" b="1" dirty="0" smtClean="0">
                <a:solidFill>
                  <a:srgbClr val="000000"/>
                </a:solidFill>
                <a:ea typeface="宋体" panose="02010600030101010101" pitchFamily="2" charset="-122"/>
              </a:rPr>
              <a:t>）电子商务交易额</a:t>
            </a:r>
            <a:r>
              <a:rPr lang="en-US" altLang="zh-CN" b="1" dirty="0" smtClean="0">
                <a:solidFill>
                  <a:srgbClr val="000000"/>
                </a:solidFill>
                <a:ea typeface="宋体" panose="02010600030101010101" pitchFamily="2" charset="-122"/>
              </a:rPr>
              <a:t>24.8</a:t>
            </a:r>
            <a:r>
              <a:rPr lang="zh-CN" altLang="en-US" b="1" dirty="0" smtClean="0">
                <a:solidFill>
                  <a:srgbClr val="000000"/>
                </a:solidFill>
                <a:ea typeface="宋体" panose="02010600030101010101" pitchFamily="2" charset="-122"/>
              </a:rPr>
              <a:t>万亿元，同比增长</a:t>
            </a:r>
            <a:r>
              <a:rPr lang="en-US" altLang="zh-CN" b="1" dirty="0" smtClean="0">
                <a:solidFill>
                  <a:srgbClr val="000000"/>
                </a:solidFill>
                <a:ea typeface="宋体" panose="02010600030101010101" pitchFamily="2" charset="-122"/>
              </a:rPr>
              <a:t>18.8%</a:t>
            </a:r>
            <a:r>
              <a:rPr lang="zh-CN" altLang="en-US" b="1" dirty="0" smtClean="0">
                <a:solidFill>
                  <a:srgbClr val="000000"/>
                </a:solidFill>
                <a:ea typeface="宋体" panose="02010600030101010101" pitchFamily="2" charset="-122"/>
              </a:rPr>
              <a:t>；对消费者（</a:t>
            </a:r>
            <a:r>
              <a:rPr lang="en-US" altLang="zh-CN" b="1" dirty="0" smtClean="0">
                <a:solidFill>
                  <a:srgbClr val="000000"/>
                </a:solidFill>
                <a:ea typeface="宋体" panose="02010600030101010101" pitchFamily="2" charset="-122"/>
              </a:rPr>
              <a:t>B2C+C2C</a:t>
            </a:r>
            <a:r>
              <a:rPr lang="zh-CN" altLang="en-US" b="1" dirty="0" smtClean="0">
                <a:solidFill>
                  <a:srgbClr val="000000"/>
                </a:solidFill>
                <a:ea typeface="宋体" panose="02010600030101010101" pitchFamily="2" charset="-122"/>
              </a:rPr>
              <a:t>）电子商务交易额</a:t>
            </a:r>
            <a:r>
              <a:rPr lang="en-US" altLang="zh-CN" b="1" dirty="0" smtClean="0">
                <a:solidFill>
                  <a:srgbClr val="000000"/>
                </a:solidFill>
                <a:ea typeface="宋体" panose="02010600030101010101" pitchFamily="2" charset="-122"/>
              </a:rPr>
              <a:t>17.5</a:t>
            </a:r>
            <a:r>
              <a:rPr lang="zh-CN" altLang="en-US" b="1" dirty="0" smtClean="0">
                <a:solidFill>
                  <a:srgbClr val="000000"/>
                </a:solidFill>
                <a:ea typeface="宋体" panose="02010600030101010101" pitchFamily="2" charset="-122"/>
              </a:rPr>
              <a:t>万亿元，同比增长</a:t>
            </a:r>
            <a:r>
              <a:rPr lang="en-US" altLang="zh-CN" b="1" dirty="0" smtClean="0">
                <a:solidFill>
                  <a:srgbClr val="000000"/>
                </a:solidFill>
                <a:ea typeface="宋体" panose="02010600030101010101" pitchFamily="2" charset="-122"/>
              </a:rPr>
              <a:t>20.6%</a:t>
            </a:r>
            <a:r>
              <a:rPr lang="zh-CN" altLang="en-US" b="1" dirty="0" smtClean="0">
                <a:solidFill>
                  <a:srgbClr val="000000"/>
                </a:solidFill>
                <a:ea typeface="宋体" panose="02010600030101010101" pitchFamily="2" charset="-122"/>
              </a:rPr>
              <a:t> 。</a:t>
            </a:r>
            <a:endParaRPr lang="en-US" altLang="zh-CN" b="1" dirty="0" smtClean="0">
              <a:solidFill>
                <a:srgbClr val="000000"/>
              </a:solidFill>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cs typeface="Verdana" panose="020B0604030504040204" pitchFamily="34" charset="0"/>
              </a:rPr>
              <a:pPr algn="ctr" eaLnBrk="1" hangingPunct="1"/>
              <a:t>3</a:t>
            </a:fld>
            <a:endParaRPr lang="en-US" altLang="zh-CN" sz="1000" dirty="0">
              <a:latin typeface="Verdana" panose="020B0604030504040204" pitchFamily="34" charset="0"/>
              <a:ea typeface="宋体" panose="02010600030101010101" pitchFamily="2" charset="-122"/>
              <a:cs typeface="Verdana" panose="020B0604030504040204" pitchFamily="34" charset="0"/>
            </a:endParaRPr>
          </a:p>
        </p:txBody>
      </p:sp>
      <p:sp>
        <p:nvSpPr>
          <p:cNvPr id="11267" name="Rectangle 2"/>
          <p:cNvSpPr>
            <a:spLocks noGrp="1"/>
          </p:cNvSpPr>
          <p:nvPr>
            <p:ph type="title" idx="4294967295"/>
          </p:nvPr>
        </p:nvSpPr>
        <p:spPr/>
        <p:txBody>
          <a:bodyPr vert="horz" wrap="square" lIns="91440" tIns="45720" rIns="91440" bIns="45720" anchor="ctr" anchorCtr="0"/>
          <a:lstStyle/>
          <a:p>
            <a:pPr eaLnBrk="1" hangingPunct="1"/>
            <a:r>
              <a:rPr lang="zh-CN" altLang="en-US" dirty="0">
                <a:ea typeface="宋体" panose="02010600030101010101" pitchFamily="2" charset="-122"/>
              </a:rPr>
              <a:t>           内容概要</a:t>
            </a:r>
          </a:p>
        </p:txBody>
      </p:sp>
      <p:grpSp>
        <p:nvGrpSpPr>
          <p:cNvPr id="11268" name="Group 3"/>
          <p:cNvGrpSpPr/>
          <p:nvPr/>
        </p:nvGrpSpPr>
        <p:grpSpPr>
          <a:xfrm>
            <a:off x="1457325" y="2041525"/>
            <a:ext cx="6248400" cy="676275"/>
            <a:chOff x="0" y="0"/>
            <a:chExt cx="9468" cy="1080"/>
          </a:xfrm>
        </p:grpSpPr>
        <p:sp>
          <p:nvSpPr>
            <p:cNvPr id="7175" name="AutoShape 4"/>
            <p:cNvSpPr>
              <a:spLocks noChangeArrowheads="1"/>
            </p:cNvSpPr>
            <p:nvPr/>
          </p:nvSpPr>
          <p:spPr bwMode="auto">
            <a:xfrm>
              <a:off x="468" y="240"/>
              <a:ext cx="9000" cy="720"/>
            </a:xfrm>
            <a:prstGeom prst="roundRect">
              <a:avLst>
                <a:gd name="adj" fmla="val 16667"/>
              </a:avLst>
            </a:prstGeom>
            <a:gradFill rotWithShape="1">
              <a:gsLst>
                <a:gs pos="0">
                  <a:schemeClr val="accent2"/>
                </a:gs>
                <a:gs pos="50000">
                  <a:srgbClr val="E9F4C9"/>
                </a:gs>
                <a:gs pos="100000">
                  <a:schemeClr val="accent2"/>
                </a:gs>
              </a:gsLst>
              <a:lin ang="5400000" scaled="1"/>
            </a:gradFill>
            <a:ln w="12700" cmpd="sng">
              <a:solidFill>
                <a:schemeClr val="bg1"/>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9" name="AutoShape 5"/>
            <p:cNvSpPr/>
            <p:nvPr/>
          </p:nvSpPr>
          <p:spPr>
            <a:xfrm>
              <a:off x="0" y="0"/>
              <a:ext cx="1080" cy="1080"/>
            </a:xfrm>
            <a:prstGeom prst="diamond">
              <a:avLst/>
            </a:prstGeom>
            <a:solidFill>
              <a:schemeClr val="accent2"/>
            </a:solidFill>
            <a:ln w="25400" cap="flat" cmpd="sng">
              <a:solidFill>
                <a:schemeClr val="bg1"/>
              </a:solidFill>
              <a:prstDash val="solid"/>
              <a:miter/>
              <a:headEnd type="none" w="med" len="med"/>
              <a:tailEnd type="none" w="med" len="med"/>
            </a:ln>
          </p:spPr>
          <p:txBody>
            <a:bodyPr wrap="none" anchor="ctr" anchorCtr="0"/>
            <a:lstStyle/>
            <a:p>
              <a:pPr eaLnBrk="1" hangingPunct="1"/>
              <a:endParaRPr lang="zh-CN" altLang="en-US" dirty="0">
                <a:latin typeface="Arial" panose="020B0604020202020204" pitchFamily="34" charset="0"/>
                <a:ea typeface="宋体" panose="02010600030101010101" pitchFamily="2" charset="-122"/>
              </a:endParaRPr>
            </a:p>
          </p:txBody>
        </p:sp>
        <p:sp>
          <p:nvSpPr>
            <p:cNvPr id="11280" name="Text Box 6"/>
            <p:cNvSpPr txBox="1"/>
            <p:nvPr/>
          </p:nvSpPr>
          <p:spPr>
            <a:xfrm>
              <a:off x="960" y="274"/>
              <a:ext cx="6360" cy="687"/>
            </a:xfrm>
            <a:prstGeom prst="rect">
              <a:avLst/>
            </a:prstGeom>
            <a:noFill/>
            <a:ln w="9525">
              <a:noFill/>
            </a:ln>
          </p:spPr>
          <p:txBody>
            <a:bodyPr>
              <a:spAutoFit/>
            </a:bodyPr>
            <a:lstStyle/>
            <a:p>
              <a:r>
                <a:rPr lang="zh-CN" altLang="en-US" sz="2200" dirty="0">
                  <a:solidFill>
                    <a:srgbClr val="0033CC"/>
                  </a:solidFill>
                  <a:latin typeface="Arial" panose="020B0604020202020204" pitchFamily="34" charset="0"/>
                  <a:ea typeface="宋体" panose="02010600030101010101" pitchFamily="2" charset="-122"/>
                </a:rPr>
                <a:t>电子商务的概念</a:t>
              </a:r>
            </a:p>
          </p:txBody>
        </p:sp>
        <p:sp>
          <p:nvSpPr>
            <p:cNvPr id="11281" name="Text Box 7"/>
            <p:cNvSpPr txBox="1"/>
            <p:nvPr/>
          </p:nvSpPr>
          <p:spPr>
            <a:xfrm>
              <a:off x="242" y="155"/>
              <a:ext cx="556" cy="735"/>
            </a:xfrm>
            <a:prstGeom prst="rect">
              <a:avLst/>
            </a:prstGeom>
            <a:noFill/>
            <a:ln w="9525">
              <a:noFill/>
            </a:ln>
          </p:spPr>
          <p:txBody>
            <a:bodyPr wrap="square">
              <a:spAutoFit/>
            </a:bodyPr>
            <a:lstStyle/>
            <a:p>
              <a:pPr algn="ctr"/>
              <a:r>
                <a:rPr lang="en-US" altLang="zh-CN" sz="2400" dirty="0">
                  <a:solidFill>
                    <a:schemeClr val="bg1"/>
                  </a:solidFill>
                  <a:latin typeface="Arial" panose="020B0604020202020204" pitchFamily="34" charset="0"/>
                  <a:ea typeface="宋体" panose="02010600030101010101" pitchFamily="2" charset="-122"/>
                </a:rPr>
                <a:t>1</a:t>
              </a:r>
            </a:p>
          </p:txBody>
        </p:sp>
      </p:grpSp>
      <p:sp>
        <p:nvSpPr>
          <p:cNvPr id="7179" name="AutoShape 8"/>
          <p:cNvSpPr>
            <a:spLocks noChangeArrowheads="1"/>
          </p:cNvSpPr>
          <p:nvPr/>
        </p:nvSpPr>
        <p:spPr bwMode="auto">
          <a:xfrm>
            <a:off x="1843088" y="3302000"/>
            <a:ext cx="5862638" cy="457200"/>
          </a:xfrm>
          <a:prstGeom prst="roundRect">
            <a:avLst>
              <a:gd name="adj" fmla="val 16667"/>
            </a:avLst>
          </a:prstGeom>
          <a:gradFill rotWithShape="1">
            <a:gsLst>
              <a:gs pos="0">
                <a:schemeClr val="accent1"/>
              </a:gs>
              <a:gs pos="50000">
                <a:srgbClr val="D9E2CF"/>
              </a:gs>
              <a:gs pos="100000">
                <a:schemeClr val="accent1"/>
              </a:gs>
            </a:gsLst>
            <a:lin ang="5400000" scaled="1"/>
          </a:gradFill>
          <a:ln w="12700" cmpd="sng">
            <a:solidFill>
              <a:schemeClr val="bg1"/>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0" name="AutoShape 9"/>
          <p:cNvSpPr/>
          <p:nvPr/>
        </p:nvSpPr>
        <p:spPr>
          <a:xfrm>
            <a:off x="1457325" y="3182938"/>
            <a:ext cx="693738" cy="685800"/>
          </a:xfrm>
          <a:prstGeom prst="diamond">
            <a:avLst/>
          </a:prstGeom>
          <a:solidFill>
            <a:schemeClr val="accent1"/>
          </a:solidFill>
          <a:ln w="25400" cap="flat" cmpd="sng">
            <a:solidFill>
              <a:schemeClr val="bg1"/>
            </a:solidFill>
            <a:prstDash val="solid"/>
            <a:miter/>
            <a:headEnd type="none" w="med" len="med"/>
            <a:tailEnd type="none" w="med" len="med"/>
          </a:ln>
        </p:spPr>
        <p:txBody>
          <a:bodyPr wrap="none" anchor="ctr" anchorCtr="0"/>
          <a:lstStyle/>
          <a:p>
            <a:pPr eaLnBrk="1" hangingPunct="1"/>
            <a:endParaRPr lang="zh-CN" altLang="en-US" dirty="0">
              <a:latin typeface="Arial" panose="020B0604020202020204" pitchFamily="34" charset="0"/>
              <a:ea typeface="宋体" panose="02010600030101010101" pitchFamily="2" charset="-122"/>
            </a:endParaRPr>
          </a:p>
        </p:txBody>
      </p:sp>
      <p:sp>
        <p:nvSpPr>
          <p:cNvPr id="11271" name="Text Box 10"/>
          <p:cNvSpPr txBox="1"/>
          <p:nvPr/>
        </p:nvSpPr>
        <p:spPr>
          <a:xfrm>
            <a:off x="2074863" y="3286125"/>
            <a:ext cx="5249862" cy="429895"/>
          </a:xfrm>
          <a:prstGeom prst="rect">
            <a:avLst/>
          </a:prstGeom>
          <a:noFill/>
          <a:ln w="9525">
            <a:noFill/>
          </a:ln>
        </p:spPr>
        <p:txBody>
          <a:bodyPr>
            <a:spAutoFit/>
          </a:bodyPr>
          <a:lstStyle/>
          <a:p>
            <a:r>
              <a:rPr lang="zh-CN" altLang="en-US" sz="2200" dirty="0">
                <a:solidFill>
                  <a:srgbClr val="0033CC"/>
                </a:solidFill>
                <a:latin typeface="Arial" panose="020B0604020202020204" pitchFamily="34" charset="0"/>
                <a:ea typeface="宋体" panose="02010600030101010101" pitchFamily="2" charset="-122"/>
              </a:rPr>
              <a:t>电子商务的功能、</a:t>
            </a:r>
            <a:r>
              <a:rPr lang="zh-CN" altLang="en-US" sz="2200" dirty="0" smtClean="0">
                <a:solidFill>
                  <a:srgbClr val="0033CC"/>
                </a:solidFill>
                <a:latin typeface="Arial" panose="020B0604020202020204" pitchFamily="34" charset="0"/>
                <a:ea typeface="宋体" panose="02010600030101010101" pitchFamily="2" charset="-122"/>
              </a:rPr>
              <a:t>特点、优势与</a:t>
            </a:r>
            <a:r>
              <a:rPr lang="zh-CN" altLang="en-US" sz="2200" dirty="0">
                <a:solidFill>
                  <a:srgbClr val="0033CC"/>
                </a:solidFill>
                <a:latin typeface="Arial" panose="020B0604020202020204" pitchFamily="34" charset="0"/>
                <a:ea typeface="宋体" panose="02010600030101010101" pitchFamily="2" charset="-122"/>
              </a:rPr>
              <a:t>效益</a:t>
            </a:r>
          </a:p>
        </p:txBody>
      </p:sp>
      <p:sp>
        <p:nvSpPr>
          <p:cNvPr id="11272" name="Text Box 11"/>
          <p:cNvSpPr txBox="1"/>
          <p:nvPr/>
        </p:nvSpPr>
        <p:spPr>
          <a:xfrm>
            <a:off x="1612900" y="3281363"/>
            <a:ext cx="357188" cy="457200"/>
          </a:xfrm>
          <a:prstGeom prst="rect">
            <a:avLst/>
          </a:prstGeom>
          <a:noFill/>
          <a:ln w="9525">
            <a:noFill/>
          </a:ln>
        </p:spPr>
        <p:txBody>
          <a:bodyPr wrap="none">
            <a:spAutoFit/>
          </a:bodyPr>
          <a:lstStyle/>
          <a:p>
            <a:pPr algn="ctr"/>
            <a:r>
              <a:rPr lang="en-US" altLang="zh-CN" sz="2400" dirty="0">
                <a:solidFill>
                  <a:schemeClr val="bg1"/>
                </a:solidFill>
                <a:latin typeface="Arial" panose="020B0604020202020204" pitchFamily="34" charset="0"/>
                <a:ea typeface="宋体" panose="02010600030101010101" pitchFamily="2" charset="-122"/>
              </a:rPr>
              <a:t>2</a:t>
            </a:r>
          </a:p>
        </p:txBody>
      </p:sp>
      <p:grpSp>
        <p:nvGrpSpPr>
          <p:cNvPr id="11273" name="Group 12"/>
          <p:cNvGrpSpPr/>
          <p:nvPr/>
        </p:nvGrpSpPr>
        <p:grpSpPr>
          <a:xfrm>
            <a:off x="1536700" y="4359910"/>
            <a:ext cx="6235700" cy="685800"/>
            <a:chOff x="0" y="0"/>
            <a:chExt cx="9960" cy="1080"/>
          </a:xfrm>
        </p:grpSpPr>
        <p:sp>
          <p:nvSpPr>
            <p:cNvPr id="7184" name="AutoShape 13"/>
            <p:cNvSpPr>
              <a:spLocks noChangeArrowheads="1"/>
            </p:cNvSpPr>
            <p:nvPr/>
          </p:nvSpPr>
          <p:spPr bwMode="auto">
            <a:xfrm>
              <a:off x="600" y="188"/>
              <a:ext cx="9240" cy="720"/>
            </a:xfrm>
            <a:prstGeom prst="roundRect">
              <a:avLst>
                <a:gd name="adj" fmla="val 16667"/>
              </a:avLst>
            </a:prstGeom>
            <a:gradFill rotWithShape="1">
              <a:gsLst>
                <a:gs pos="0">
                  <a:schemeClr val="hlink"/>
                </a:gs>
                <a:gs pos="50000">
                  <a:srgbClr val="D3E8F4"/>
                </a:gs>
                <a:gs pos="100000">
                  <a:schemeClr val="hlink"/>
                </a:gs>
              </a:gsLst>
              <a:lin ang="5400000" scaled="1"/>
            </a:gradFill>
            <a:ln w="12700" cmpd="sng">
              <a:solidFill>
                <a:schemeClr val="bg1"/>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5" name="AutoShape 14"/>
            <p:cNvSpPr/>
            <p:nvPr/>
          </p:nvSpPr>
          <p:spPr>
            <a:xfrm>
              <a:off x="0" y="0"/>
              <a:ext cx="1080" cy="1080"/>
            </a:xfrm>
            <a:prstGeom prst="diamond">
              <a:avLst/>
            </a:prstGeom>
            <a:solidFill>
              <a:schemeClr val="hlink"/>
            </a:solidFill>
            <a:ln w="25400" cap="flat" cmpd="sng">
              <a:solidFill>
                <a:schemeClr val="bg1"/>
              </a:solidFill>
              <a:prstDash val="solid"/>
              <a:miter/>
              <a:headEnd type="none" w="med" len="med"/>
              <a:tailEnd type="none" w="med" len="med"/>
            </a:ln>
          </p:spPr>
          <p:txBody>
            <a:bodyPr wrap="none" anchor="ctr" anchorCtr="0"/>
            <a:lstStyle/>
            <a:p>
              <a:pPr eaLnBrk="1" hangingPunct="1"/>
              <a:endParaRPr lang="zh-CN" altLang="en-US" dirty="0">
                <a:latin typeface="Arial" panose="020B0604020202020204" pitchFamily="34" charset="0"/>
                <a:ea typeface="宋体" panose="02010600030101010101" pitchFamily="2" charset="-122"/>
              </a:endParaRPr>
            </a:p>
          </p:txBody>
        </p:sp>
        <p:sp>
          <p:nvSpPr>
            <p:cNvPr id="11276" name="Text Box 15"/>
            <p:cNvSpPr txBox="1"/>
            <p:nvPr/>
          </p:nvSpPr>
          <p:spPr>
            <a:xfrm>
              <a:off x="960" y="161"/>
              <a:ext cx="9000" cy="677"/>
            </a:xfrm>
            <a:prstGeom prst="rect">
              <a:avLst/>
            </a:prstGeom>
            <a:noFill/>
            <a:ln w="9525">
              <a:noFill/>
            </a:ln>
          </p:spPr>
          <p:txBody>
            <a:bodyPr>
              <a:spAutoFit/>
            </a:bodyPr>
            <a:lstStyle/>
            <a:p>
              <a:r>
                <a:rPr lang="zh-CN" altLang="en-US" sz="2200" dirty="0" smtClean="0">
                  <a:solidFill>
                    <a:srgbClr val="0033CC"/>
                  </a:solidFill>
                  <a:latin typeface="Arial" panose="020B0604020202020204" pitchFamily="34" charset="0"/>
                  <a:ea typeface="宋体" panose="02010600030101010101" pitchFamily="2" charset="-122"/>
                </a:rPr>
                <a:t>电子商务</a:t>
              </a:r>
              <a:r>
                <a:rPr lang="zh-CN" altLang="en-US" sz="2200" dirty="0" smtClean="0">
                  <a:solidFill>
                    <a:srgbClr val="0033CC"/>
                  </a:solidFill>
                  <a:ea typeface="宋体" panose="02010600030101010101" pitchFamily="2" charset="-122"/>
                </a:rPr>
                <a:t>的</a:t>
              </a:r>
              <a:r>
                <a:rPr lang="zh-CN" altLang="en-US" sz="2200" dirty="0" smtClean="0">
                  <a:solidFill>
                    <a:srgbClr val="0033CC"/>
                  </a:solidFill>
                  <a:latin typeface="Arial" panose="020B0604020202020204" pitchFamily="34" charset="0"/>
                  <a:ea typeface="宋体" panose="02010600030101010101" pitchFamily="2" charset="-122"/>
                </a:rPr>
                <a:t>发展</a:t>
              </a:r>
              <a:endParaRPr lang="zh-CN" altLang="en-US" sz="2200" dirty="0">
                <a:solidFill>
                  <a:srgbClr val="0033CC"/>
                </a:solidFill>
                <a:latin typeface="Arial" panose="020B0604020202020204" pitchFamily="34" charset="0"/>
                <a:ea typeface="宋体" panose="02010600030101010101" pitchFamily="2" charset="-122"/>
              </a:endParaRPr>
            </a:p>
          </p:txBody>
        </p:sp>
        <p:sp>
          <p:nvSpPr>
            <p:cNvPr id="11277" name="Text Box 16"/>
            <p:cNvSpPr txBox="1"/>
            <p:nvPr/>
          </p:nvSpPr>
          <p:spPr>
            <a:xfrm>
              <a:off x="242" y="155"/>
              <a:ext cx="556" cy="725"/>
            </a:xfrm>
            <a:prstGeom prst="rect">
              <a:avLst/>
            </a:prstGeom>
            <a:noFill/>
            <a:ln w="9525">
              <a:noFill/>
            </a:ln>
          </p:spPr>
          <p:txBody>
            <a:bodyPr wrap="square">
              <a:spAutoFit/>
            </a:bodyPr>
            <a:lstStyle/>
            <a:p>
              <a:pPr algn="ctr"/>
              <a:r>
                <a:rPr lang="en-US" altLang="zh-CN" sz="2400" dirty="0">
                  <a:solidFill>
                    <a:schemeClr val="bg1"/>
                  </a:solidFill>
                  <a:latin typeface="Arial" panose="020B0604020202020204" pitchFamily="34" charset="0"/>
                  <a:ea typeface="宋体" panose="02010600030101010101" pitchFamily="2" charset="-122"/>
                </a:rPr>
                <a:t>3</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39939"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30</a:t>
            </a:fld>
            <a:endParaRPr lang="en-US" altLang="zh-CN" sz="1000" dirty="0">
              <a:latin typeface="Verdana" panose="020B0604030504040204" pitchFamily="34" charset="0"/>
              <a:ea typeface="宋体" panose="02010600030101010101" pitchFamily="2" charset="-122"/>
            </a:endParaRPr>
          </a:p>
        </p:txBody>
      </p:sp>
      <p:sp>
        <p:nvSpPr>
          <p:cNvPr id="39940" name="Rectangle 2"/>
          <p:cNvSpPr>
            <a:spLocks noGrp="1"/>
          </p:cNvSpPr>
          <p:nvPr>
            <p:ph type="title" idx="4294967295"/>
          </p:nvPr>
        </p:nvSpPr>
        <p:spPr>
          <a:xfrm>
            <a:off x="2590800" y="228600"/>
            <a:ext cx="6705600" cy="603250"/>
          </a:xfrm>
        </p:spPr>
        <p:txBody>
          <a:bodyPr vert="horz" wrap="square" lIns="91440" tIns="45720" rIns="91440" bIns="45720" anchor="ctr" anchorCtr="0"/>
          <a:lstStyle/>
          <a:p>
            <a:pPr eaLnBrk="1" hangingPunct="1"/>
            <a:r>
              <a:rPr lang="zh-CN" altLang="en-US" sz="2800" dirty="0">
                <a:ea typeface="宋体" panose="02010600030101010101" pitchFamily="2" charset="-122"/>
              </a:rPr>
              <a:t>1）电子商务交易规模增长式发展</a:t>
            </a:r>
          </a:p>
        </p:txBody>
      </p:sp>
      <p:sp>
        <p:nvSpPr>
          <p:cNvPr id="39941" name="Rectangle 3"/>
          <p:cNvSpPr>
            <a:spLocks noGrp="1"/>
          </p:cNvSpPr>
          <p:nvPr>
            <p:ph type="body" idx="4294967295"/>
          </p:nvPr>
        </p:nvSpPr>
        <p:spPr>
          <a:xfrm>
            <a:off x="390525" y="1752600"/>
            <a:ext cx="8362950" cy="3391535"/>
          </a:xfrm>
        </p:spPr>
        <p:txBody>
          <a:bodyPr vert="horz" wrap="square" lIns="91440" tIns="45720" rIns="91440" bIns="45720" anchor="t" anchorCtr="0"/>
          <a:lstStyle/>
          <a:p>
            <a:pPr eaLnBrk="1" latinLnBrk="0" hangingPunct="1">
              <a:lnSpc>
                <a:spcPct val="120000"/>
              </a:lnSpc>
              <a:spcBef>
                <a:spcPts val="0"/>
              </a:spcBef>
              <a:buNone/>
            </a:pPr>
            <a:r>
              <a:rPr lang="zh-CN" altLang="en-US" sz="3200" b="1" dirty="0">
                <a:solidFill>
                  <a:srgbClr val="000000"/>
                </a:solidFill>
                <a:ea typeface="宋体" panose="02010600030101010101" pitchFamily="2" charset="-122"/>
              </a:rPr>
              <a:t>       </a:t>
            </a:r>
            <a:r>
              <a:rPr lang="en-US" altLang="zh-CN" sz="3200" b="1" dirty="0">
                <a:solidFill>
                  <a:srgbClr val="000000"/>
                </a:solidFill>
                <a:ea typeface="宋体" panose="02010600030101010101" pitchFamily="2" charset="-122"/>
              </a:rPr>
              <a:t> </a:t>
            </a:r>
            <a:r>
              <a:rPr altLang="zh-CN" b="1" dirty="0">
                <a:solidFill>
                  <a:srgbClr val="000000"/>
                </a:solidFill>
                <a:ea typeface="宋体" panose="02010600030101010101" pitchFamily="2" charset="-122"/>
              </a:rPr>
              <a:t>从地区看，</a:t>
            </a:r>
            <a:r>
              <a:rPr altLang="zh-CN" b="1" dirty="0" smtClean="0">
                <a:solidFill>
                  <a:srgbClr val="000000"/>
                </a:solidFill>
                <a:ea typeface="宋体" panose="02010600030101010101" pitchFamily="2" charset="-122"/>
              </a:rPr>
              <a:t>东部</a:t>
            </a:r>
            <a:r>
              <a:rPr lang="zh-CN" altLang="en-US" b="1" dirty="0" smtClean="0">
                <a:solidFill>
                  <a:srgbClr val="000000"/>
                </a:solidFill>
                <a:ea typeface="宋体" panose="02010600030101010101" pitchFamily="2" charset="-122"/>
              </a:rPr>
              <a:t>地区电子商务交易额</a:t>
            </a:r>
            <a:r>
              <a:rPr lang="en-US" altLang="zh-CN" b="1" dirty="0" smtClean="0">
                <a:solidFill>
                  <a:srgbClr val="000000"/>
                </a:solidFill>
                <a:ea typeface="宋体" panose="02010600030101010101" pitchFamily="2" charset="-122"/>
              </a:rPr>
              <a:t>27.3</a:t>
            </a:r>
            <a:r>
              <a:rPr lang="zh-CN" altLang="en-US" b="1" dirty="0" smtClean="0">
                <a:solidFill>
                  <a:srgbClr val="000000"/>
                </a:solidFill>
                <a:ea typeface="宋体" panose="02010600030101010101" pitchFamily="2" charset="-122"/>
              </a:rPr>
              <a:t>万亿元</a:t>
            </a:r>
            <a:r>
              <a:rPr lang="en-US" altLang="zh-CN" b="1" dirty="0" smtClean="0">
                <a:solidFill>
                  <a:srgbClr val="000000"/>
                </a:solidFill>
                <a:ea typeface="宋体" panose="02010600030101010101" pitchFamily="2" charset="-122"/>
              </a:rPr>
              <a:t>;</a:t>
            </a:r>
          </a:p>
          <a:p>
            <a:pPr eaLnBrk="1" latinLnBrk="0" hangingPunct="1">
              <a:lnSpc>
                <a:spcPct val="120000"/>
              </a:lnSpc>
              <a:spcBef>
                <a:spcPts val="0"/>
              </a:spcBef>
              <a:buNone/>
            </a:pPr>
            <a:r>
              <a:rPr altLang="zh-CN" b="1" dirty="0" smtClean="0">
                <a:solidFill>
                  <a:srgbClr val="000000"/>
                </a:solidFill>
                <a:ea typeface="宋体" panose="02010600030101010101" pitchFamily="2" charset="-122"/>
              </a:rPr>
              <a:t>中部</a:t>
            </a:r>
            <a:r>
              <a:rPr lang="zh-CN" altLang="en-US" b="1" dirty="0" smtClean="0">
                <a:solidFill>
                  <a:srgbClr val="000000"/>
                </a:solidFill>
                <a:ea typeface="宋体" panose="02010600030101010101" pitchFamily="2" charset="-122"/>
              </a:rPr>
              <a:t>地区电子商务交易额</a:t>
            </a:r>
            <a:r>
              <a:rPr lang="en-US" altLang="zh-CN" b="1" dirty="0" smtClean="0">
                <a:solidFill>
                  <a:srgbClr val="000000"/>
                </a:solidFill>
                <a:ea typeface="宋体" panose="02010600030101010101" pitchFamily="2" charset="-122"/>
              </a:rPr>
              <a:t>7.1</a:t>
            </a:r>
            <a:r>
              <a:rPr lang="zh-CN" altLang="en-US" b="1" dirty="0" smtClean="0">
                <a:solidFill>
                  <a:srgbClr val="000000"/>
                </a:solidFill>
                <a:ea typeface="宋体" panose="02010600030101010101" pitchFamily="2" charset="-122"/>
              </a:rPr>
              <a:t>万亿元</a:t>
            </a:r>
            <a:r>
              <a:rPr lang="en-US" altLang="zh-CN" b="1" dirty="0" smtClean="0">
                <a:solidFill>
                  <a:srgbClr val="000000"/>
                </a:solidFill>
                <a:ea typeface="宋体" panose="02010600030101010101" pitchFamily="2" charset="-122"/>
              </a:rPr>
              <a:t>; </a:t>
            </a:r>
            <a:r>
              <a:rPr altLang="zh-CN" b="1" dirty="0" smtClean="0">
                <a:solidFill>
                  <a:srgbClr val="000000"/>
                </a:solidFill>
                <a:ea typeface="宋体" panose="02010600030101010101" pitchFamily="2" charset="-122"/>
              </a:rPr>
              <a:t>西部</a:t>
            </a:r>
            <a:r>
              <a:rPr lang="zh-CN" altLang="en-US" b="1" dirty="0" smtClean="0">
                <a:solidFill>
                  <a:srgbClr val="000000"/>
                </a:solidFill>
                <a:ea typeface="宋体" panose="02010600030101010101" pitchFamily="2" charset="-122"/>
              </a:rPr>
              <a:t>地区电子商务交易额</a:t>
            </a:r>
            <a:r>
              <a:rPr lang="en-US" altLang="zh-CN" b="1" dirty="0" smtClean="0">
                <a:solidFill>
                  <a:srgbClr val="000000"/>
                </a:solidFill>
                <a:ea typeface="宋体" panose="02010600030101010101" pitchFamily="2" charset="-122"/>
              </a:rPr>
              <a:t>6.5</a:t>
            </a:r>
            <a:r>
              <a:rPr lang="zh-CN" altLang="en-US" b="1" dirty="0" smtClean="0">
                <a:solidFill>
                  <a:srgbClr val="000000"/>
                </a:solidFill>
                <a:ea typeface="宋体" panose="02010600030101010101" pitchFamily="2" charset="-122"/>
              </a:rPr>
              <a:t>万亿元</a:t>
            </a:r>
            <a:r>
              <a:rPr lang="en-US" altLang="zh-CN" b="1" dirty="0" smtClean="0">
                <a:solidFill>
                  <a:srgbClr val="000000"/>
                </a:solidFill>
                <a:ea typeface="宋体" panose="02010600030101010101" pitchFamily="2" charset="-122"/>
              </a:rPr>
              <a:t>; </a:t>
            </a:r>
            <a:r>
              <a:rPr altLang="zh-CN" b="1" dirty="0" smtClean="0">
                <a:solidFill>
                  <a:srgbClr val="000000"/>
                </a:solidFill>
                <a:ea typeface="宋体" panose="02010600030101010101" pitchFamily="2" charset="-122"/>
              </a:rPr>
              <a:t>东北地区</a:t>
            </a:r>
            <a:r>
              <a:rPr lang="zh-CN" altLang="en-US" b="1" dirty="0" smtClean="0">
                <a:solidFill>
                  <a:srgbClr val="000000"/>
                </a:solidFill>
                <a:ea typeface="宋体" panose="02010600030101010101" pitchFamily="2" charset="-122"/>
              </a:rPr>
              <a:t>电子商务交易额</a:t>
            </a:r>
            <a:r>
              <a:rPr lang="en-US" altLang="zh-CN" b="1" dirty="0" smtClean="0">
                <a:solidFill>
                  <a:srgbClr val="000000"/>
                </a:solidFill>
                <a:ea typeface="宋体" panose="02010600030101010101" pitchFamily="2" charset="-122"/>
              </a:rPr>
              <a:t>1.3</a:t>
            </a:r>
            <a:r>
              <a:rPr lang="zh-CN" altLang="en-US" b="1" dirty="0" smtClean="0">
                <a:solidFill>
                  <a:srgbClr val="000000"/>
                </a:solidFill>
                <a:ea typeface="宋体" panose="02010600030101010101" pitchFamily="2" charset="-122"/>
              </a:rPr>
              <a:t>万亿元</a:t>
            </a:r>
            <a:r>
              <a:rPr altLang="zh-CN" b="1" dirty="0" smtClean="0">
                <a:solidFill>
                  <a:srgbClr val="000000"/>
                </a:solidFill>
                <a:ea typeface="宋体" panose="02010600030101010101" pitchFamily="2" charset="-122"/>
              </a:rPr>
              <a:t>。</a:t>
            </a:r>
            <a:endParaRPr altLang="zh-CN" b="1" dirty="0">
              <a:solidFill>
                <a:srgbClr val="000000"/>
              </a:solidFill>
              <a:ea typeface="宋体" panose="02010600030101010101" pitchFamily="2" charset="-122"/>
            </a:endParaRPr>
          </a:p>
          <a:p>
            <a:pPr eaLnBrk="1" latinLnBrk="0" hangingPunct="1">
              <a:lnSpc>
                <a:spcPct val="120000"/>
              </a:lnSpc>
              <a:spcBef>
                <a:spcPts val="0"/>
              </a:spcBef>
              <a:buNone/>
            </a:pPr>
            <a:r>
              <a:rPr lang="en-US" b="1" dirty="0">
                <a:solidFill>
                  <a:srgbClr val="000000"/>
                </a:solidFill>
                <a:ea typeface="宋体" panose="02010600030101010101" pitchFamily="2" charset="-122"/>
              </a:rPr>
              <a:t>           </a:t>
            </a:r>
            <a:endParaRPr altLang="zh-CN" b="1" dirty="0">
              <a:solidFill>
                <a:srgbClr val="000000"/>
              </a:solidFill>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41987"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31</a:t>
            </a:fld>
            <a:endParaRPr lang="en-US" altLang="zh-CN" sz="1000" dirty="0">
              <a:latin typeface="Verdana" panose="020B0604030504040204" pitchFamily="34" charset="0"/>
              <a:ea typeface="宋体" panose="02010600030101010101" pitchFamily="2" charset="-122"/>
            </a:endParaRPr>
          </a:p>
        </p:txBody>
      </p:sp>
      <p:sp>
        <p:nvSpPr>
          <p:cNvPr id="41988"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ea typeface="宋体" panose="02010600030101010101" pitchFamily="2" charset="-122"/>
                <a:cs typeface="+mj-lt"/>
              </a:rPr>
              <a:t>2</a:t>
            </a:r>
            <a:r>
              <a:rPr lang="zh-CN" altLang="en-US" sz="2800" dirty="0">
                <a:ea typeface="宋体" panose="02010600030101010101" pitchFamily="2" charset="-122"/>
              </a:rPr>
              <a:t>）企业信息化</a:t>
            </a:r>
          </a:p>
        </p:txBody>
      </p:sp>
      <p:sp>
        <p:nvSpPr>
          <p:cNvPr id="41989" name="Rectangle 3"/>
          <p:cNvSpPr>
            <a:spLocks noGrp="1"/>
          </p:cNvSpPr>
          <p:nvPr>
            <p:ph type="body" idx="4294967295"/>
          </p:nvPr>
        </p:nvSpPr>
        <p:spPr>
          <a:xfrm>
            <a:off x="457200" y="1447800"/>
            <a:ext cx="8153400" cy="4396105"/>
          </a:xfrm>
        </p:spPr>
        <p:txBody>
          <a:bodyPr vert="horz" wrap="square" lIns="91440" tIns="45720" rIns="91440" bIns="45720" anchor="t" anchorCtr="0"/>
          <a:lstStyle/>
          <a:p>
            <a:pPr eaLnBrk="1" latinLnBrk="0" hangingPunct="1">
              <a:lnSpc>
                <a:spcPct val="100000"/>
              </a:lnSpc>
              <a:spcBef>
                <a:spcPts val="0"/>
              </a:spcBef>
              <a:buNone/>
            </a:pPr>
            <a:r>
              <a:rPr lang="zh-CN" altLang="en-US" sz="3600" b="1" dirty="0">
                <a:solidFill>
                  <a:srgbClr val="000000"/>
                </a:solidFill>
                <a:ea typeface="宋体" panose="02010600030101010101" pitchFamily="2" charset="-122"/>
              </a:rPr>
              <a:t>       </a:t>
            </a:r>
            <a:r>
              <a:rPr lang="zh-CN" altLang="en-US" b="1" dirty="0">
                <a:solidFill>
                  <a:srgbClr val="000000"/>
                </a:solidFill>
                <a:ea typeface="宋体" panose="02010600030101010101" pitchFamily="2" charset="-122"/>
              </a:rPr>
              <a:t>企业信息化实质上是将企业的生产过程、物料移动、事务处理、现金流动、客户交互等业务过程数字化，通过各种信息系统网络加工生成新的信息资源，提供给各层次的人们洞悉、观察各类动态业务中的一切信息，以作出有利于生产要素组合优化的决策，使企业资源合理配置，以使企业能适应瞬息万变的市场经济竞争环境，求得最大的经济效益。</a:t>
            </a:r>
            <a:endParaRPr lang="en-US" altLang="zh-CN" b="1" dirty="0">
              <a:solidFill>
                <a:srgbClr val="000000"/>
              </a:solidFill>
              <a:ea typeface="宋体" panose="02010600030101010101" pitchFamily="2" charset="-122"/>
            </a:endParaRPr>
          </a:p>
          <a:p>
            <a:pPr eaLnBrk="1" hangingPunct="1">
              <a:buNone/>
            </a:pPr>
            <a:r>
              <a:rPr lang="en-US" altLang="zh-CN" b="1" dirty="0">
                <a:solidFill>
                  <a:srgbClr val="000000"/>
                </a:solidFill>
                <a:ea typeface="宋体" panose="02010600030101010101" pitchFamily="2" charset="-122"/>
              </a:rPr>
              <a:t>      </a:t>
            </a:r>
            <a:r>
              <a:rPr lang="zh-CN" altLang="en-US" b="1" dirty="0">
                <a:solidFill>
                  <a:srgbClr val="000000"/>
                </a:solidFill>
                <a:ea typeface="宋体" panose="02010600030101010101" pitchFamily="2" charset="-122"/>
              </a:rPr>
              <a:t>	</a:t>
            </a:r>
            <a:r>
              <a:rPr lang="zh-CN" altLang="en-US" b="1" dirty="0" smtClean="0">
                <a:solidFill>
                  <a:srgbClr val="000000"/>
                </a:solidFill>
                <a:ea typeface="宋体" panose="02010600030101010101" pitchFamily="2" charset="-122"/>
              </a:rPr>
              <a:t>多数企业设立了副总经理级的信息主管，设立了专门的信息化领导管理机构，制定了企业信息化总体规划。</a:t>
            </a:r>
            <a:endParaRPr lang="zh-CN" altLang="en-US" b="1" dirty="0">
              <a:solidFill>
                <a:srgbClr val="000000"/>
              </a:solidFill>
              <a:ea typeface="宋体" panose="02010600030101010101" pitchFamily="2" charset="-122"/>
            </a:endParaRPr>
          </a:p>
          <a:p>
            <a:pPr eaLnBrk="1" hangingPunct="1">
              <a:lnSpc>
                <a:spcPct val="80000"/>
              </a:lnSpc>
              <a:buNone/>
            </a:pPr>
            <a:r>
              <a:rPr lang="zh-CN" altLang="en-US" b="1" dirty="0">
                <a:solidFill>
                  <a:srgbClr val="000000"/>
                </a:solidFill>
                <a:ea typeface="宋体" panose="02010600030101010101" pitchFamily="2" charset="-122"/>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43011"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32</a:t>
            </a:fld>
            <a:endParaRPr lang="en-US" altLang="zh-CN" sz="1000" dirty="0">
              <a:latin typeface="Verdana" panose="020B0604030504040204" pitchFamily="34" charset="0"/>
              <a:ea typeface="宋体" panose="02010600030101010101" pitchFamily="2" charset="-122"/>
            </a:endParaRPr>
          </a:p>
        </p:txBody>
      </p:sp>
      <p:sp>
        <p:nvSpPr>
          <p:cNvPr id="43012"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ea typeface="宋体" panose="02010600030101010101" pitchFamily="2" charset="-122"/>
              </a:rPr>
              <a:t>3）农村电子商务</a:t>
            </a:r>
          </a:p>
        </p:txBody>
      </p:sp>
      <p:sp>
        <p:nvSpPr>
          <p:cNvPr id="43013" name="Rectangle 3"/>
          <p:cNvSpPr>
            <a:spLocks noGrp="1"/>
          </p:cNvSpPr>
          <p:nvPr>
            <p:ph type="body" idx="4294967295"/>
          </p:nvPr>
        </p:nvSpPr>
        <p:spPr>
          <a:xfrm>
            <a:off x="283210" y="1905000"/>
            <a:ext cx="8512810" cy="3173730"/>
          </a:xfrm>
        </p:spPr>
        <p:txBody>
          <a:bodyPr vert="horz" wrap="square" lIns="91440" tIns="45720" rIns="91440" bIns="45720" anchor="t" anchorCtr="0"/>
          <a:lstStyle/>
          <a:p>
            <a:pPr indent="609600" eaLnBrk="1" latinLnBrk="0" hangingPunct="1">
              <a:lnSpc>
                <a:spcPct val="120000"/>
              </a:lnSpc>
              <a:spcBef>
                <a:spcPts val="0"/>
              </a:spcBef>
              <a:buNone/>
              <a:extLst>
                <a:ext uri="{35155182-B16C-46BC-9424-99874614C6A1}">
                  <wpsdc:indentchars xmlns:wpsdc="http://www.wps.cn/officeDocument/2017/drawingmlCustomData" xmlns="" val="200" checksum="4158780845"/>
                </a:ext>
              </a:extLst>
            </a:pPr>
            <a:r>
              <a:rPr lang="zh-CN" altLang="en-US" b="1" dirty="0">
                <a:solidFill>
                  <a:srgbClr val="000000"/>
                </a:solidFill>
                <a:latin typeface="宋体" panose="02010600030101010101" pitchFamily="2" charset="-122"/>
                <a:ea typeface="宋体" panose="02010600030101010101" pitchFamily="2" charset="-122"/>
              </a:rPr>
              <a:t>商务大数据显示，</a:t>
            </a:r>
            <a:r>
              <a:rPr lang="zh-CN" altLang="en-US" b="1" dirty="0" smtClean="0">
                <a:solidFill>
                  <a:srgbClr val="000000"/>
                </a:solidFill>
                <a:latin typeface="宋体" panose="02010600030101010101" pitchFamily="2" charset="-122"/>
                <a:ea typeface="宋体" panose="02010600030101010101" pitchFamily="2" charset="-122"/>
              </a:rPr>
              <a:t>202</a:t>
            </a:r>
            <a:r>
              <a:rPr lang="en-US" altLang="zh-CN" b="1" dirty="0" smtClean="0">
                <a:solidFill>
                  <a:srgbClr val="000000"/>
                </a:solidFill>
                <a:latin typeface="宋体" panose="02010600030101010101" pitchFamily="2" charset="-122"/>
                <a:ea typeface="宋体" panose="02010600030101010101" pitchFamily="2" charset="-122"/>
              </a:rPr>
              <a:t>1</a:t>
            </a:r>
            <a:r>
              <a:rPr lang="zh-CN" altLang="en-US" b="1" dirty="0" smtClean="0">
                <a:solidFill>
                  <a:srgbClr val="000000"/>
                </a:solidFill>
                <a:latin typeface="宋体" panose="02010600030101010101" pitchFamily="2" charset="-122"/>
                <a:ea typeface="宋体" panose="02010600030101010101" pitchFamily="2" charset="-122"/>
              </a:rPr>
              <a:t>年</a:t>
            </a:r>
            <a:r>
              <a:rPr lang="zh-CN" altLang="en-US" b="1" dirty="0">
                <a:solidFill>
                  <a:srgbClr val="000000"/>
                </a:solidFill>
                <a:latin typeface="宋体" panose="02010600030101010101" pitchFamily="2" charset="-122"/>
                <a:ea typeface="宋体" panose="02010600030101010101" pitchFamily="2" charset="-122"/>
              </a:rPr>
              <a:t>全国农村零售额</a:t>
            </a:r>
            <a:r>
              <a:rPr lang="zh-CN" altLang="en-US" b="1" dirty="0" smtClean="0">
                <a:solidFill>
                  <a:srgbClr val="000000"/>
                </a:solidFill>
                <a:latin typeface="宋体" panose="02010600030101010101" pitchFamily="2" charset="-122"/>
                <a:ea typeface="宋体" panose="02010600030101010101" pitchFamily="2" charset="-122"/>
              </a:rPr>
              <a:t>达</a:t>
            </a:r>
            <a:r>
              <a:rPr lang="en-US" altLang="zh-CN" b="1" dirty="0" smtClean="0">
                <a:solidFill>
                  <a:srgbClr val="000000"/>
                </a:solidFill>
                <a:latin typeface="宋体" panose="02010600030101010101" pitchFamily="2" charset="-122"/>
                <a:ea typeface="宋体" panose="02010600030101010101" pitchFamily="2" charset="-122"/>
              </a:rPr>
              <a:t>2</a:t>
            </a:r>
            <a:r>
              <a:rPr lang="zh-CN" altLang="en-US" b="1" dirty="0" smtClean="0">
                <a:solidFill>
                  <a:srgbClr val="000000"/>
                </a:solidFill>
                <a:latin typeface="宋体" panose="02010600030101010101" pitchFamily="2" charset="-122"/>
                <a:ea typeface="宋体" panose="02010600030101010101" pitchFamily="2" charset="-122"/>
              </a:rPr>
              <a:t>.</a:t>
            </a:r>
            <a:r>
              <a:rPr lang="en-US" altLang="zh-CN" b="1" dirty="0" smtClean="0">
                <a:solidFill>
                  <a:srgbClr val="000000"/>
                </a:solidFill>
                <a:latin typeface="宋体" panose="02010600030101010101" pitchFamily="2" charset="-122"/>
                <a:ea typeface="宋体" panose="02010600030101010101" pitchFamily="2" charset="-122"/>
              </a:rPr>
              <a:t>05</a:t>
            </a:r>
            <a:r>
              <a:rPr lang="zh-CN" altLang="en-US" b="1" dirty="0" smtClean="0">
                <a:solidFill>
                  <a:srgbClr val="000000"/>
                </a:solidFill>
                <a:latin typeface="宋体" panose="02010600030101010101" pitchFamily="2" charset="-122"/>
                <a:ea typeface="宋体" panose="02010600030101010101" pitchFamily="2" charset="-122"/>
              </a:rPr>
              <a:t>万亿</a:t>
            </a:r>
            <a:r>
              <a:rPr lang="zh-CN" altLang="en-US" b="1" dirty="0">
                <a:solidFill>
                  <a:srgbClr val="000000"/>
                </a:solidFill>
                <a:latin typeface="宋体" panose="02010600030101010101" pitchFamily="2" charset="-122"/>
                <a:ea typeface="宋体" panose="02010600030101010101" pitchFamily="2" charset="-122"/>
              </a:rPr>
              <a:t>元</a:t>
            </a:r>
            <a:r>
              <a:rPr lang="zh-CN" altLang="en-US" b="1" dirty="0" smtClean="0">
                <a:solidFill>
                  <a:srgbClr val="000000"/>
                </a:solidFill>
                <a:latin typeface="宋体" panose="02010600030101010101" pitchFamily="2" charset="-122"/>
                <a:ea typeface="宋体" panose="02010600030101010101" pitchFamily="2" charset="-122"/>
              </a:rPr>
              <a:t>，同比增长</a:t>
            </a:r>
            <a:r>
              <a:rPr lang="en-US" altLang="zh-CN" b="1" dirty="0" smtClean="0">
                <a:solidFill>
                  <a:srgbClr val="000000"/>
                </a:solidFill>
                <a:latin typeface="宋体" panose="02010600030101010101" pitchFamily="2" charset="-122"/>
                <a:ea typeface="宋体" panose="02010600030101010101" pitchFamily="2" charset="-122"/>
              </a:rPr>
              <a:t>11</a:t>
            </a:r>
            <a:r>
              <a:rPr lang="zh-CN" altLang="en-US" b="1" dirty="0" smtClean="0">
                <a:solidFill>
                  <a:srgbClr val="000000"/>
                </a:solidFill>
                <a:latin typeface="宋体" panose="02010600030101010101" pitchFamily="2" charset="-122"/>
                <a:ea typeface="宋体" panose="02010600030101010101" pitchFamily="2" charset="-122"/>
              </a:rPr>
              <a:t>.</a:t>
            </a:r>
            <a:r>
              <a:rPr lang="en-US" altLang="zh-CN" b="1" dirty="0" smtClean="0">
                <a:solidFill>
                  <a:srgbClr val="000000"/>
                </a:solidFill>
                <a:latin typeface="宋体" panose="02010600030101010101" pitchFamily="2" charset="-122"/>
                <a:ea typeface="宋体" panose="02010600030101010101" pitchFamily="2" charset="-122"/>
              </a:rPr>
              <a:t>3</a:t>
            </a:r>
            <a:r>
              <a:rPr lang="zh-CN" altLang="en-US" b="1" dirty="0" smtClean="0">
                <a:solidFill>
                  <a:srgbClr val="000000"/>
                </a:solidFill>
                <a:latin typeface="宋体" panose="02010600030101010101" pitchFamily="2" charset="-122"/>
                <a:ea typeface="宋体" panose="02010600030101010101" pitchFamily="2" charset="-122"/>
              </a:rPr>
              <a:t>%。全国农产品网络</a:t>
            </a:r>
            <a:r>
              <a:rPr lang="zh-CN" altLang="en-US" b="1" dirty="0">
                <a:solidFill>
                  <a:srgbClr val="000000"/>
                </a:solidFill>
                <a:latin typeface="宋体" panose="02010600030101010101" pitchFamily="2" charset="-122"/>
                <a:ea typeface="宋体" panose="02010600030101010101" pitchFamily="2" charset="-122"/>
              </a:rPr>
              <a:t>零售额</a:t>
            </a:r>
            <a:r>
              <a:rPr lang="zh-CN" altLang="en-US" b="1" dirty="0" smtClean="0">
                <a:solidFill>
                  <a:srgbClr val="000000"/>
                </a:solidFill>
                <a:latin typeface="宋体" panose="02010600030101010101" pitchFamily="2" charset="-122"/>
                <a:ea typeface="宋体" panose="02010600030101010101" pitchFamily="2" charset="-122"/>
              </a:rPr>
              <a:t>达</a:t>
            </a:r>
            <a:r>
              <a:rPr lang="en-US" altLang="zh-CN" b="1" dirty="0" smtClean="0">
                <a:solidFill>
                  <a:srgbClr val="000000"/>
                </a:solidFill>
                <a:latin typeface="宋体" panose="02010600030101010101" pitchFamily="2" charset="-122"/>
                <a:ea typeface="宋体" panose="02010600030101010101" pitchFamily="2" charset="-122"/>
              </a:rPr>
              <a:t>4221</a:t>
            </a:r>
            <a:r>
              <a:rPr lang="zh-CN" altLang="en-US" b="1" dirty="0" smtClean="0">
                <a:solidFill>
                  <a:srgbClr val="000000"/>
                </a:solidFill>
                <a:latin typeface="宋体" panose="02010600030101010101" pitchFamily="2" charset="-122"/>
                <a:ea typeface="宋体" panose="02010600030101010101" pitchFamily="2" charset="-122"/>
              </a:rPr>
              <a:t>亿</a:t>
            </a:r>
            <a:r>
              <a:rPr lang="zh-CN" altLang="en-US" b="1" dirty="0">
                <a:solidFill>
                  <a:srgbClr val="000000"/>
                </a:solidFill>
                <a:latin typeface="宋体" panose="02010600030101010101" pitchFamily="2" charset="-122"/>
                <a:ea typeface="宋体" panose="02010600030101010101" pitchFamily="2" charset="-122"/>
              </a:rPr>
              <a:t>元</a:t>
            </a:r>
            <a:r>
              <a:rPr lang="zh-CN" altLang="en-US" b="1" dirty="0" smtClean="0">
                <a:solidFill>
                  <a:srgbClr val="000000"/>
                </a:solidFill>
                <a:latin typeface="宋体" panose="02010600030101010101" pitchFamily="2" charset="-122"/>
                <a:ea typeface="宋体" panose="02010600030101010101" pitchFamily="2" charset="-122"/>
              </a:rPr>
              <a:t>，同比增长</a:t>
            </a:r>
            <a:r>
              <a:rPr lang="en-US" altLang="zh-CN" b="1" dirty="0" smtClean="0">
                <a:solidFill>
                  <a:srgbClr val="000000"/>
                </a:solidFill>
                <a:latin typeface="宋体" panose="02010600030101010101" pitchFamily="2" charset="-122"/>
                <a:ea typeface="宋体" panose="02010600030101010101" pitchFamily="2" charset="-122"/>
              </a:rPr>
              <a:t>2.8</a:t>
            </a:r>
            <a:r>
              <a:rPr lang="zh-CN" altLang="en-US" b="1" dirty="0" smtClean="0">
                <a:solidFill>
                  <a:srgbClr val="000000"/>
                </a:solidFill>
                <a:latin typeface="宋体" panose="02010600030101010101" pitchFamily="2" charset="-122"/>
                <a:ea typeface="宋体" panose="02010600030101010101" pitchFamily="2" charset="-122"/>
              </a:rPr>
              <a:t>%。就淘宝村发展情况来看，</a:t>
            </a:r>
            <a:r>
              <a:rPr lang="en-US" altLang="zh-CN" b="1" dirty="0" smtClean="0">
                <a:solidFill>
                  <a:srgbClr val="000000"/>
                </a:solidFill>
                <a:latin typeface="宋体" panose="02010600030101010101" pitchFamily="2" charset="-122"/>
                <a:ea typeface="宋体" panose="02010600030101010101" pitchFamily="2" charset="-122"/>
              </a:rPr>
              <a:t>2021</a:t>
            </a:r>
            <a:r>
              <a:rPr lang="zh-CN" altLang="en-US" b="1" dirty="0" smtClean="0">
                <a:solidFill>
                  <a:srgbClr val="000000"/>
                </a:solidFill>
                <a:latin typeface="宋体" panose="02010600030101010101" pitchFamily="2" charset="-122"/>
                <a:ea typeface="宋体" panose="02010600030101010101" pitchFamily="2" charset="-122"/>
              </a:rPr>
              <a:t>年全国</a:t>
            </a:r>
            <a:r>
              <a:rPr lang="en-US" altLang="zh-CN" b="1" dirty="0" smtClean="0">
                <a:solidFill>
                  <a:srgbClr val="000000"/>
                </a:solidFill>
                <a:latin typeface="宋体" panose="02010600030101010101" pitchFamily="2" charset="-122"/>
                <a:ea typeface="宋体" panose="02010600030101010101" pitchFamily="2" charset="-122"/>
              </a:rPr>
              <a:t>28</a:t>
            </a:r>
            <a:r>
              <a:rPr lang="zh-CN" altLang="en-US" b="1" dirty="0" smtClean="0">
                <a:solidFill>
                  <a:srgbClr val="000000"/>
                </a:solidFill>
                <a:latin typeface="宋体" panose="02010600030101010101" pitchFamily="2" charset="-122"/>
                <a:ea typeface="宋体" panose="02010600030101010101" pitchFamily="2" charset="-122"/>
              </a:rPr>
              <a:t>个省市自治区供出现</a:t>
            </a:r>
            <a:r>
              <a:rPr lang="en-US" altLang="zh-CN" b="1" dirty="0" smtClean="0">
                <a:solidFill>
                  <a:srgbClr val="000000"/>
                </a:solidFill>
                <a:latin typeface="宋体" panose="02010600030101010101" pitchFamily="2" charset="-122"/>
                <a:ea typeface="宋体" panose="02010600030101010101" pitchFamily="2" charset="-122"/>
              </a:rPr>
              <a:t>7023</a:t>
            </a:r>
            <a:r>
              <a:rPr lang="zh-CN" altLang="en-US" b="1" dirty="0" smtClean="0">
                <a:solidFill>
                  <a:srgbClr val="000000"/>
                </a:solidFill>
                <a:latin typeface="宋体" panose="02010600030101010101" pitchFamily="2" charset="-122"/>
                <a:ea typeface="宋体" panose="02010600030101010101" pitchFamily="2" charset="-122"/>
              </a:rPr>
              <a:t>个淘宝村。</a:t>
            </a:r>
            <a:endParaRPr lang="zh-CN" altLang="en-US" b="1"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43011"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33</a:t>
            </a:fld>
            <a:endParaRPr lang="en-US" altLang="zh-CN" sz="1000" dirty="0">
              <a:latin typeface="Verdana" panose="020B0604030504040204" pitchFamily="34" charset="0"/>
              <a:ea typeface="宋体" panose="02010600030101010101" pitchFamily="2" charset="-122"/>
            </a:endParaRPr>
          </a:p>
        </p:txBody>
      </p:sp>
      <p:sp>
        <p:nvSpPr>
          <p:cNvPr id="43012"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ea typeface="宋体" panose="02010600030101010101" pitchFamily="2" charset="-122"/>
                <a:cs typeface="+mj-lt"/>
              </a:rPr>
              <a:t>3</a:t>
            </a:r>
            <a:r>
              <a:rPr lang="zh-CN" altLang="en-US" sz="2800" dirty="0">
                <a:ea typeface="宋体" panose="02010600030101010101" pitchFamily="2" charset="-122"/>
              </a:rPr>
              <a:t>）农村电子商务</a:t>
            </a:r>
          </a:p>
        </p:txBody>
      </p:sp>
      <p:sp>
        <p:nvSpPr>
          <p:cNvPr id="43013" name="Rectangle 3"/>
          <p:cNvSpPr>
            <a:spLocks noGrp="1"/>
          </p:cNvSpPr>
          <p:nvPr>
            <p:ph type="body" idx="4294967295"/>
          </p:nvPr>
        </p:nvSpPr>
        <p:spPr>
          <a:xfrm>
            <a:off x="248285" y="1564640"/>
            <a:ext cx="8648065" cy="4156710"/>
          </a:xfrm>
        </p:spPr>
        <p:txBody>
          <a:bodyPr vert="horz" wrap="square" lIns="91440" tIns="45720" rIns="91440" bIns="45720" anchor="t" anchorCtr="0"/>
          <a:lstStyle/>
          <a:p>
            <a:pPr indent="609600" eaLnBrk="1" latinLnBrk="0" hangingPunct="1">
              <a:lnSpc>
                <a:spcPct val="120000"/>
              </a:lnSpc>
              <a:spcBef>
                <a:spcPts val="0"/>
              </a:spcBef>
              <a:buNone/>
              <a:extLst>
                <a:ext uri="{35155182-B16C-46BC-9424-99874614C6A1}">
                  <wpsdc:indentchars xmlns:wpsdc="http://www.wps.cn/officeDocument/2017/drawingmlCustomData" xmlns="" val="200" checksum="4158780845"/>
                </a:ext>
              </a:extLst>
            </a:pPr>
            <a:r>
              <a:rPr lang="zh-CN" altLang="en-US" b="1" dirty="0">
                <a:solidFill>
                  <a:srgbClr val="000000"/>
                </a:solidFill>
                <a:latin typeface="宋体" panose="02010600030101010101" pitchFamily="2" charset="-122"/>
                <a:ea typeface="宋体" panose="02010600030101010101" pitchFamily="2" charset="-122"/>
              </a:rPr>
              <a:t>农村电子商务是数字乡村建设的重要组成部分，是数字化应用最活跃、最广泛的部分。农村电商的高速发展促进了数字乡村的发展。互联网、大数据、区块链、云计算、人工智能等现代信息技术在农业领域得到广泛应用</a:t>
            </a:r>
            <a:r>
              <a:rPr lang="zh-CN" altLang="en-US" b="1" dirty="0" smtClean="0">
                <a:solidFill>
                  <a:srgbClr val="000000"/>
                </a:solidFill>
                <a:latin typeface="宋体" panose="02010600030101010101" pitchFamily="2" charset="-122"/>
                <a:ea typeface="宋体" panose="02010600030101010101" pitchFamily="2" charset="-122"/>
              </a:rPr>
              <a:t>，成为</a:t>
            </a:r>
            <a:r>
              <a:rPr lang="zh-CN" altLang="en-US" b="1" dirty="0">
                <a:solidFill>
                  <a:srgbClr val="000000"/>
                </a:solidFill>
                <a:latin typeface="宋体" panose="02010600030101010101" pitchFamily="2" charset="-122"/>
                <a:ea typeface="宋体" panose="02010600030101010101" pitchFamily="2" charset="-122"/>
              </a:rPr>
              <a:t>农村数字经济发展的新动能。随着电子商务进农村、“互联网+”农产品出村进城等工程的推进，农村地区网络基础设施建设显著加强，农村电子商务统计体系逐渐完善，县乡村三级物流体系基本搭建，大数据与农业生产进一步融合，农村电商将成为数字乡村最大的推动力的发展基础。</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44035"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34</a:t>
            </a:fld>
            <a:endParaRPr lang="en-US" altLang="zh-CN" sz="1000" dirty="0">
              <a:latin typeface="Verdana" panose="020B0604030504040204" pitchFamily="34" charset="0"/>
              <a:ea typeface="宋体" panose="02010600030101010101" pitchFamily="2" charset="-122"/>
            </a:endParaRPr>
          </a:p>
        </p:txBody>
      </p:sp>
      <p:sp>
        <p:nvSpPr>
          <p:cNvPr id="44036"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ea typeface="宋体" panose="02010600030101010101" pitchFamily="2" charset="-122"/>
                <a:cs typeface="+mj-lt"/>
              </a:rPr>
              <a:t>4</a:t>
            </a:r>
            <a:r>
              <a:rPr lang="zh-CN" altLang="en-US" sz="2800" dirty="0">
                <a:ea typeface="宋体" panose="02010600030101010101" pitchFamily="2" charset="-122"/>
              </a:rPr>
              <a:t>）跨境电子商务</a:t>
            </a:r>
          </a:p>
        </p:txBody>
      </p:sp>
      <p:sp>
        <p:nvSpPr>
          <p:cNvPr id="44037" name="Rectangle 3"/>
          <p:cNvSpPr>
            <a:spLocks noGrp="1"/>
          </p:cNvSpPr>
          <p:nvPr>
            <p:ph type="body" idx="4294967295"/>
          </p:nvPr>
        </p:nvSpPr>
        <p:spPr>
          <a:xfrm>
            <a:off x="145415" y="1524000"/>
            <a:ext cx="8395970" cy="4326890"/>
          </a:xfrm>
        </p:spPr>
        <p:txBody>
          <a:bodyPr vert="horz" wrap="square" lIns="91440" tIns="45720" rIns="91440" bIns="45720" anchor="t" anchorCtr="0"/>
          <a:lstStyle/>
          <a:p>
            <a:pPr eaLnBrk="1" hangingPunct="1">
              <a:buNone/>
            </a:pPr>
            <a:r>
              <a:rPr lang="en-US" altLang="en-US" b="1" dirty="0" smtClean="0">
                <a:solidFill>
                  <a:srgbClr val="000000"/>
                </a:solidFill>
                <a:latin typeface="宋体" panose="02010600030101010101" pitchFamily="2" charset="-122"/>
                <a:ea typeface="宋体" panose="02010600030101010101" pitchFamily="2" charset="-122"/>
              </a:rPr>
              <a:t>       2021</a:t>
            </a:r>
            <a:r>
              <a:rPr lang="zh-CN" altLang="en-US" b="1" dirty="0" smtClean="0">
                <a:solidFill>
                  <a:srgbClr val="000000"/>
                </a:solidFill>
                <a:latin typeface="宋体" panose="02010600030101010101" pitchFamily="2" charset="-122"/>
                <a:ea typeface="宋体" panose="02010600030101010101" pitchFamily="2" charset="-122"/>
              </a:rPr>
              <a:t>年中国跨境电子商务进出口规模达</a:t>
            </a:r>
            <a:r>
              <a:rPr lang="en-US" altLang="en-US" b="1" dirty="0" smtClean="0">
                <a:solidFill>
                  <a:srgbClr val="000000"/>
                </a:solidFill>
                <a:latin typeface="宋体" panose="02010600030101010101" pitchFamily="2" charset="-122"/>
                <a:ea typeface="宋体" panose="02010600030101010101" pitchFamily="2" charset="-122"/>
              </a:rPr>
              <a:t>1.92</a:t>
            </a:r>
            <a:r>
              <a:rPr lang="zh-CN" altLang="en-US" b="1" dirty="0" smtClean="0">
                <a:solidFill>
                  <a:srgbClr val="000000"/>
                </a:solidFill>
                <a:latin typeface="宋体" panose="02010600030101010101" pitchFamily="2" charset="-122"/>
                <a:ea typeface="宋体" panose="02010600030101010101" pitchFamily="2" charset="-122"/>
              </a:rPr>
              <a:t>万亿元，增长</a:t>
            </a:r>
            <a:r>
              <a:rPr lang="en-US" altLang="en-US" b="1" dirty="0" smtClean="0">
                <a:solidFill>
                  <a:srgbClr val="000000"/>
                </a:solidFill>
                <a:latin typeface="宋体" panose="02010600030101010101" pitchFamily="2" charset="-122"/>
                <a:ea typeface="宋体" panose="02010600030101010101" pitchFamily="2" charset="-122"/>
              </a:rPr>
              <a:t>18.6%</a:t>
            </a:r>
            <a:r>
              <a:rPr lang="zh-CN" altLang="en-US" b="1" dirty="0" smtClean="0">
                <a:solidFill>
                  <a:srgbClr val="000000"/>
                </a:solidFill>
                <a:latin typeface="宋体" panose="02010600030101010101" pitchFamily="2" charset="-122"/>
                <a:ea typeface="宋体" panose="02010600030101010101" pitchFamily="2" charset="-122"/>
              </a:rPr>
              <a:t>。市场采购贸易方式出口增长</a:t>
            </a:r>
            <a:r>
              <a:rPr lang="en-US" altLang="en-US" b="1" dirty="0" smtClean="0">
                <a:solidFill>
                  <a:srgbClr val="000000"/>
                </a:solidFill>
                <a:latin typeface="宋体" panose="02010600030101010101" pitchFamily="2" charset="-122"/>
                <a:ea typeface="宋体" panose="02010600030101010101" pitchFamily="2" charset="-122"/>
              </a:rPr>
              <a:t>32.1%,</a:t>
            </a:r>
            <a:r>
              <a:rPr lang="zh-CN" altLang="en-US" b="1" dirty="0" smtClean="0">
                <a:solidFill>
                  <a:srgbClr val="000000"/>
                </a:solidFill>
                <a:latin typeface="宋体" panose="02010600030101010101" pitchFamily="2" charset="-122"/>
                <a:ea typeface="宋体" panose="02010600030101010101" pitchFamily="2" charset="-122"/>
              </a:rPr>
              <a:t>外贸综合服务企业超</a:t>
            </a:r>
            <a:r>
              <a:rPr lang="en-US" altLang="en-US" b="1" dirty="0" smtClean="0">
                <a:solidFill>
                  <a:srgbClr val="000000"/>
                </a:solidFill>
                <a:latin typeface="宋体" panose="02010600030101010101" pitchFamily="2" charset="-122"/>
                <a:ea typeface="宋体" panose="02010600030101010101" pitchFamily="2" charset="-122"/>
              </a:rPr>
              <a:t>1500</a:t>
            </a:r>
            <a:r>
              <a:rPr lang="zh-CN" altLang="en-US" b="1" dirty="0" smtClean="0">
                <a:solidFill>
                  <a:srgbClr val="000000"/>
                </a:solidFill>
                <a:latin typeface="宋体" panose="02010600030101010101" pitchFamily="2" charset="-122"/>
                <a:ea typeface="宋体" panose="02010600030101010101" pitchFamily="2" charset="-122"/>
              </a:rPr>
              <a:t>家</a:t>
            </a:r>
            <a:r>
              <a:rPr lang="en-US" altLang="en-US" b="1" dirty="0" smtClean="0">
                <a:solidFill>
                  <a:srgbClr val="000000"/>
                </a:solidFill>
                <a:latin typeface="宋体" panose="02010600030101010101" pitchFamily="2" charset="-122"/>
                <a:ea typeface="宋体" panose="02010600030101010101" pitchFamily="2" charset="-122"/>
              </a:rPr>
              <a:t>,</a:t>
            </a:r>
            <a:r>
              <a:rPr lang="zh-CN" altLang="en-US" b="1" dirty="0" smtClean="0">
                <a:solidFill>
                  <a:srgbClr val="000000"/>
                </a:solidFill>
                <a:latin typeface="宋体" panose="02010600030101010101" pitchFamily="2" charset="-122"/>
                <a:ea typeface="宋体" panose="02010600030101010101" pitchFamily="2" charset="-122"/>
              </a:rPr>
              <a:t>海外仓数量超过</a:t>
            </a:r>
            <a:r>
              <a:rPr lang="en-US" altLang="en-US" b="1" dirty="0" smtClean="0">
                <a:solidFill>
                  <a:srgbClr val="000000"/>
                </a:solidFill>
                <a:latin typeface="宋体" panose="02010600030101010101" pitchFamily="2" charset="-122"/>
                <a:ea typeface="宋体" panose="02010600030101010101" pitchFamily="2" charset="-122"/>
              </a:rPr>
              <a:t>2000</a:t>
            </a:r>
            <a:r>
              <a:rPr lang="zh-CN" altLang="en-US" b="1" dirty="0" smtClean="0">
                <a:solidFill>
                  <a:srgbClr val="000000"/>
                </a:solidFill>
                <a:latin typeface="宋体" panose="02010600030101010101" pitchFamily="2" charset="-122"/>
                <a:ea typeface="宋体" panose="02010600030101010101" pitchFamily="2" charset="-122"/>
              </a:rPr>
              <a:t>个</a:t>
            </a:r>
            <a:r>
              <a:rPr lang="en-US" altLang="en-US" b="1" dirty="0" smtClean="0">
                <a:solidFill>
                  <a:srgbClr val="000000"/>
                </a:solidFill>
                <a:latin typeface="宋体" panose="02010600030101010101" pitchFamily="2" charset="-122"/>
                <a:ea typeface="宋体" panose="02010600030101010101" pitchFamily="2" charset="-122"/>
              </a:rPr>
              <a:t>,</a:t>
            </a:r>
            <a:r>
              <a:rPr lang="zh-CN" altLang="en-US" b="1" dirty="0" smtClean="0">
                <a:solidFill>
                  <a:srgbClr val="000000"/>
                </a:solidFill>
                <a:latin typeface="宋体" panose="02010600030101010101" pitchFamily="2" charset="-122"/>
                <a:ea typeface="宋体" panose="02010600030101010101" pitchFamily="2" charset="-122"/>
              </a:rPr>
              <a:t>建成的保税维修项目</a:t>
            </a:r>
            <a:r>
              <a:rPr lang="en-US" altLang="en-US" b="1" dirty="0" smtClean="0">
                <a:solidFill>
                  <a:srgbClr val="000000"/>
                </a:solidFill>
                <a:latin typeface="宋体" panose="02010600030101010101" pitchFamily="2" charset="-122"/>
                <a:ea typeface="宋体" panose="02010600030101010101" pitchFamily="2" charset="-122"/>
              </a:rPr>
              <a:t>130</a:t>
            </a:r>
            <a:r>
              <a:rPr lang="zh-CN" altLang="en-US" b="1" dirty="0" smtClean="0">
                <a:solidFill>
                  <a:srgbClr val="000000"/>
                </a:solidFill>
                <a:latin typeface="宋体" panose="02010600030101010101" pitchFamily="2" charset="-122"/>
                <a:ea typeface="宋体" panose="02010600030101010101" pitchFamily="2" charset="-122"/>
              </a:rPr>
              <a:t>多个。在跨境电子商务进出口结构方面，</a:t>
            </a:r>
            <a:r>
              <a:rPr lang="en-US" altLang="en-US" b="1" dirty="0" smtClean="0">
                <a:solidFill>
                  <a:srgbClr val="000000"/>
                </a:solidFill>
                <a:latin typeface="宋体" panose="02010600030101010101" pitchFamily="2" charset="-122"/>
                <a:ea typeface="宋体" panose="02010600030101010101" pitchFamily="2" charset="-122"/>
              </a:rPr>
              <a:t>2021</a:t>
            </a:r>
            <a:r>
              <a:rPr lang="zh-CN" altLang="en-US" b="1" dirty="0" smtClean="0">
                <a:solidFill>
                  <a:srgbClr val="000000"/>
                </a:solidFill>
                <a:latin typeface="宋体" panose="02010600030101010101" pitchFamily="2" charset="-122"/>
                <a:ea typeface="宋体" panose="02010600030101010101" pitchFamily="2" charset="-122"/>
              </a:rPr>
              <a:t>年中国跨境电子商务的进出口结构上，出口占比达到</a:t>
            </a:r>
            <a:r>
              <a:rPr lang="en-US" altLang="en-US" b="1" dirty="0" smtClean="0">
                <a:solidFill>
                  <a:srgbClr val="000000"/>
                </a:solidFill>
                <a:latin typeface="宋体" panose="02010600030101010101" pitchFamily="2" charset="-122"/>
                <a:ea typeface="宋体" panose="02010600030101010101" pitchFamily="2" charset="-122"/>
              </a:rPr>
              <a:t>77.46%</a:t>
            </a:r>
            <a:r>
              <a:rPr lang="zh-CN" altLang="en-US" b="1" dirty="0" smtClean="0">
                <a:solidFill>
                  <a:srgbClr val="000000"/>
                </a:solidFill>
                <a:latin typeface="宋体" panose="02010600030101010101" pitchFamily="2" charset="-122"/>
                <a:ea typeface="宋体" panose="02010600030101010101" pitchFamily="2" charset="-122"/>
              </a:rPr>
              <a:t>，进口比例</a:t>
            </a:r>
            <a:r>
              <a:rPr lang="en-US" altLang="en-US" b="1" dirty="0" smtClean="0">
                <a:solidFill>
                  <a:srgbClr val="000000"/>
                </a:solidFill>
                <a:latin typeface="宋体" panose="02010600030101010101" pitchFamily="2" charset="-122"/>
                <a:ea typeface="宋体" panose="02010600030101010101" pitchFamily="2" charset="-122"/>
              </a:rPr>
              <a:t>22.54%</a:t>
            </a:r>
            <a:r>
              <a:rPr lang="zh-CN" altLang="en-US" b="1" dirty="0" smtClean="0">
                <a:solidFill>
                  <a:srgbClr val="000000"/>
                </a:solidFill>
                <a:latin typeface="宋体" panose="02010600030101010101" pitchFamily="2" charset="-122"/>
                <a:ea typeface="宋体" panose="02010600030101010101" pitchFamily="2" charset="-122"/>
              </a:rPr>
              <a:t>；在跨境电子商务模式结构方面，</a:t>
            </a:r>
            <a:r>
              <a:rPr lang="en-US" altLang="en-US" b="1" dirty="0" smtClean="0">
                <a:solidFill>
                  <a:srgbClr val="000000"/>
                </a:solidFill>
                <a:latin typeface="宋体" panose="02010600030101010101" pitchFamily="2" charset="-122"/>
                <a:ea typeface="宋体" panose="02010600030101010101" pitchFamily="2" charset="-122"/>
              </a:rPr>
              <a:t>2021</a:t>
            </a:r>
            <a:r>
              <a:rPr lang="zh-CN" altLang="en-US" b="1" dirty="0" smtClean="0">
                <a:solidFill>
                  <a:srgbClr val="000000"/>
                </a:solidFill>
                <a:latin typeface="宋体" panose="02010600030101010101" pitchFamily="2" charset="-122"/>
                <a:ea typeface="宋体" panose="02010600030101010101" pitchFamily="2" charset="-122"/>
              </a:rPr>
              <a:t>年中国跨境电子商务的交易模式中跨境电子商务的</a:t>
            </a:r>
            <a:r>
              <a:rPr lang="en-US" altLang="en-US" b="1" dirty="0" smtClean="0">
                <a:solidFill>
                  <a:srgbClr val="000000"/>
                </a:solidFill>
                <a:latin typeface="宋体" panose="02010600030101010101" pitchFamily="2" charset="-122"/>
                <a:ea typeface="宋体" panose="02010600030101010101" pitchFamily="2" charset="-122"/>
              </a:rPr>
              <a:t>B2B</a:t>
            </a:r>
            <a:r>
              <a:rPr lang="zh-CN" altLang="en-US" b="1" dirty="0" smtClean="0">
                <a:solidFill>
                  <a:srgbClr val="000000"/>
                </a:solidFill>
                <a:latin typeface="宋体" panose="02010600030101010101" pitchFamily="2" charset="-122"/>
                <a:ea typeface="宋体" panose="02010600030101010101" pitchFamily="2" charset="-122"/>
              </a:rPr>
              <a:t>交易占比达</a:t>
            </a:r>
            <a:r>
              <a:rPr lang="en-US" altLang="en-US" b="1" dirty="0" smtClean="0">
                <a:solidFill>
                  <a:srgbClr val="000000"/>
                </a:solidFill>
                <a:latin typeface="宋体" panose="02010600030101010101" pitchFamily="2" charset="-122"/>
                <a:ea typeface="宋体" panose="02010600030101010101" pitchFamily="2" charset="-122"/>
              </a:rPr>
              <a:t>77%</a:t>
            </a:r>
            <a:r>
              <a:rPr lang="zh-CN" altLang="en-US" b="1" dirty="0" smtClean="0">
                <a:solidFill>
                  <a:srgbClr val="000000"/>
                </a:solidFill>
                <a:latin typeface="宋体" panose="02010600030101010101" pitchFamily="2" charset="-122"/>
                <a:ea typeface="宋体" panose="02010600030101010101" pitchFamily="2" charset="-122"/>
              </a:rPr>
              <a:t>，跨境电子商务的</a:t>
            </a:r>
            <a:r>
              <a:rPr lang="en-US" altLang="en-US" b="1" dirty="0" smtClean="0">
                <a:solidFill>
                  <a:srgbClr val="000000"/>
                </a:solidFill>
                <a:latin typeface="宋体" panose="02010600030101010101" pitchFamily="2" charset="-122"/>
                <a:ea typeface="宋体" panose="02010600030101010101" pitchFamily="2" charset="-122"/>
              </a:rPr>
              <a:t>B2C</a:t>
            </a:r>
            <a:r>
              <a:rPr lang="zh-CN" altLang="en-US" b="1" dirty="0" smtClean="0">
                <a:solidFill>
                  <a:srgbClr val="000000"/>
                </a:solidFill>
                <a:latin typeface="宋体" panose="02010600030101010101" pitchFamily="2" charset="-122"/>
                <a:ea typeface="宋体" panose="02010600030101010101" pitchFamily="2" charset="-122"/>
              </a:rPr>
              <a:t>交易占比达</a:t>
            </a:r>
            <a:r>
              <a:rPr lang="en-US" altLang="en-US" b="1" dirty="0" smtClean="0">
                <a:solidFill>
                  <a:srgbClr val="000000"/>
                </a:solidFill>
                <a:latin typeface="宋体" panose="02010600030101010101" pitchFamily="2" charset="-122"/>
                <a:ea typeface="宋体" panose="02010600030101010101" pitchFamily="2" charset="-122"/>
              </a:rPr>
              <a:t>23%</a:t>
            </a:r>
            <a:r>
              <a:rPr lang="zh-CN" altLang="en-US" b="1" dirty="0" smtClean="0">
                <a:solidFill>
                  <a:srgbClr val="000000"/>
                </a:solidFill>
                <a:latin typeface="宋体" panose="02010600030101010101" pitchFamily="2" charset="-122"/>
                <a:ea typeface="宋体" panose="02010600030101010101" pitchFamily="2" charset="-122"/>
              </a:rPr>
              <a:t>。</a:t>
            </a:r>
            <a:endParaRPr lang="zh-CN" altLang="en-US" b="1"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日期占位符 5"/>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45059" name="灯片编号占位符 7"/>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35</a:t>
            </a:fld>
            <a:endParaRPr lang="en-US" altLang="zh-CN" sz="1000" dirty="0">
              <a:latin typeface="Verdana" panose="020B0604030504040204" pitchFamily="34" charset="0"/>
              <a:ea typeface="宋体" panose="02010600030101010101" pitchFamily="2" charset="-122"/>
            </a:endParaRPr>
          </a:p>
        </p:txBody>
      </p:sp>
      <p:sp>
        <p:nvSpPr>
          <p:cNvPr id="45060"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ea typeface="宋体" panose="02010600030101010101" pitchFamily="2" charset="-122"/>
                <a:cs typeface="+mj-lt"/>
              </a:rPr>
              <a:t>5</a:t>
            </a:r>
            <a:r>
              <a:rPr lang="zh-CN" altLang="en-US" sz="2800" dirty="0">
                <a:ea typeface="宋体" panose="02010600030101010101" pitchFamily="2" charset="-122"/>
              </a:rPr>
              <a:t>）移动电子商务</a:t>
            </a:r>
          </a:p>
        </p:txBody>
      </p:sp>
      <p:sp>
        <p:nvSpPr>
          <p:cNvPr id="45061" name="Rectangle 3"/>
          <p:cNvSpPr>
            <a:spLocks noGrp="1"/>
          </p:cNvSpPr>
          <p:nvPr>
            <p:ph type="body" sz="half" idx="4294967295"/>
          </p:nvPr>
        </p:nvSpPr>
        <p:spPr>
          <a:xfrm>
            <a:off x="457200" y="1524000"/>
            <a:ext cx="8229600" cy="4265930"/>
          </a:xfrm>
        </p:spPr>
        <p:txBody>
          <a:bodyPr vert="horz" wrap="square" lIns="91440" tIns="45720" rIns="91440" bIns="45720" anchor="t" anchorCtr="0"/>
          <a:lstStyle>
            <a:lvl1pPr lvl="0">
              <a:buClr>
                <a:schemeClr val="accent1"/>
              </a:buClr>
              <a:buSzPct val="80000"/>
              <a:buFont typeface="Wingdings" panose="05000000000000000000" pitchFamily="2" charset="2"/>
              <a:defRPr sz="2000"/>
            </a:lvl1pPr>
            <a:lvl2pPr lvl="1">
              <a:buClr>
                <a:schemeClr val="tx1"/>
              </a:buClr>
              <a:buSzPct val="80000"/>
              <a:buFont typeface="Wingdings" panose="05000000000000000000" pitchFamily="2" charset="2"/>
              <a:defRPr sz="2000"/>
            </a:lvl2pPr>
            <a:lvl3pPr lvl="2">
              <a:buClr>
                <a:schemeClr val="accent2"/>
              </a:buClr>
              <a:buSzPct val="70000"/>
              <a:buFont typeface="Wingdings" panose="05000000000000000000" pitchFamily="2" charset="2"/>
              <a:defRPr sz="2000"/>
            </a:lvl3pPr>
            <a:lvl4pPr lvl="3">
              <a:buClr>
                <a:schemeClr val="tx1"/>
              </a:buClr>
              <a:buSzPct val="70000"/>
              <a:buFont typeface="Wingdings" panose="05000000000000000000" pitchFamily="2" charset="2"/>
              <a:defRPr sz="1800"/>
            </a:lvl4pPr>
            <a:lvl5pPr lvl="4">
              <a:buClr>
                <a:schemeClr val="hlink"/>
              </a:buClr>
              <a:buSzPct val="60000"/>
              <a:buFont typeface="Wingdings" panose="05000000000000000000" pitchFamily="2" charset="2"/>
              <a:defRPr sz="1800"/>
            </a:lvl5pPr>
          </a:lstStyle>
          <a:p>
            <a:r>
              <a:rPr lang="zh-CN" altLang="en-US" b="1" dirty="0" smtClean="0">
                <a:solidFill>
                  <a:srgbClr val="000000"/>
                </a:solidFill>
                <a:ea typeface="宋体" panose="02010600030101010101" pitchFamily="2" charset="-122"/>
              </a:rPr>
              <a:t>随着移动智能终端的普及，中国移动电子商务用户消费习惯逐渐形成，传统电商巨头纷纷布局移动电商，众多新型移动电商购物平台不断涌现。中国移动移动电子商务市场交易额呈现持续增长趋势，</a:t>
            </a:r>
            <a:r>
              <a:rPr lang="en-US" altLang="en-US" b="1" dirty="0" smtClean="0">
                <a:solidFill>
                  <a:srgbClr val="000000"/>
                </a:solidFill>
                <a:ea typeface="宋体" panose="02010600030101010101" pitchFamily="2" charset="-122"/>
              </a:rPr>
              <a:t>2021</a:t>
            </a:r>
            <a:r>
              <a:rPr lang="zh-CN" altLang="en-US" b="1" dirty="0" smtClean="0">
                <a:solidFill>
                  <a:srgbClr val="000000"/>
                </a:solidFill>
                <a:ea typeface="宋体" panose="02010600030101010101" pitchFamily="2" charset="-122"/>
              </a:rPr>
              <a:t>年中国移动电商市场交易额约为</a:t>
            </a:r>
            <a:r>
              <a:rPr lang="en-US" altLang="en-US" b="1" dirty="0" smtClean="0">
                <a:solidFill>
                  <a:srgbClr val="000000"/>
                </a:solidFill>
                <a:ea typeface="宋体" panose="02010600030101010101" pitchFamily="2" charset="-122"/>
              </a:rPr>
              <a:t>27.5</a:t>
            </a:r>
            <a:r>
              <a:rPr lang="zh-CN" altLang="en-US" b="1" dirty="0" smtClean="0">
                <a:solidFill>
                  <a:srgbClr val="000000"/>
                </a:solidFill>
                <a:ea typeface="宋体" panose="02010600030101010101" pitchFamily="2" charset="-122"/>
              </a:rPr>
              <a:t>万亿元。</a:t>
            </a:r>
          </a:p>
          <a:p>
            <a:r>
              <a:rPr lang="zh-CN" altLang="en-US" b="1" dirty="0" smtClean="0">
                <a:solidFill>
                  <a:srgbClr val="000000"/>
                </a:solidFill>
                <a:ea typeface="宋体" panose="02010600030101010101" pitchFamily="2" charset="-122"/>
              </a:rPr>
              <a:t>中国互联网信息中心在京发布第</a:t>
            </a:r>
            <a:r>
              <a:rPr lang="en-US" altLang="en-US" b="1" dirty="0" smtClean="0">
                <a:solidFill>
                  <a:srgbClr val="000000"/>
                </a:solidFill>
                <a:ea typeface="宋体" panose="02010600030101010101" pitchFamily="2" charset="-122"/>
              </a:rPr>
              <a:t>49</a:t>
            </a:r>
            <a:r>
              <a:rPr lang="zh-CN" altLang="en-US" b="1" dirty="0" smtClean="0">
                <a:solidFill>
                  <a:srgbClr val="000000"/>
                </a:solidFill>
                <a:ea typeface="宋体" panose="02010600030101010101" pitchFamily="2" charset="-122"/>
              </a:rPr>
              <a:t>次</a:t>
            </a:r>
            <a:r>
              <a:rPr lang="en-US" altLang="zh-CN" b="1" dirty="0" smtClean="0">
                <a:solidFill>
                  <a:srgbClr val="000000"/>
                </a:solidFill>
                <a:ea typeface="宋体" panose="02010600030101010101" pitchFamily="2" charset="-122"/>
              </a:rPr>
              <a:t>《</a:t>
            </a:r>
            <a:r>
              <a:rPr lang="zh-CN" altLang="en-US" b="1" dirty="0" smtClean="0">
                <a:solidFill>
                  <a:srgbClr val="000000"/>
                </a:solidFill>
                <a:ea typeface="宋体" panose="02010600030101010101" pitchFamily="2" charset="-122"/>
              </a:rPr>
              <a:t>中国互联网络发展状况统计报告</a:t>
            </a:r>
            <a:r>
              <a:rPr lang="en-US" altLang="zh-CN" b="1" dirty="0" smtClean="0">
                <a:solidFill>
                  <a:srgbClr val="000000"/>
                </a:solidFill>
                <a:ea typeface="宋体" panose="02010600030101010101" pitchFamily="2" charset="-122"/>
              </a:rPr>
              <a:t>》</a:t>
            </a:r>
            <a:r>
              <a:rPr lang="zh-CN" altLang="en-US" b="1" dirty="0" smtClean="0">
                <a:solidFill>
                  <a:srgbClr val="000000"/>
                </a:solidFill>
                <a:ea typeface="宋体" panose="02010600030101010101" pitchFamily="2" charset="-122"/>
              </a:rPr>
              <a:t>显示，截止到</a:t>
            </a:r>
            <a:r>
              <a:rPr lang="en-US" altLang="en-US" b="1" dirty="0" smtClean="0">
                <a:solidFill>
                  <a:srgbClr val="000000"/>
                </a:solidFill>
                <a:ea typeface="宋体" panose="02010600030101010101" pitchFamily="2" charset="-122"/>
              </a:rPr>
              <a:t> 2021 </a:t>
            </a:r>
            <a:r>
              <a:rPr lang="zh-CN" altLang="en-US" b="1" dirty="0" smtClean="0">
                <a:solidFill>
                  <a:srgbClr val="000000"/>
                </a:solidFill>
                <a:ea typeface="宋体" panose="02010600030101010101" pitchFamily="2" charset="-122"/>
              </a:rPr>
              <a:t>年</a:t>
            </a:r>
            <a:r>
              <a:rPr lang="en-US" altLang="en-US" b="1" dirty="0" smtClean="0">
                <a:solidFill>
                  <a:srgbClr val="000000"/>
                </a:solidFill>
                <a:ea typeface="宋体" panose="02010600030101010101" pitchFamily="2" charset="-122"/>
              </a:rPr>
              <a:t>12</a:t>
            </a:r>
            <a:r>
              <a:rPr lang="zh-CN" altLang="en-US" b="1" dirty="0" smtClean="0">
                <a:solidFill>
                  <a:srgbClr val="000000"/>
                </a:solidFill>
                <a:ea typeface="宋体" panose="02010600030101010101" pitchFamily="2" charset="-122"/>
              </a:rPr>
              <a:t>月，中国网民规模达</a:t>
            </a:r>
            <a:r>
              <a:rPr lang="en-US" altLang="en-US" b="1" dirty="0" smtClean="0">
                <a:solidFill>
                  <a:srgbClr val="000000"/>
                </a:solidFill>
                <a:ea typeface="宋体" panose="02010600030101010101" pitchFamily="2" charset="-122"/>
              </a:rPr>
              <a:t>10.32 </a:t>
            </a:r>
            <a:r>
              <a:rPr lang="zh-CN" altLang="en-US" b="1" dirty="0" smtClean="0">
                <a:solidFill>
                  <a:srgbClr val="000000"/>
                </a:solidFill>
                <a:ea typeface="宋体" panose="02010600030101010101" pitchFamily="2" charset="-122"/>
              </a:rPr>
              <a:t>亿，较</a:t>
            </a:r>
            <a:r>
              <a:rPr lang="en-US" altLang="en-US" b="1" dirty="0" smtClean="0">
                <a:solidFill>
                  <a:srgbClr val="000000"/>
                </a:solidFill>
                <a:ea typeface="宋体" panose="02010600030101010101" pitchFamily="2" charset="-122"/>
              </a:rPr>
              <a:t>2020</a:t>
            </a:r>
            <a:r>
              <a:rPr lang="zh-CN" altLang="en-US" b="1" dirty="0" smtClean="0">
                <a:solidFill>
                  <a:srgbClr val="000000"/>
                </a:solidFill>
                <a:ea typeface="宋体" panose="02010600030101010101" pitchFamily="2" charset="-122"/>
              </a:rPr>
              <a:t>年</a:t>
            </a:r>
            <a:r>
              <a:rPr lang="en-US" altLang="en-US" b="1" dirty="0" smtClean="0">
                <a:solidFill>
                  <a:srgbClr val="000000"/>
                </a:solidFill>
                <a:ea typeface="宋体" panose="02010600030101010101" pitchFamily="2" charset="-122"/>
              </a:rPr>
              <a:t>12</a:t>
            </a:r>
            <a:r>
              <a:rPr lang="zh-CN" altLang="en-US" b="1" dirty="0" smtClean="0">
                <a:solidFill>
                  <a:srgbClr val="000000"/>
                </a:solidFill>
                <a:ea typeface="宋体" panose="02010600030101010101" pitchFamily="2" charset="-122"/>
              </a:rPr>
              <a:t>月增长</a:t>
            </a:r>
            <a:r>
              <a:rPr lang="en-US" altLang="en-US" b="1" dirty="0" smtClean="0">
                <a:solidFill>
                  <a:srgbClr val="000000"/>
                </a:solidFill>
                <a:ea typeface="宋体" panose="02010600030101010101" pitchFamily="2" charset="-122"/>
              </a:rPr>
              <a:t>4296</a:t>
            </a:r>
            <a:r>
              <a:rPr lang="zh-CN" altLang="en-US" b="1" dirty="0" smtClean="0">
                <a:solidFill>
                  <a:srgbClr val="000000"/>
                </a:solidFill>
                <a:ea typeface="宋体" panose="02010600030101010101" pitchFamily="2" charset="-122"/>
              </a:rPr>
              <a:t>万；截止到</a:t>
            </a:r>
            <a:r>
              <a:rPr lang="en-US" altLang="en-US" b="1" dirty="0" smtClean="0">
                <a:solidFill>
                  <a:srgbClr val="000000"/>
                </a:solidFill>
                <a:ea typeface="宋体" panose="02010600030101010101" pitchFamily="2" charset="-122"/>
              </a:rPr>
              <a:t>2021</a:t>
            </a:r>
            <a:r>
              <a:rPr lang="zh-CN" altLang="en-US" b="1" dirty="0" smtClean="0">
                <a:solidFill>
                  <a:srgbClr val="000000"/>
                </a:solidFill>
                <a:ea typeface="宋体" panose="02010600030101010101" pitchFamily="2" charset="-122"/>
              </a:rPr>
              <a:t>年</a:t>
            </a:r>
            <a:r>
              <a:rPr lang="en-US" altLang="en-US" b="1" dirty="0" smtClean="0">
                <a:solidFill>
                  <a:srgbClr val="000000"/>
                </a:solidFill>
                <a:ea typeface="宋体" panose="02010600030101010101" pitchFamily="2" charset="-122"/>
              </a:rPr>
              <a:t>12</a:t>
            </a:r>
            <a:r>
              <a:rPr lang="zh-CN" altLang="en-US" b="1" dirty="0" smtClean="0">
                <a:solidFill>
                  <a:srgbClr val="000000"/>
                </a:solidFill>
                <a:ea typeface="宋体" panose="02010600030101010101" pitchFamily="2" charset="-122"/>
              </a:rPr>
              <a:t>月底，中国网民手机上网的比例高达</a:t>
            </a:r>
            <a:r>
              <a:rPr lang="en-US" altLang="en-US" b="1" dirty="0" smtClean="0">
                <a:solidFill>
                  <a:srgbClr val="000000"/>
                </a:solidFill>
                <a:ea typeface="宋体" panose="02010600030101010101" pitchFamily="2" charset="-122"/>
              </a:rPr>
              <a:t>99.7%</a:t>
            </a:r>
            <a:r>
              <a:rPr lang="zh-CN" altLang="en-US" b="1" dirty="0" smtClean="0">
                <a:solidFill>
                  <a:srgbClr val="000000"/>
                </a:solidFill>
                <a:ea typeface="宋体" panose="02010600030101010101" pitchFamily="2" charset="-122"/>
              </a:rPr>
              <a:t>。</a:t>
            </a:r>
          </a:p>
          <a:p>
            <a:pPr lvl="0" eaLnBrk="1" latinLnBrk="0" hangingPunct="1">
              <a:lnSpc>
                <a:spcPct val="100000"/>
              </a:lnSpc>
              <a:spcBef>
                <a:spcPts val="0"/>
              </a:spcBef>
              <a:buNone/>
            </a:pPr>
            <a:r>
              <a:rPr lang="zh-CN" altLang="en-US" b="1" dirty="0" smtClean="0">
                <a:solidFill>
                  <a:srgbClr val="000000"/>
                </a:solidFill>
                <a:ea typeface="宋体" panose="02010600030101010101" pitchFamily="2" charset="-122"/>
              </a:rPr>
              <a:t>。</a:t>
            </a:r>
            <a:endParaRPr lang="zh-CN" altLang="en-US" b="1" dirty="0">
              <a:solidFill>
                <a:srgbClr val="000000"/>
              </a:solidFill>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4505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48679D72-C193-4130-A42C-256F464A5D98}"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36</a:t>
            </a:fld>
            <a:endParaRPr lang="zh-CN" altLang="en-US" sz="1000">
              <a:latin typeface="Verdana" panose="020B0604030504040204" pitchFamily="34" charset="0"/>
              <a:ea typeface="宋体" panose="02010600030101010101" pitchFamily="2" charset="-122"/>
            </a:endParaRPr>
          </a:p>
        </p:txBody>
      </p:sp>
      <p:sp>
        <p:nvSpPr>
          <p:cNvPr id="45060"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rPr>
              <a:t>1.3.3 电子商务的发展趋势</a:t>
            </a:r>
          </a:p>
        </p:txBody>
      </p:sp>
      <p:sp>
        <p:nvSpPr>
          <p:cNvPr id="43014" name="Oval 3"/>
          <p:cNvSpPr>
            <a:spLocks noChangeArrowheads="1"/>
          </p:cNvSpPr>
          <p:nvPr/>
        </p:nvSpPr>
        <p:spPr bwMode="auto">
          <a:xfrm>
            <a:off x="2827338" y="2057400"/>
            <a:ext cx="3332162" cy="3322638"/>
          </a:xfrm>
          <a:prstGeom prst="ellipse">
            <a:avLst/>
          </a:prstGeom>
          <a:gradFill rotWithShape="1">
            <a:gsLst>
              <a:gs pos="0">
                <a:schemeClr val="bg1">
                  <a:alpha val="0"/>
                </a:schemeClr>
              </a:gs>
              <a:gs pos="50000">
                <a:srgbClr val="000000">
                  <a:alpha val="26999"/>
                </a:srgbClr>
              </a:gs>
              <a:gs pos="100000">
                <a:schemeClr val="bg1">
                  <a:alpha val="0"/>
                </a:schemeClr>
              </a:gs>
            </a:gsLst>
            <a:lin ang="18900000" scaled="1"/>
          </a:gradFill>
          <a:ln w="9525">
            <a:noFill/>
            <a:round/>
          </a:ln>
        </p:spPr>
        <p:txBody>
          <a:bodyPr wrap="none" anchor="ct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pic>
        <p:nvPicPr>
          <p:cNvPr id="45062" name="Picture 4" descr="aa"/>
          <p:cNvPicPr>
            <a:picLocks noChangeAspect="1" noChangeArrowheads="1"/>
          </p:cNvPicPr>
          <p:nvPr/>
        </p:nvPicPr>
        <p:blipFill>
          <a:blip r:embed="rId2" cstate="print"/>
          <a:srcRect/>
          <a:stretch>
            <a:fillRect/>
          </a:stretch>
        </p:blipFill>
        <p:spPr bwMode="auto">
          <a:xfrm>
            <a:off x="2819400" y="2057400"/>
            <a:ext cx="3346450" cy="3348038"/>
          </a:xfrm>
          <a:prstGeom prst="rect">
            <a:avLst/>
          </a:prstGeom>
          <a:noFill/>
          <a:ln w="9525">
            <a:noFill/>
            <a:miter lim="800000"/>
            <a:headEnd/>
            <a:tailEnd/>
          </a:ln>
        </p:spPr>
      </p:pic>
      <p:sp>
        <p:nvSpPr>
          <p:cNvPr id="45063" name="WordArt 9"/>
          <p:cNvSpPr>
            <a:spLocks noChangeArrowheads="1" noChangeShapeType="1"/>
          </p:cNvSpPr>
          <p:nvPr/>
        </p:nvSpPr>
        <p:spPr bwMode="auto">
          <a:xfrm rot="2686923">
            <a:off x="4171950" y="2697163"/>
            <a:ext cx="1676400" cy="1235075"/>
          </a:xfrm>
          <a:prstGeom prst="rect">
            <a:avLst/>
          </a:prstGeom>
        </p:spPr>
        <p:txBody>
          <a:bodyPr spcFirstLastPara="1" wrap="none" fromWordArt="1">
            <a:prstTxWarp prst="textArchUp">
              <a:avLst>
                <a:gd name="adj" fmla="val 12203468"/>
              </a:avLst>
            </a:prstTxWarp>
          </a:bodyPr>
          <a:lstStyle/>
          <a:p>
            <a:pPr algn="ctr"/>
            <a:r>
              <a:rPr lang="zh-CN" altLang="en-US" kern="10">
                <a:ln w="6350">
                  <a:solidFill>
                    <a:srgbClr val="FFFFFF"/>
                  </a:solidFill>
                  <a:round/>
                </a:ln>
                <a:solidFill>
                  <a:srgbClr val="FFFFFF"/>
                </a:solidFill>
                <a:latin typeface="+mn-ea"/>
                <a:cs typeface="+mn-ea"/>
              </a:rPr>
              <a:t> </a:t>
            </a:r>
          </a:p>
        </p:txBody>
      </p:sp>
      <p:sp>
        <p:nvSpPr>
          <p:cNvPr id="45064" name="WordArt 10"/>
          <p:cNvSpPr>
            <a:spLocks noChangeArrowheads="1" noChangeShapeType="1"/>
          </p:cNvSpPr>
          <p:nvPr/>
        </p:nvSpPr>
        <p:spPr bwMode="auto">
          <a:xfrm rot="-2515986">
            <a:off x="4379913" y="4032250"/>
            <a:ext cx="1546225" cy="622300"/>
          </a:xfrm>
          <a:prstGeom prst="rect">
            <a:avLst/>
          </a:prstGeom>
        </p:spPr>
        <p:txBody>
          <a:bodyPr spcFirstLastPara="1" wrap="none" fromWordArt="1">
            <a:prstTxWarp prst="textArchDown">
              <a:avLst>
                <a:gd name="adj" fmla="val 438616"/>
              </a:avLst>
            </a:prstTxWarp>
          </a:bodyPr>
          <a:lstStyle/>
          <a:p>
            <a:pPr algn="ctr"/>
            <a:r>
              <a:rPr lang="zh-CN" altLang="en-US" kern="10">
                <a:ln w="6350">
                  <a:solidFill>
                    <a:srgbClr val="FFFFFF"/>
                  </a:solidFill>
                  <a:round/>
                </a:ln>
                <a:solidFill>
                  <a:srgbClr val="FFFFFF"/>
                </a:solidFill>
                <a:latin typeface="+mn-ea"/>
                <a:cs typeface="+mn-ea"/>
              </a:rPr>
              <a:t> </a:t>
            </a:r>
          </a:p>
        </p:txBody>
      </p:sp>
      <p:grpSp>
        <p:nvGrpSpPr>
          <p:cNvPr id="45065" name="Group 11"/>
          <p:cNvGrpSpPr/>
          <p:nvPr/>
        </p:nvGrpSpPr>
        <p:grpSpPr bwMode="auto">
          <a:xfrm>
            <a:off x="3600450" y="2820988"/>
            <a:ext cx="1792288" cy="1754187"/>
            <a:chOff x="0" y="0"/>
            <a:chExt cx="901" cy="888"/>
          </a:xfrm>
        </p:grpSpPr>
        <p:pic>
          <p:nvPicPr>
            <p:cNvPr id="45073" name="Picture 12" descr="circuler_1"/>
            <p:cNvPicPr>
              <a:picLocks noChangeAspect="1" noChangeArrowheads="1"/>
            </p:cNvPicPr>
            <p:nvPr/>
          </p:nvPicPr>
          <p:blipFill>
            <a:blip r:embed="rId3" cstate="print"/>
            <a:srcRect/>
            <a:stretch>
              <a:fillRect/>
            </a:stretch>
          </p:blipFill>
          <p:spPr bwMode="auto">
            <a:xfrm>
              <a:off x="0" y="0"/>
              <a:ext cx="901" cy="886"/>
            </a:xfrm>
            <a:prstGeom prst="rect">
              <a:avLst/>
            </a:prstGeom>
            <a:noFill/>
            <a:ln w="9525">
              <a:noFill/>
              <a:miter lim="800000"/>
              <a:headEnd/>
              <a:tailEnd/>
            </a:ln>
          </p:spPr>
        </p:pic>
        <p:grpSp>
          <p:nvGrpSpPr>
            <p:cNvPr id="45074" name="Oval 13"/>
            <p:cNvGrpSpPr/>
            <p:nvPr/>
          </p:nvGrpSpPr>
          <p:grpSpPr bwMode="auto">
            <a:xfrm>
              <a:off x="-2" y="-2"/>
              <a:ext cx="901" cy="895"/>
              <a:chOff x="0" y="0"/>
              <a:chExt cx="1792224" cy="1767840"/>
            </a:xfrm>
          </p:grpSpPr>
          <p:pic>
            <p:nvPicPr>
              <p:cNvPr id="45087" name="Oval 13"/>
              <p:cNvPicPr>
                <a:picLocks noChangeArrowheads="1"/>
              </p:cNvPicPr>
              <p:nvPr/>
            </p:nvPicPr>
            <p:blipFill>
              <a:blip r:embed="rId4" cstate="print"/>
              <a:srcRect/>
              <a:stretch>
                <a:fillRect/>
              </a:stretch>
            </p:blipFill>
            <p:spPr bwMode="auto">
              <a:xfrm>
                <a:off x="0" y="0"/>
                <a:ext cx="1792224" cy="1767840"/>
              </a:xfrm>
              <a:prstGeom prst="rect">
                <a:avLst/>
              </a:prstGeom>
              <a:noFill/>
              <a:ln w="9525">
                <a:noFill/>
                <a:miter lim="800000"/>
                <a:headEnd/>
                <a:tailEnd/>
              </a:ln>
            </p:spPr>
          </p:pic>
          <p:sp>
            <p:nvSpPr>
              <p:cNvPr id="45088" name="Text Box 18"/>
              <p:cNvSpPr txBox="1">
                <a:spLocks noChangeArrowheads="1"/>
              </p:cNvSpPr>
              <p:nvPr/>
            </p:nvSpPr>
            <p:spPr bwMode="auto">
              <a:xfrm>
                <a:off x="264537" y="261531"/>
                <a:ext cx="1258899" cy="1240397"/>
              </a:xfrm>
              <a:prstGeom prst="rect">
                <a:avLst/>
              </a:prstGeom>
              <a:no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45075" name="未知"/>
            <p:cNvSpPr/>
            <p:nvPr/>
          </p:nvSpPr>
          <p:spPr bwMode="auto">
            <a:xfrm>
              <a:off x="93" y="18"/>
              <a:ext cx="703" cy="308"/>
            </a:xfrm>
            <a:custGeom>
              <a:avLst/>
              <a:gdLst>
                <a:gd name="T0" fmla="*/ 1 w 1321"/>
                <a:gd name="T1" fmla="*/ 0 h 712"/>
                <a:gd name="T2" fmla="*/ 1 w 1321"/>
                <a:gd name="T3" fmla="*/ 0 h 712"/>
                <a:gd name="T4" fmla="*/ 1 w 1321"/>
                <a:gd name="T5" fmla="*/ 0 h 712"/>
                <a:gd name="T6" fmla="*/ 1 w 1321"/>
                <a:gd name="T7" fmla="*/ 0 h 712"/>
                <a:gd name="T8" fmla="*/ 1 w 1321"/>
                <a:gd name="T9" fmla="*/ 0 h 712"/>
                <a:gd name="T10" fmla="*/ 1 w 1321"/>
                <a:gd name="T11" fmla="*/ 0 h 712"/>
                <a:gd name="T12" fmla="*/ 1 w 1321"/>
                <a:gd name="T13" fmla="*/ 0 h 712"/>
                <a:gd name="T14" fmla="*/ 1 w 1321"/>
                <a:gd name="T15" fmla="*/ 0 h 712"/>
                <a:gd name="T16" fmla="*/ 1 w 1321"/>
                <a:gd name="T17" fmla="*/ 0 h 712"/>
                <a:gd name="T18" fmla="*/ 1 w 1321"/>
                <a:gd name="T19" fmla="*/ 0 h 712"/>
                <a:gd name="T20" fmla="*/ 1 w 1321"/>
                <a:gd name="T21" fmla="*/ 0 h 712"/>
                <a:gd name="T22" fmla="*/ 1 w 1321"/>
                <a:gd name="T23" fmla="*/ 0 h 712"/>
                <a:gd name="T24" fmla="*/ 1 w 1321"/>
                <a:gd name="T25" fmla="*/ 0 h 712"/>
                <a:gd name="T26" fmla="*/ 1 w 1321"/>
                <a:gd name="T27" fmla="*/ 0 h 712"/>
                <a:gd name="T28" fmla="*/ 1 w 1321"/>
                <a:gd name="T29" fmla="*/ 0 h 712"/>
                <a:gd name="T30" fmla="*/ 1 w 1321"/>
                <a:gd name="T31" fmla="*/ 0 h 712"/>
                <a:gd name="T32" fmla="*/ 1 w 1321"/>
                <a:gd name="T33" fmla="*/ 0 h 712"/>
                <a:gd name="T34" fmla="*/ 1 w 1321"/>
                <a:gd name="T35" fmla="*/ 0 h 712"/>
                <a:gd name="T36" fmla="*/ 1 w 1321"/>
                <a:gd name="T37" fmla="*/ 0 h 712"/>
                <a:gd name="T38" fmla="*/ 1 w 1321"/>
                <a:gd name="T39" fmla="*/ 0 h 712"/>
                <a:gd name="T40" fmla="*/ 1 w 1321"/>
                <a:gd name="T41" fmla="*/ 0 h 712"/>
                <a:gd name="T42" fmla="*/ 1 w 1321"/>
                <a:gd name="T43" fmla="*/ 0 h 712"/>
                <a:gd name="T44" fmla="*/ 1 w 1321"/>
                <a:gd name="T45" fmla="*/ 0 h 712"/>
                <a:gd name="T46" fmla="*/ 1 w 1321"/>
                <a:gd name="T47" fmla="*/ 0 h 712"/>
                <a:gd name="T48" fmla="*/ 1 w 1321"/>
                <a:gd name="T49" fmla="*/ 0 h 712"/>
                <a:gd name="T50" fmla="*/ 1 w 1321"/>
                <a:gd name="T51" fmla="*/ 0 h 712"/>
                <a:gd name="T52" fmla="*/ 1 w 1321"/>
                <a:gd name="T53" fmla="*/ 0 h 712"/>
                <a:gd name="T54" fmla="*/ 1 w 1321"/>
                <a:gd name="T55" fmla="*/ 0 h 712"/>
                <a:gd name="T56" fmla="*/ 0 w 1321"/>
                <a:gd name="T57" fmla="*/ 0 h 712"/>
                <a:gd name="T58" fmla="*/ 0 w 1321"/>
                <a:gd name="T59" fmla="*/ 0 h 712"/>
                <a:gd name="T60" fmla="*/ 1 w 1321"/>
                <a:gd name="T61" fmla="*/ 0 h 712"/>
                <a:gd name="T62" fmla="*/ 1 w 1321"/>
                <a:gd name="T63" fmla="*/ 0 h 712"/>
                <a:gd name="T64" fmla="*/ 1 w 1321"/>
                <a:gd name="T65" fmla="*/ 0 h 712"/>
                <a:gd name="T66" fmla="*/ 1 w 1321"/>
                <a:gd name="T67" fmla="*/ 0 h 712"/>
                <a:gd name="T68" fmla="*/ 1 w 1321"/>
                <a:gd name="T69" fmla="*/ 0 h 712"/>
                <a:gd name="T70" fmla="*/ 1 w 1321"/>
                <a:gd name="T71" fmla="*/ 0 h 712"/>
                <a:gd name="T72" fmla="*/ 1 w 1321"/>
                <a:gd name="T73" fmla="*/ 0 h 712"/>
                <a:gd name="T74" fmla="*/ 1 w 1321"/>
                <a:gd name="T75" fmla="*/ 0 h 712"/>
                <a:gd name="T76" fmla="*/ 1 w 1321"/>
                <a:gd name="T77" fmla="*/ 0 h 712"/>
                <a:gd name="T78" fmla="*/ 1 w 1321"/>
                <a:gd name="T79" fmla="*/ 0 h 712"/>
                <a:gd name="T80" fmla="*/ 1 w 1321"/>
                <a:gd name="T81" fmla="*/ 0 h 712"/>
                <a:gd name="T82" fmla="*/ 1 w 1321"/>
                <a:gd name="T83" fmla="*/ 0 h 712"/>
                <a:gd name="T84" fmla="*/ 1 w 1321"/>
                <a:gd name="T85" fmla="*/ 0 h 712"/>
                <a:gd name="T86" fmla="*/ 1 w 1321"/>
                <a:gd name="T87" fmla="*/ 0 h 712"/>
                <a:gd name="T88" fmla="*/ 1 w 1321"/>
                <a:gd name="T89" fmla="*/ 0 h 712"/>
                <a:gd name="T90" fmla="*/ 1 w 1321"/>
                <a:gd name="T91" fmla="*/ 0 h 712"/>
                <a:gd name="T92" fmla="*/ 1 w 1321"/>
                <a:gd name="T93" fmla="*/ 0 h 712"/>
                <a:gd name="T94" fmla="*/ 1 w 1321"/>
                <a:gd name="T95" fmla="*/ 0 h 712"/>
                <a:gd name="T96" fmla="*/ 1 w 1321"/>
                <a:gd name="T97" fmla="*/ 0 h 712"/>
                <a:gd name="T98" fmla="*/ 1 w 1321"/>
                <a:gd name="T99" fmla="*/ 0 h 712"/>
                <a:gd name="T100" fmla="*/ 1 w 1321"/>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9525">
              <a:noFill/>
              <a:round/>
            </a:ln>
          </p:spPr>
          <p:txBody>
            <a:bodyPr/>
            <a:lstStyle/>
            <a:p>
              <a:endParaRPr lang="zh-CN" altLang="en-US">
                <a:ea typeface="宋体" panose="02010600030101010101" pitchFamily="2" charset="-122"/>
              </a:endParaRPr>
            </a:p>
          </p:txBody>
        </p:sp>
        <p:grpSp>
          <p:nvGrpSpPr>
            <p:cNvPr id="45076" name="Group 15"/>
            <p:cNvGrpSpPr/>
            <p:nvPr/>
          </p:nvGrpSpPr>
          <p:grpSpPr bwMode="auto">
            <a:xfrm rot="-1297425" flipH="1" flipV="1">
              <a:off x="68" y="693"/>
              <a:ext cx="781" cy="188"/>
              <a:chOff x="0" y="0"/>
              <a:chExt cx="893" cy="246"/>
            </a:xfrm>
          </p:grpSpPr>
          <p:grpSp>
            <p:nvGrpSpPr>
              <p:cNvPr id="45077" name="Group 16"/>
              <p:cNvGrpSpPr/>
              <p:nvPr/>
            </p:nvGrpSpPr>
            <p:grpSpPr bwMode="auto">
              <a:xfrm>
                <a:off x="0" y="0"/>
                <a:ext cx="743" cy="185"/>
                <a:chOff x="0" y="0"/>
                <a:chExt cx="1118" cy="279"/>
              </a:xfrm>
            </p:grpSpPr>
            <p:sp>
              <p:nvSpPr>
                <p:cNvPr id="45083" name="AutoShape 17"/>
                <p:cNvSpPr>
                  <a:spLocks noChangeArrowheads="1"/>
                </p:cNvSpPr>
                <p:nvPr/>
              </p:nvSpPr>
              <p:spPr bwMode="auto">
                <a:xfrm rot="5263130">
                  <a:off x="287" y="-294"/>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5084" name="AutoShape 18"/>
                <p:cNvSpPr>
                  <a:spLocks noChangeArrowheads="1"/>
                </p:cNvSpPr>
                <p:nvPr/>
              </p:nvSpPr>
              <p:spPr bwMode="auto">
                <a:xfrm rot="6078281">
                  <a:off x="423" y="-294"/>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5085" name="AutoShape 19"/>
                <p:cNvSpPr>
                  <a:spLocks noChangeArrowheads="1"/>
                </p:cNvSpPr>
                <p:nvPr/>
              </p:nvSpPr>
              <p:spPr bwMode="auto">
                <a:xfrm rot="6373927">
                  <a:off x="499" y="-272"/>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5086" name="AutoShape 20"/>
                <p:cNvSpPr>
                  <a:spLocks noChangeArrowheads="1"/>
                </p:cNvSpPr>
                <p:nvPr/>
              </p:nvSpPr>
              <p:spPr bwMode="auto">
                <a:xfrm rot="6906312">
                  <a:off x="589" y="-242"/>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grpSp>
            <p:nvGrpSpPr>
              <p:cNvPr id="45078" name="Group 21"/>
              <p:cNvGrpSpPr/>
              <p:nvPr/>
            </p:nvGrpSpPr>
            <p:grpSpPr bwMode="auto">
              <a:xfrm rot="1353540">
                <a:off x="150" y="60"/>
                <a:ext cx="743" cy="186"/>
                <a:chOff x="0" y="0"/>
                <a:chExt cx="1118" cy="279"/>
              </a:xfrm>
            </p:grpSpPr>
            <p:sp>
              <p:nvSpPr>
                <p:cNvPr id="45079" name="AutoShape 22"/>
                <p:cNvSpPr>
                  <a:spLocks noChangeArrowheads="1"/>
                </p:cNvSpPr>
                <p:nvPr/>
              </p:nvSpPr>
              <p:spPr bwMode="auto">
                <a:xfrm rot="5263130">
                  <a:off x="287" y="-294"/>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5080" name="AutoShape 23"/>
                <p:cNvSpPr>
                  <a:spLocks noChangeArrowheads="1"/>
                </p:cNvSpPr>
                <p:nvPr/>
              </p:nvSpPr>
              <p:spPr bwMode="auto">
                <a:xfrm rot="6078281">
                  <a:off x="423" y="-294"/>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5081" name="AutoShape 24"/>
                <p:cNvSpPr>
                  <a:spLocks noChangeArrowheads="1"/>
                </p:cNvSpPr>
                <p:nvPr/>
              </p:nvSpPr>
              <p:spPr bwMode="auto">
                <a:xfrm rot="6373927">
                  <a:off x="499" y="-272"/>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5082" name="AutoShape 25"/>
                <p:cNvSpPr>
                  <a:spLocks noChangeArrowheads="1"/>
                </p:cNvSpPr>
                <p:nvPr/>
              </p:nvSpPr>
              <p:spPr bwMode="auto">
                <a:xfrm rot="6906312">
                  <a:off x="589" y="-242"/>
                  <a:ext cx="227" cy="816"/>
                </a:xfrm>
                <a:prstGeom prst="moon">
                  <a:avLst>
                    <a:gd name="adj" fmla="val 49773"/>
                  </a:avLst>
                </a:prstGeom>
                <a:solidFill>
                  <a:srgbClr val="F8F8F8">
                    <a:alpha val="3922"/>
                  </a:srgb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grpSp>
      </p:grpSp>
      <p:sp>
        <p:nvSpPr>
          <p:cNvPr id="45066" name="Rectangle 26"/>
          <p:cNvSpPr>
            <a:spLocks noChangeArrowheads="1"/>
          </p:cNvSpPr>
          <p:nvPr/>
        </p:nvSpPr>
        <p:spPr bwMode="auto">
          <a:xfrm>
            <a:off x="3684270" y="3436938"/>
            <a:ext cx="1600200" cy="701675"/>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2000">
                <a:solidFill>
                  <a:srgbClr val="0033CC"/>
                </a:solidFill>
                <a:ea typeface="宋体" panose="02010600030101010101" pitchFamily="2" charset="-122"/>
              </a:rPr>
              <a:t>电子商务的发展趋势</a:t>
            </a:r>
          </a:p>
        </p:txBody>
      </p:sp>
      <p:sp>
        <p:nvSpPr>
          <p:cNvPr id="45067" name="AutoShape 27"/>
          <p:cNvSpPr/>
          <p:nvPr/>
        </p:nvSpPr>
        <p:spPr bwMode="auto">
          <a:xfrm>
            <a:off x="6096000" y="1978660"/>
            <a:ext cx="2209800" cy="838200"/>
          </a:xfrm>
          <a:prstGeom prst="accentCallout2">
            <a:avLst>
              <a:gd name="adj1" fmla="val 13634"/>
              <a:gd name="adj2" fmla="val -3449"/>
              <a:gd name="adj3" fmla="val 13634"/>
              <a:gd name="adj4" fmla="val -26208"/>
              <a:gd name="adj5" fmla="val 54167"/>
              <a:gd name="adj6" fmla="val -43019"/>
            </a:avLst>
          </a:prstGeom>
          <a:noFill/>
          <a:ln w="9525">
            <a:solidFill>
              <a:schemeClr val="tx1"/>
            </a:solidFill>
            <a:miter lim="800000"/>
            <a:headEnd type="triangle" w="med" len="med"/>
            <a:tailEnd type="oval" w="med" len="med"/>
          </a:ln>
        </p:spPr>
        <p:txBody>
          <a:bodyPr anchor="ctr"/>
          <a:lstStyle/>
          <a:p>
            <a:pPr eaLnBrk="1" hangingPunct="1">
              <a:buFont typeface="Arial" panose="020B0604020202020204" pitchFamily="34" charset="0"/>
              <a:buNone/>
            </a:pPr>
            <a:r>
              <a:rPr lang="en-US" altLang="zh-CN" sz="2000">
                <a:solidFill>
                  <a:srgbClr val="000000"/>
                </a:solidFill>
                <a:ea typeface="宋体" panose="02010600030101010101" pitchFamily="2" charset="-122"/>
              </a:rPr>
              <a:t>6.</a:t>
            </a:r>
            <a:r>
              <a:rPr lang="zh-CN" altLang="zh-CN" sz="2000">
                <a:solidFill>
                  <a:srgbClr val="000000"/>
                </a:solidFill>
                <a:ea typeface="宋体" panose="02010600030101010101" pitchFamily="2" charset="-122"/>
              </a:rPr>
              <a:t> 直播电商成为电商营销新标配</a:t>
            </a:r>
          </a:p>
        </p:txBody>
      </p:sp>
      <p:sp>
        <p:nvSpPr>
          <p:cNvPr id="45068" name="AutoShape 28"/>
          <p:cNvSpPr/>
          <p:nvPr/>
        </p:nvSpPr>
        <p:spPr bwMode="auto">
          <a:xfrm>
            <a:off x="6378575" y="4992688"/>
            <a:ext cx="1981200" cy="838200"/>
          </a:xfrm>
          <a:prstGeom prst="accentCallout2">
            <a:avLst>
              <a:gd name="adj1" fmla="val 13634"/>
              <a:gd name="adj2" fmla="val -3847"/>
              <a:gd name="adj3" fmla="val 13634"/>
              <a:gd name="adj4" fmla="val -25481"/>
              <a:gd name="adj5" fmla="val -17801"/>
              <a:gd name="adj6" fmla="val -47116"/>
            </a:avLst>
          </a:prstGeom>
          <a:noFill/>
          <a:ln w="9525">
            <a:solidFill>
              <a:schemeClr val="tx1"/>
            </a:solidFill>
            <a:miter lim="800000"/>
            <a:headEnd type="triangle" w="med" len="med"/>
            <a:tailEnd type="oval" w="med" len="med"/>
          </a:ln>
        </p:spPr>
        <p:txBody>
          <a:bodyPr anchor="ctr"/>
          <a:lstStyle/>
          <a:p>
            <a:pPr eaLnBrk="1" hangingPunct="1">
              <a:buFont typeface="Arial" panose="020B0604020202020204" pitchFamily="34" charset="0"/>
              <a:buNone/>
            </a:pPr>
            <a:r>
              <a:rPr lang="en-US" altLang="zh-CN" sz="2000">
                <a:solidFill>
                  <a:srgbClr val="000000"/>
                </a:solidFill>
                <a:ea typeface="宋体" panose="02010600030101010101" pitchFamily="2" charset="-122"/>
              </a:rPr>
              <a:t>4.</a:t>
            </a:r>
            <a:r>
              <a:rPr lang="zh-CN" altLang="en-US" sz="2000">
                <a:solidFill>
                  <a:srgbClr val="000000"/>
                </a:solidFill>
                <a:ea typeface="宋体" panose="02010600030101010101" pitchFamily="2" charset="-122"/>
              </a:rPr>
              <a:t>在线数字服务发展将进入快车道</a:t>
            </a:r>
          </a:p>
        </p:txBody>
      </p:sp>
      <p:sp>
        <p:nvSpPr>
          <p:cNvPr id="45069" name="AutoShape 29"/>
          <p:cNvSpPr/>
          <p:nvPr/>
        </p:nvSpPr>
        <p:spPr bwMode="auto">
          <a:xfrm flipH="1">
            <a:off x="838200" y="1981200"/>
            <a:ext cx="1752600" cy="989013"/>
          </a:xfrm>
          <a:prstGeom prst="accentCallout2">
            <a:avLst>
              <a:gd name="adj1" fmla="val 13634"/>
              <a:gd name="adj2" fmla="val -4352"/>
              <a:gd name="adj3" fmla="val 13634"/>
              <a:gd name="adj4" fmla="val -26181"/>
              <a:gd name="adj5" fmla="val 58898"/>
              <a:gd name="adj6" fmla="val -48370"/>
            </a:avLst>
          </a:prstGeom>
          <a:noFill/>
          <a:ln w="9525">
            <a:solidFill>
              <a:schemeClr val="tx1"/>
            </a:solidFill>
            <a:miter lim="800000"/>
            <a:headEnd type="triangle" w="med" len="med"/>
            <a:tailEnd type="oval" w="med" len="med"/>
          </a:ln>
        </p:spPr>
        <p:txBody>
          <a:bodyPr anchor="ctr"/>
          <a:lstStyle/>
          <a:p>
            <a:pPr eaLnBrk="1" hangingPunct="1">
              <a:buFont typeface="Arial" panose="020B0604020202020204" pitchFamily="34" charset="0"/>
              <a:buNone/>
            </a:pPr>
            <a:r>
              <a:rPr lang="en-US" altLang="zh-CN" sz="2000" dirty="0">
                <a:solidFill>
                  <a:srgbClr val="000000"/>
                </a:solidFill>
                <a:ea typeface="宋体" panose="02010600030101010101" pitchFamily="2" charset="-122"/>
              </a:rPr>
              <a:t>1</a:t>
            </a:r>
            <a:r>
              <a:rPr lang="en-US" altLang="zh-CN" sz="2000" dirty="0" smtClean="0">
                <a:solidFill>
                  <a:srgbClr val="000000"/>
                </a:solidFill>
                <a:ea typeface="宋体" panose="02010600030101010101" pitchFamily="2" charset="-122"/>
              </a:rPr>
              <a:t>.</a:t>
            </a:r>
            <a:r>
              <a:rPr lang="zh-CN" altLang="en-US" sz="2000" dirty="0" smtClean="0">
                <a:solidFill>
                  <a:srgbClr val="000000"/>
                </a:solidFill>
                <a:ea typeface="宋体" panose="02010600030101010101" pitchFamily="2" charset="-122"/>
              </a:rPr>
              <a:t>电子商务营收仍保持</a:t>
            </a:r>
            <a:r>
              <a:rPr lang="zh-CN" altLang="en-US" sz="2000" dirty="0">
                <a:solidFill>
                  <a:srgbClr val="000000"/>
                </a:solidFill>
                <a:ea typeface="宋体" panose="02010600030101010101" pitchFamily="2" charset="-122"/>
              </a:rPr>
              <a:t>快速增长态势</a:t>
            </a:r>
          </a:p>
        </p:txBody>
      </p:sp>
      <p:sp>
        <p:nvSpPr>
          <p:cNvPr id="45070" name="AutoShape 30"/>
          <p:cNvSpPr/>
          <p:nvPr/>
        </p:nvSpPr>
        <p:spPr bwMode="auto">
          <a:xfrm>
            <a:off x="762000" y="4935538"/>
            <a:ext cx="2057400" cy="803275"/>
          </a:xfrm>
          <a:prstGeom prst="accentCallout2">
            <a:avLst>
              <a:gd name="adj1" fmla="val 14231"/>
              <a:gd name="adj2" fmla="val 103704"/>
              <a:gd name="adj3" fmla="val 14231"/>
              <a:gd name="adj4" fmla="val 121514"/>
              <a:gd name="adj5" fmla="val -25611"/>
              <a:gd name="adj6" fmla="val 134569"/>
            </a:avLst>
          </a:prstGeom>
          <a:noFill/>
          <a:ln w="9525">
            <a:solidFill>
              <a:schemeClr val="tx1"/>
            </a:solidFill>
            <a:miter lim="800000"/>
            <a:headEnd type="triangle" w="med" len="med"/>
            <a:tailEnd type="oval" w="med" len="med"/>
          </a:ln>
        </p:spPr>
        <p:txBody>
          <a:bodyPr anchor="ctr"/>
          <a:lstStyle/>
          <a:p>
            <a:pPr eaLnBrk="1" hangingPunct="1">
              <a:buFont typeface="Arial" panose="020B0604020202020204" pitchFamily="34" charset="0"/>
              <a:buNone/>
            </a:pPr>
            <a:r>
              <a:rPr lang="en-US" altLang="zh-CN" sz="2000">
                <a:solidFill>
                  <a:srgbClr val="000000"/>
                </a:solidFill>
                <a:ea typeface="宋体" panose="02010600030101010101" pitchFamily="2" charset="-122"/>
              </a:rPr>
              <a:t>3.</a:t>
            </a:r>
            <a:r>
              <a:rPr lang="zh-CN" altLang="en-US" sz="2000">
                <a:solidFill>
                  <a:srgbClr val="000000"/>
                </a:solidFill>
                <a:ea typeface="宋体" panose="02010600030101010101" pitchFamily="2" charset="-122"/>
              </a:rPr>
              <a:t>电商服务将助推柔性供应链发展</a:t>
            </a:r>
          </a:p>
        </p:txBody>
      </p:sp>
      <p:sp>
        <p:nvSpPr>
          <p:cNvPr id="45071" name="AutoShape 31"/>
          <p:cNvSpPr/>
          <p:nvPr/>
        </p:nvSpPr>
        <p:spPr bwMode="auto">
          <a:xfrm>
            <a:off x="6781800" y="3505200"/>
            <a:ext cx="1905000" cy="838200"/>
          </a:xfrm>
          <a:prstGeom prst="accentCallout2">
            <a:avLst>
              <a:gd name="adj1" fmla="val 13634"/>
              <a:gd name="adj2" fmla="val -4000"/>
              <a:gd name="adj3" fmla="val 13634"/>
              <a:gd name="adj4" fmla="val -20333"/>
              <a:gd name="adj5" fmla="val 31630"/>
              <a:gd name="adj6" fmla="val -46000"/>
            </a:avLst>
          </a:prstGeom>
          <a:noFill/>
          <a:ln w="9525">
            <a:solidFill>
              <a:schemeClr val="tx1"/>
            </a:solidFill>
            <a:miter lim="800000"/>
            <a:headEnd type="triangle" w="med" len="med"/>
            <a:tailEnd type="oval" w="med" len="med"/>
          </a:ln>
        </p:spPr>
        <p:txBody>
          <a:bodyPr anchor="ctr"/>
          <a:lstStyle/>
          <a:p>
            <a:pPr eaLnBrk="1" hangingPunct="1">
              <a:buFont typeface="Arial" panose="020B0604020202020204" pitchFamily="34" charset="0"/>
              <a:buNone/>
            </a:pPr>
            <a:r>
              <a:rPr lang="en-US" altLang="zh-CN" sz="2000">
                <a:solidFill>
                  <a:srgbClr val="000000"/>
                </a:solidFill>
                <a:ea typeface="宋体" panose="02010600030101010101" pitchFamily="2" charset="-122"/>
              </a:rPr>
              <a:t>5.</a:t>
            </a:r>
            <a:r>
              <a:rPr lang="zh-CN" altLang="en-US" sz="2000">
                <a:solidFill>
                  <a:srgbClr val="000000"/>
                </a:solidFill>
                <a:ea typeface="宋体" panose="02010600030101010101" pitchFamily="2" charset="-122"/>
              </a:rPr>
              <a:t>共享经济为电子商务生态的构建提供保障</a:t>
            </a:r>
          </a:p>
        </p:txBody>
      </p:sp>
      <p:sp>
        <p:nvSpPr>
          <p:cNvPr id="45072" name="AutoShape 32"/>
          <p:cNvSpPr/>
          <p:nvPr/>
        </p:nvSpPr>
        <p:spPr bwMode="auto">
          <a:xfrm flipH="1">
            <a:off x="762000" y="3300413"/>
            <a:ext cx="1719263" cy="838200"/>
          </a:xfrm>
          <a:prstGeom prst="accentCallout2">
            <a:avLst>
              <a:gd name="adj1" fmla="val 13634"/>
              <a:gd name="adj2" fmla="val -4435"/>
              <a:gd name="adj3" fmla="val 13634"/>
              <a:gd name="adj4" fmla="val -26319"/>
              <a:gd name="adj5" fmla="val 28028"/>
              <a:gd name="adj6" fmla="val -48569"/>
            </a:avLst>
          </a:prstGeom>
          <a:noFill/>
          <a:ln w="9525">
            <a:solidFill>
              <a:schemeClr val="tx1"/>
            </a:solidFill>
            <a:miter lim="800000"/>
            <a:headEnd type="triangle" w="med" len="med"/>
            <a:tailEnd type="oval" w="med" len="med"/>
          </a:ln>
        </p:spPr>
        <p:txBody>
          <a:bodyPr anchor="ctr"/>
          <a:lstStyle/>
          <a:p>
            <a:pPr eaLnBrk="1" hangingPunct="1">
              <a:buFont typeface="Arial" panose="020B0604020202020204" pitchFamily="34" charset="0"/>
              <a:buNone/>
            </a:pPr>
            <a:r>
              <a:rPr lang="en-US" altLang="zh-CN" sz="2000">
                <a:solidFill>
                  <a:srgbClr val="000000"/>
                </a:solidFill>
                <a:ea typeface="宋体" panose="02010600030101010101" pitchFamily="2" charset="-122"/>
              </a:rPr>
              <a:t>2.</a:t>
            </a:r>
            <a:r>
              <a:rPr lang="zh-CN" altLang="en-US" sz="2000">
                <a:solidFill>
                  <a:srgbClr val="000000"/>
                </a:solidFill>
                <a:ea typeface="宋体" panose="02010600030101010101" pitchFamily="2" charset="-122"/>
              </a:rPr>
              <a:t>企业与行业信息化快速发展</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47107"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37</a:t>
            </a:fld>
            <a:endParaRPr lang="en-US" altLang="zh-CN" sz="1000" dirty="0">
              <a:latin typeface="Verdana" panose="020B0604030504040204" pitchFamily="34" charset="0"/>
              <a:ea typeface="宋体" panose="02010600030101010101" pitchFamily="2" charset="-122"/>
            </a:endParaRPr>
          </a:p>
        </p:txBody>
      </p:sp>
      <p:sp>
        <p:nvSpPr>
          <p:cNvPr id="47108"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ea typeface="宋体" panose="02010600030101010101" pitchFamily="2" charset="-122"/>
              </a:rPr>
              <a:t>1）电子商务营收仍保持增长态势</a:t>
            </a:r>
          </a:p>
        </p:txBody>
      </p:sp>
      <p:sp>
        <p:nvSpPr>
          <p:cNvPr id="47109" name="Rectangle 3"/>
          <p:cNvSpPr>
            <a:spLocks noGrp="1"/>
          </p:cNvSpPr>
          <p:nvPr>
            <p:ph type="body" idx="4294967295"/>
          </p:nvPr>
        </p:nvSpPr>
        <p:spPr>
          <a:xfrm>
            <a:off x="457200" y="1295400"/>
            <a:ext cx="8065770" cy="4459605"/>
          </a:xfrm>
        </p:spPr>
        <p:txBody>
          <a:bodyPr vert="horz" wrap="square" lIns="91440" tIns="45720" rIns="91440" bIns="45720" anchor="t" anchorCtr="0"/>
          <a:lstStyle/>
          <a:p>
            <a:pPr marL="0" indent="0" latinLnBrk="0">
              <a:lnSpc>
                <a:spcPct val="120000"/>
              </a:lnSpc>
              <a:spcBef>
                <a:spcPts val="0"/>
              </a:spcBef>
              <a:buNone/>
            </a:pPr>
            <a:r>
              <a:rPr lang="zh-CN" altLang="en-US" sz="3600" b="1" dirty="0">
                <a:solidFill>
                  <a:srgbClr val="000000"/>
                </a:solidFill>
                <a:ea typeface="宋体" panose="02010600030101010101" pitchFamily="2" charset="-122"/>
              </a:rPr>
              <a:t>     </a:t>
            </a:r>
            <a:r>
              <a:rPr sz="2000" b="1" dirty="0">
                <a:solidFill>
                  <a:srgbClr val="000000"/>
                </a:solidFill>
                <a:ea typeface="宋体" panose="02010600030101010101" pitchFamily="2" charset="-122"/>
              </a:rPr>
              <a:t>电子商务服务业属于电子商务生态系统中的重要组成部分，经过近十年的迅猛发展，在物流快递、在线支付和电子认证等服务业发展推动下，电子商务服务业快速发展，2020年中国电子商务服务业营收达5.45万亿元，较2019年增加了0.98万亿元，同比增长21.9%。2020年受新冠肺炎疫情冲击，线下遭遇关店潮，线上服务需求迅速增长。直播购物、网上支付、无接触配送、上门退货等成为疫情下消费者网购的新常态，商家对于IT解决方案、新型营销服务、专业运营服务、物流服务的需求直线上升、依托电商服务领域的科技创新、服务创新和营销创新，新业态新模式不断涌现，无接触式配送服务、跑腿服务、PaaS平台化服务、精准营销服务、主播培训服务、代运营服务等成为生活常态，促进了电商服务成本逐渐降低，效率不断提高。</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48131"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38</a:t>
            </a:fld>
            <a:endParaRPr lang="en-US" altLang="zh-CN" sz="1000" dirty="0">
              <a:latin typeface="Verdana" panose="020B0604030504040204" pitchFamily="34" charset="0"/>
              <a:ea typeface="宋体" panose="02010600030101010101" pitchFamily="2" charset="-122"/>
            </a:endParaRPr>
          </a:p>
        </p:txBody>
      </p:sp>
      <p:sp>
        <p:nvSpPr>
          <p:cNvPr id="48132"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ea typeface="宋体" panose="02010600030101010101" pitchFamily="2" charset="-122"/>
                <a:cs typeface="+mj-lt"/>
              </a:rPr>
              <a:t>2</a:t>
            </a:r>
            <a:r>
              <a:rPr lang="zh-CN" altLang="en-US" sz="2800" dirty="0">
                <a:ea typeface="宋体" panose="02010600030101010101" pitchFamily="2" charset="-122"/>
              </a:rPr>
              <a:t>）企业与行业信息化快速发展</a:t>
            </a:r>
          </a:p>
        </p:txBody>
      </p:sp>
      <p:sp>
        <p:nvSpPr>
          <p:cNvPr id="48133" name="Rectangle 3"/>
          <p:cNvSpPr>
            <a:spLocks noGrp="1"/>
          </p:cNvSpPr>
          <p:nvPr>
            <p:ph type="body" idx="4294967295"/>
          </p:nvPr>
        </p:nvSpPr>
        <p:spPr>
          <a:xfrm>
            <a:off x="457200" y="1524000"/>
            <a:ext cx="8153400" cy="4267200"/>
          </a:xfrm>
        </p:spPr>
        <p:txBody>
          <a:bodyPr vert="horz" wrap="square" lIns="91440" tIns="45720" rIns="91440" bIns="45720" anchor="t" anchorCtr="0"/>
          <a:lstStyle/>
          <a:p>
            <a:pPr eaLnBrk="1" hangingPunct="1">
              <a:buNone/>
            </a:pPr>
            <a:r>
              <a:rPr lang="zh-CN" altLang="en-US" sz="3600" b="1" dirty="0">
                <a:solidFill>
                  <a:srgbClr val="000000"/>
                </a:solidFill>
                <a:ea typeface="宋体" panose="02010600030101010101" pitchFamily="2" charset="-122"/>
              </a:rPr>
              <a:t>       	</a:t>
            </a:r>
            <a:r>
              <a:rPr lang="zh-CN" altLang="en-US" b="1" dirty="0">
                <a:solidFill>
                  <a:srgbClr val="000000"/>
                </a:solidFill>
                <a:ea typeface="宋体" panose="02010600030101010101" pitchFamily="2" charset="-122"/>
              </a:rPr>
              <a:t>近年来，在国家大力推进信息化和工业化融合的环境下，中国服务行业、企业加快信息化建设步伐，电子商务应用需求变得日益强劲。传统零售企业纷纷进军电子商务。不少传统行业领域在开展电子商务应用方面取得了较好成绩。农村信息化取得了可喜的成绩，创新农产品电子商务应用模式，一些村庄围绕自身的资源、市场优势，开展特色农产品电子商务应用。其他行业如快递业、保险业等也都在已有的信息化建设基础之上着力发展电子商务业务。</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49155"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39</a:t>
            </a:fld>
            <a:endParaRPr lang="en-US" altLang="zh-CN" sz="1000" dirty="0">
              <a:latin typeface="Verdana" panose="020B0604030504040204" pitchFamily="34" charset="0"/>
              <a:ea typeface="宋体" panose="02010600030101010101" pitchFamily="2" charset="-122"/>
            </a:endParaRPr>
          </a:p>
        </p:txBody>
      </p:sp>
      <p:sp>
        <p:nvSpPr>
          <p:cNvPr id="49156" name="Rectangle 2"/>
          <p:cNvSpPr>
            <a:spLocks noGrp="1"/>
          </p:cNvSpPr>
          <p:nvPr>
            <p:ph type="title" idx="4294967295"/>
          </p:nvPr>
        </p:nvSpPr>
        <p:spPr>
          <a:xfrm>
            <a:off x="2667050" y="228600"/>
            <a:ext cx="6248400" cy="603250"/>
          </a:xfrm>
        </p:spPr>
        <p:txBody>
          <a:bodyPr vert="horz" wrap="square" lIns="91440" tIns="45720" rIns="91440" bIns="45720" anchor="ctr" anchorCtr="0"/>
          <a:lstStyle/>
          <a:p>
            <a:pPr eaLnBrk="1" hangingPunct="1"/>
            <a:r>
              <a:rPr lang="zh-CN" altLang="en-US" sz="2800" dirty="0">
                <a:ea typeface="宋体" panose="02010600030101010101" pitchFamily="2" charset="-122"/>
              </a:rPr>
              <a:t>3）电商服务将助推柔性供应链发展</a:t>
            </a:r>
          </a:p>
        </p:txBody>
      </p:sp>
      <p:sp>
        <p:nvSpPr>
          <p:cNvPr id="49157" name="Rectangle 3"/>
          <p:cNvSpPr>
            <a:spLocks noGrp="1"/>
          </p:cNvSpPr>
          <p:nvPr>
            <p:ph type="body" idx="4294967295"/>
          </p:nvPr>
        </p:nvSpPr>
        <p:spPr>
          <a:xfrm>
            <a:off x="457200" y="1371600"/>
            <a:ext cx="8153400" cy="4217035"/>
          </a:xfrm>
        </p:spPr>
        <p:txBody>
          <a:bodyPr vert="horz" wrap="square" lIns="91440" tIns="45720" rIns="91440" bIns="45720" anchor="t" anchorCtr="0"/>
          <a:lstStyle/>
          <a:p>
            <a:pPr eaLnBrk="1" latinLnBrk="0" hangingPunct="1">
              <a:lnSpc>
                <a:spcPct val="120000"/>
              </a:lnSpc>
              <a:spcBef>
                <a:spcPts val="0"/>
              </a:spcBef>
              <a:buNone/>
            </a:pPr>
            <a:r>
              <a:rPr lang="zh-CN" altLang="en-US" sz="3600" b="1" dirty="0">
                <a:solidFill>
                  <a:srgbClr val="000000"/>
                </a:solidFill>
                <a:ea typeface="宋体" panose="02010600030101010101" pitchFamily="2" charset="-122"/>
              </a:rPr>
              <a:t>       </a:t>
            </a:r>
            <a:r>
              <a:rPr lang="zh-CN" altLang="en-US" sz="2000" b="1" dirty="0">
                <a:solidFill>
                  <a:srgbClr val="000000"/>
                </a:solidFill>
                <a:ea typeface="宋体" panose="02010600030101010101" pitchFamily="2" charset="-122"/>
              </a:rPr>
              <a:t>	面对消费者需求变化的不确定性，柔性供应链这一新型供货模式将被广泛运用在电子商务领域，以数字化方式打通供应链上下游，提高产业运行效率，降低交易成本，推动了传统企业的数字化转型，这一现象在制造业领域尤其明显。2020年，工信部在《关于进一步促进服务型制造发展的指导意见》中明确提出定制化服务，而以需求促进生产的C2M电商模式将成为制造业供给侧结构性改革的重要手段之一，并提供新的思路和途径。C2M这种去库存、去中间商、以量定产的新型商业模式，不仅使得各方价值最大化。对于制造型企业而言，C2M模式能够提高传统生产要素的生产率，倒逼企业的生产线、供应链、内部管理制度乃至整个商业模式变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cs typeface="Verdana" panose="020B0604030504040204" pitchFamily="34" charset="0"/>
              </a:rPr>
              <a:pPr algn="ctr" eaLnBrk="1" hangingPunct="1">
                <a:buFont typeface="Arial" panose="020B0604020202020204" pitchFamily="34" charset="0"/>
                <a:buNone/>
              </a:pPr>
              <a:t>4</a:t>
            </a:fld>
            <a:endParaRPr lang="zh-CN" altLang="en-US" sz="1000">
              <a:latin typeface="Verdana" panose="020B0604030504040204" pitchFamily="34" charset="0"/>
              <a:ea typeface="宋体" panose="02010600030101010101" pitchFamily="2" charset="-122"/>
              <a:cs typeface="Verdana" panose="020B0604030504040204" pitchFamily="34" charset="0"/>
            </a:endParaRPr>
          </a:p>
        </p:txBody>
      </p:sp>
      <p:sp>
        <p:nvSpPr>
          <p:cNvPr id="11268" name="Rectangle 2"/>
          <p:cNvSpPr>
            <a:spLocks noGrp="1" noChangeArrowheads="1"/>
          </p:cNvSpPr>
          <p:nvPr>
            <p:ph type="title" idx="4294967295"/>
          </p:nvPr>
        </p:nvSpPr>
        <p:spPr/>
        <p:txBody>
          <a:bodyPr/>
          <a:lstStyle/>
          <a:p>
            <a:pPr eaLnBrk="1" hangingPunct="1"/>
            <a:r>
              <a:rPr lang="zh-CN" altLang="en-US" smtClean="0">
                <a:ea typeface="宋体" panose="02010600030101010101" pitchFamily="2" charset="-122"/>
              </a:rPr>
              <a:t>1.1 电子商务的概念</a:t>
            </a:r>
          </a:p>
        </p:txBody>
      </p:sp>
      <p:sp>
        <p:nvSpPr>
          <p:cNvPr id="11269" name="Rectangle 3"/>
          <p:cNvSpPr>
            <a:spLocks noGrp="1" noChangeArrowheads="1"/>
          </p:cNvSpPr>
          <p:nvPr>
            <p:ph type="body" idx="4294967295"/>
          </p:nvPr>
        </p:nvSpPr>
        <p:spPr>
          <a:xfrm>
            <a:off x="457200" y="1828800"/>
            <a:ext cx="8362950" cy="3833813"/>
          </a:xfrm>
        </p:spPr>
        <p:txBody>
          <a:bodyPr/>
          <a:lstStyle/>
          <a:p>
            <a:pPr eaLnBrk="1" latinLnBrk="0" hangingPunct="1">
              <a:lnSpc>
                <a:spcPct val="120000"/>
              </a:lnSpc>
              <a:spcBef>
                <a:spcPts val="0"/>
              </a:spcBef>
              <a:buFont typeface="Wingdings" panose="05000000000000000000" pitchFamily="2" charset="2"/>
              <a:buNone/>
            </a:pPr>
            <a:r>
              <a:rPr lang="zh-CN" altLang="en-US" smtClean="0">
                <a:ea typeface="宋体" panose="02010600030101010101" pitchFamily="2" charset="-122"/>
              </a:rPr>
              <a:t>     </a:t>
            </a:r>
            <a:r>
              <a:rPr lang="zh-CN" altLang="en-US" b="1" smtClean="0">
                <a:solidFill>
                  <a:srgbClr val="000000"/>
                </a:solidFill>
                <a:ea typeface="宋体" panose="02010600030101010101" pitchFamily="2" charset="-122"/>
              </a:rPr>
              <a:t>	电子商务是一个不断发展的概念，电子商务的先驱IBM公司于1996年提出了Electronic Commerce的概念，到了1997年该公司又提出了Electronic Business的概念。但我国在引进这些概念的时候都翻译成为电子商务，很多人对这两者的概念产生了混淆。事实上这两个概念及内容是有区别的，E-Commerce应翻译为电子交易，有些人将E-Commerce 称为狭义的电子商务，将E-Business 称为广义的电子商务。</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50179"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40</a:t>
            </a:fld>
            <a:endParaRPr lang="en-US" altLang="zh-CN" sz="1000" dirty="0">
              <a:latin typeface="Verdana" panose="020B0604030504040204" pitchFamily="34" charset="0"/>
              <a:ea typeface="宋体" panose="02010600030101010101" pitchFamily="2" charset="-122"/>
            </a:endParaRPr>
          </a:p>
        </p:txBody>
      </p:sp>
      <p:sp>
        <p:nvSpPr>
          <p:cNvPr id="50180"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ea typeface="宋体" panose="02010600030101010101" pitchFamily="2" charset="-122"/>
              </a:rPr>
              <a:t>4）在线数字服务发展将进入快车道</a:t>
            </a:r>
          </a:p>
        </p:txBody>
      </p:sp>
      <p:sp>
        <p:nvSpPr>
          <p:cNvPr id="50181" name="Rectangle 3"/>
          <p:cNvSpPr>
            <a:spLocks noGrp="1"/>
          </p:cNvSpPr>
          <p:nvPr>
            <p:ph type="body" idx="4294967295"/>
          </p:nvPr>
        </p:nvSpPr>
        <p:spPr>
          <a:xfrm>
            <a:off x="381000" y="1600200"/>
            <a:ext cx="8153400" cy="4098925"/>
          </a:xfrm>
        </p:spPr>
        <p:txBody>
          <a:bodyPr vert="horz" wrap="square" lIns="91440" tIns="45720" rIns="91440" bIns="45720" anchor="t" anchorCtr="0"/>
          <a:lstStyle/>
          <a:p>
            <a:pPr eaLnBrk="1" latinLnBrk="0" hangingPunct="1">
              <a:lnSpc>
                <a:spcPct val="120000"/>
              </a:lnSpc>
              <a:spcBef>
                <a:spcPts val="0"/>
              </a:spcBef>
              <a:buNone/>
            </a:pPr>
            <a:r>
              <a:rPr lang="zh-CN" altLang="en-US" sz="3200" b="1" dirty="0">
                <a:solidFill>
                  <a:srgbClr val="000000"/>
                </a:solidFill>
                <a:ea typeface="宋体" panose="02010600030101010101" pitchFamily="2" charset="-122"/>
              </a:rPr>
              <a:t>       </a:t>
            </a:r>
            <a:r>
              <a:rPr lang="zh-CN" altLang="en-US" sz="2000" b="1" dirty="0">
                <a:solidFill>
                  <a:srgbClr val="000000"/>
                </a:solidFill>
                <a:ea typeface="宋体" panose="02010600030101010101" pitchFamily="2" charset="-122"/>
              </a:rPr>
              <a:t>2020年在新冠肺炎疫情冲击下，线上交易快速增长，以互联网和现代通信技术为依托的数字服务，如信息传输、计算机和通信服务出现逆势增长，在线教育培训、在线运营服务、在线金融服务、在线认证、互联网医疗等成为电商服务行业的热点。在以数字服务引领的生活类服务电商评阅成为中国小微企业恢复增长的重要途径，电商平台通过一系列创新手段缓解了服务业线下需求不足或不稳定的困境，促进了企业复工复产和兴业兴商。未来在线数字服务将出现快速增加态势，利用新一代技术作为手段为客户直接提供在线服务逐渐普及。</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51203"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41</a:t>
            </a:fld>
            <a:endParaRPr lang="en-US" altLang="zh-CN" sz="1000" dirty="0">
              <a:latin typeface="Verdana" panose="020B0604030504040204" pitchFamily="34" charset="0"/>
              <a:ea typeface="宋体" panose="02010600030101010101" pitchFamily="2" charset="-122"/>
            </a:endParaRPr>
          </a:p>
        </p:txBody>
      </p:sp>
      <p:sp>
        <p:nvSpPr>
          <p:cNvPr id="51204" name="Rectangle 2"/>
          <p:cNvSpPr>
            <a:spLocks noGrp="1"/>
          </p:cNvSpPr>
          <p:nvPr>
            <p:ph type="title" idx="4294967295"/>
          </p:nvPr>
        </p:nvSpPr>
        <p:spPr>
          <a:xfrm>
            <a:off x="2590800" y="228600"/>
            <a:ext cx="6294120" cy="603250"/>
          </a:xfrm>
        </p:spPr>
        <p:txBody>
          <a:bodyPr vert="horz" wrap="square" lIns="91440" tIns="45720" rIns="91440" bIns="45720" anchor="ctr" anchorCtr="0"/>
          <a:lstStyle/>
          <a:p>
            <a:pPr eaLnBrk="1" hangingPunct="1"/>
            <a:r>
              <a:rPr lang="zh-CN" altLang="en-US" sz="2400" dirty="0">
                <a:ea typeface="宋体" panose="02010600030101010101" pitchFamily="2" charset="-122"/>
                <a:cs typeface="+mj-lt"/>
              </a:rPr>
              <a:t>5</a:t>
            </a:r>
            <a:r>
              <a:rPr lang="zh-CN" altLang="en-US" sz="2400" dirty="0">
                <a:ea typeface="宋体" panose="02010600030101010101" pitchFamily="2" charset="-122"/>
              </a:rPr>
              <a:t>）共享经济为电子商务生态的构建提供保障</a:t>
            </a:r>
          </a:p>
        </p:txBody>
      </p:sp>
      <p:sp>
        <p:nvSpPr>
          <p:cNvPr id="51205" name="Rectangle 3"/>
          <p:cNvSpPr>
            <a:spLocks noGrp="1"/>
          </p:cNvSpPr>
          <p:nvPr>
            <p:ph type="body" idx="4294967295"/>
          </p:nvPr>
        </p:nvSpPr>
        <p:spPr>
          <a:xfrm>
            <a:off x="305435" y="1509395"/>
            <a:ext cx="8196580" cy="4267200"/>
          </a:xfrm>
        </p:spPr>
        <p:txBody>
          <a:bodyPr vert="horz" wrap="square" lIns="91440" tIns="45720" rIns="91440" bIns="45720" anchor="t" anchorCtr="0"/>
          <a:lstStyle/>
          <a:p>
            <a:pPr eaLnBrk="1" hangingPunct="1">
              <a:buNone/>
            </a:pPr>
            <a:r>
              <a:rPr lang="zh-CN" altLang="en-US" sz="3600" b="1" dirty="0">
                <a:solidFill>
                  <a:srgbClr val="000000"/>
                </a:solidFill>
                <a:ea typeface="宋体" panose="02010600030101010101" pitchFamily="2" charset="-122"/>
              </a:rPr>
              <a:t>       	</a:t>
            </a:r>
            <a:r>
              <a:rPr lang="zh-CN" altLang="en-US" b="1" dirty="0">
                <a:solidFill>
                  <a:srgbClr val="000000"/>
                </a:solidFill>
                <a:ea typeface="宋体" panose="02010600030101010101" pitchFamily="2" charset="-122"/>
              </a:rPr>
              <a:t>随着中国共享经济的进一步发展，现代电子商务生态的构建也面临着全新的发展机遇。现代共享经济是在信息网络技术发展的基础上逐步发展起来的。共享经济发展模式优势非常明显，既能实现经济精准变革，为消费者提供更多精准化、及时化的商品与服务，同时也可以充分调动资源的开发利用，提高资源的利用效率。共享经济作为电子商务的进一步深化，可以调动供需双方的交易成本，加之去中介化，促进企业间资源共享，优化资源配置，避免市场的恶性竞争。因此，共享经济与电子商务的紧密结合将会是电子商务发展的一个重要趋势。</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52227"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42</a:t>
            </a:fld>
            <a:endParaRPr lang="en-US" altLang="zh-CN" sz="1000" dirty="0">
              <a:latin typeface="Verdana" panose="020B0604030504040204" pitchFamily="34" charset="0"/>
              <a:ea typeface="宋体" panose="02010600030101010101" pitchFamily="2" charset="-122"/>
            </a:endParaRPr>
          </a:p>
        </p:txBody>
      </p:sp>
      <p:sp>
        <p:nvSpPr>
          <p:cNvPr id="52228"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latin typeface="Arial" panose="020B0604020202020204" pitchFamily="34" charset="0"/>
                <a:ea typeface="宋体" panose="02010600030101010101" pitchFamily="2" charset="-122"/>
                <a:cs typeface="Arial" panose="020B0604020202020204" pitchFamily="34" charset="0"/>
              </a:rPr>
              <a:t>6</a:t>
            </a:r>
            <a:r>
              <a:rPr lang="zh-CN" altLang="en-US" sz="2800" dirty="0">
                <a:ea typeface="宋体" panose="02010600030101010101" pitchFamily="2" charset="-122"/>
              </a:rPr>
              <a:t>）直播电商成为电商营销新标配</a:t>
            </a:r>
          </a:p>
        </p:txBody>
      </p:sp>
      <p:sp>
        <p:nvSpPr>
          <p:cNvPr id="52229" name="Rectangle 3"/>
          <p:cNvSpPr>
            <a:spLocks noGrp="1"/>
          </p:cNvSpPr>
          <p:nvPr>
            <p:ph type="body" idx="4294967295"/>
          </p:nvPr>
        </p:nvSpPr>
        <p:spPr>
          <a:xfrm>
            <a:off x="228600" y="1371600"/>
            <a:ext cx="8268970" cy="4280535"/>
          </a:xfrm>
        </p:spPr>
        <p:txBody>
          <a:bodyPr vert="horz" wrap="square" lIns="91440" tIns="45720" rIns="91440" bIns="45720" anchor="t" anchorCtr="0"/>
          <a:lstStyle/>
          <a:p>
            <a:pPr algn="l" eaLnBrk="1" hangingPunct="1">
              <a:buNone/>
            </a:pPr>
            <a:r>
              <a:rPr lang="zh-CN" altLang="en-US" sz="3600" b="1" dirty="0">
                <a:solidFill>
                  <a:srgbClr val="000000"/>
                </a:solidFill>
                <a:ea typeface="宋体" panose="02010600030101010101" pitchFamily="2" charset="-122"/>
              </a:rPr>
              <a:t>    </a:t>
            </a:r>
            <a:r>
              <a:rPr lang="zh-CN" altLang="en-US" b="1" dirty="0">
                <a:solidFill>
                  <a:srgbClr val="000000"/>
                </a:solidFill>
                <a:ea typeface="宋体" panose="02010600030101010101" pitchFamily="2" charset="-122"/>
              </a:rPr>
              <a:t> </a:t>
            </a:r>
            <a:r>
              <a:rPr lang="en-US" altLang="zh-CN" b="1" dirty="0">
                <a:solidFill>
                  <a:srgbClr val="000000"/>
                </a:solidFill>
                <a:ea typeface="宋体" panose="02010600030101010101" pitchFamily="2" charset="-122"/>
              </a:rPr>
              <a:t>   </a:t>
            </a:r>
            <a:r>
              <a:rPr lang="zh-CN" altLang="en-US" b="1" dirty="0">
                <a:solidFill>
                  <a:srgbClr val="000000"/>
                </a:solidFill>
                <a:ea typeface="宋体" panose="02010600030101010101" pitchFamily="2" charset="-122"/>
              </a:rPr>
              <a:t>新冠肺炎疫情过后，直播电商这一全新营销形式将逐渐成为企业带货的重要方式，成为电商营销的标配。大多数企业都意识到直播不仅可以带动线上销售，同样能为线下门店导流，而且通过直播进一步增加用户黏性，让品牌的文化底蕴更为丰满地呈现在用户面前。阿里研究院相关研究报告显示，约75%的品牌商认为直播电商未来1年仍将持续保持增长态势；68.3%的品牌商表示因为围绕直播电商的服务机构会越来越多，直播电商生态会越来越丰富；62.3%的品牌商表示未来平台会给予更多流量支持；此外，还有57.3%的品牌商表示未来消费者对直播电商会越来越推崇，渐渐会养成直播购物的习惯。</a:t>
            </a:r>
            <a:endParaRPr b="1" dirty="0">
              <a:solidFill>
                <a:srgbClr val="000000"/>
              </a:solidFill>
              <a:ea typeface="宋体" panose="02010600030101010101" pitchFamily="2" charset="-122"/>
            </a:endParaRPr>
          </a:p>
          <a:p>
            <a:pPr algn="l" eaLnBrk="1" hangingPunct="1">
              <a:buNone/>
            </a:pPr>
            <a:endParaRPr lang="zh-CN" altLang="en-US" b="1" dirty="0">
              <a:solidFill>
                <a:srgbClr val="000000"/>
              </a:solidFill>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52227"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rPr>
              <a:pPr algn="ctr" eaLnBrk="1" hangingPunct="1"/>
              <a:t>43</a:t>
            </a:fld>
            <a:endParaRPr lang="en-US" altLang="zh-CN" sz="1000" dirty="0">
              <a:latin typeface="Verdana" panose="020B0604030504040204" pitchFamily="34" charset="0"/>
              <a:ea typeface="宋体" panose="02010600030101010101" pitchFamily="2" charset="-122"/>
            </a:endParaRPr>
          </a:p>
        </p:txBody>
      </p:sp>
      <p:sp>
        <p:nvSpPr>
          <p:cNvPr id="52228" name="Rectangle 2"/>
          <p:cNvSpPr>
            <a:spLocks noGrp="1"/>
          </p:cNvSpPr>
          <p:nvPr>
            <p:ph type="title" idx="4294967295"/>
          </p:nvPr>
        </p:nvSpPr>
        <p:spPr/>
        <p:txBody>
          <a:bodyPr vert="horz" wrap="square" lIns="91440" tIns="45720" rIns="91440" bIns="45720" anchor="ctr" anchorCtr="0"/>
          <a:lstStyle/>
          <a:p>
            <a:pPr eaLnBrk="1" hangingPunct="1"/>
            <a:r>
              <a:rPr lang="zh-CN" altLang="en-US" sz="2800" dirty="0">
                <a:latin typeface="Arial" panose="020B0604020202020204" pitchFamily="34" charset="0"/>
                <a:ea typeface="宋体" panose="02010600030101010101" pitchFamily="2" charset="-122"/>
                <a:cs typeface="Arial" panose="020B0604020202020204" pitchFamily="34" charset="0"/>
              </a:rPr>
              <a:t>6</a:t>
            </a:r>
            <a:r>
              <a:rPr lang="zh-CN" altLang="en-US" sz="2800" dirty="0">
                <a:ea typeface="宋体" panose="02010600030101010101" pitchFamily="2" charset="-122"/>
              </a:rPr>
              <a:t>）直播电商成为电商营销新标配</a:t>
            </a:r>
          </a:p>
        </p:txBody>
      </p:sp>
      <p:sp>
        <p:nvSpPr>
          <p:cNvPr id="52229" name="Rectangle 3"/>
          <p:cNvSpPr>
            <a:spLocks noGrp="1"/>
          </p:cNvSpPr>
          <p:nvPr>
            <p:ph type="body" idx="4294967295"/>
          </p:nvPr>
        </p:nvSpPr>
        <p:spPr>
          <a:xfrm>
            <a:off x="228600" y="2209800"/>
            <a:ext cx="8268970" cy="2788285"/>
          </a:xfrm>
        </p:spPr>
        <p:txBody>
          <a:bodyPr vert="horz" wrap="square" lIns="91440" tIns="45720" rIns="91440" bIns="45720" anchor="t" anchorCtr="0"/>
          <a:lstStyle/>
          <a:p>
            <a:pPr algn="l" eaLnBrk="1" hangingPunct="1">
              <a:buNone/>
            </a:pPr>
            <a:r>
              <a:rPr lang="zh-CN" altLang="en-US" sz="3600" b="1" dirty="0">
                <a:solidFill>
                  <a:srgbClr val="000000"/>
                </a:solidFill>
                <a:ea typeface="宋体" panose="02010600030101010101" pitchFamily="2" charset="-122"/>
              </a:rPr>
              <a:t> </a:t>
            </a:r>
            <a:r>
              <a:rPr lang="en-US" sz="2000" b="1" dirty="0">
                <a:solidFill>
                  <a:srgbClr val="000000"/>
                </a:solidFill>
                <a:ea typeface="宋体" panose="02010600030101010101" pitchFamily="2" charset="-122"/>
                <a:sym typeface="+mn-ea"/>
              </a:rPr>
              <a:t>           </a:t>
            </a:r>
            <a:r>
              <a:rPr lang="en-US" b="1" dirty="0">
                <a:solidFill>
                  <a:srgbClr val="000000"/>
                </a:solidFill>
                <a:ea typeface="宋体" panose="02010600030101010101" pitchFamily="2" charset="-122"/>
                <a:sym typeface="+mn-ea"/>
              </a:rPr>
              <a:t> </a:t>
            </a:r>
            <a:r>
              <a:rPr b="1" dirty="0">
                <a:solidFill>
                  <a:srgbClr val="000000"/>
                </a:solidFill>
                <a:ea typeface="宋体" panose="02010600030101010101" pitchFamily="2" charset="-122"/>
                <a:sym typeface="+mn-ea"/>
              </a:rPr>
              <a:t>随着直播用户群体越来越成熟，对直播内容的需求也变得更加专业化。“二八法则”将难以适用于市场，需求曲线进一步扁平化，垂直细分领域的需求在未来将产生无限潜力。直播电商将要进入精细化的深耕阶段，对专业性要求更高，分工将会越来越细化。</a:t>
            </a:r>
            <a:endParaRPr b="1" dirty="0">
              <a:solidFill>
                <a:srgbClr val="000000"/>
              </a:solidFill>
              <a:ea typeface="宋体" panose="02010600030101010101" pitchFamily="2" charset="-122"/>
            </a:endParaRPr>
          </a:p>
          <a:p>
            <a:pPr algn="l" eaLnBrk="1" hangingPunct="1">
              <a:buNone/>
            </a:pPr>
            <a:endParaRPr lang="zh-CN" altLang="en-US" b="1" dirty="0">
              <a:solidFill>
                <a:srgbClr val="000000"/>
              </a:solidFill>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5427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C78CB014-BF44-427B-9E73-AF9A03241D2D}"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44</a:t>
            </a:fld>
            <a:endParaRPr lang="zh-CN" altLang="en-US" sz="1000">
              <a:latin typeface="Verdana" panose="020B0604030504040204" pitchFamily="34" charset="0"/>
              <a:ea typeface="宋体" panose="02010600030101010101" pitchFamily="2" charset="-122"/>
            </a:endParaRPr>
          </a:p>
        </p:txBody>
      </p:sp>
      <p:sp>
        <p:nvSpPr>
          <p:cNvPr id="54276" name="Rectangle 2"/>
          <p:cNvSpPr>
            <a:spLocks noGrp="1" noChangeArrowheads="1"/>
          </p:cNvSpPr>
          <p:nvPr>
            <p:ph type="title" idx="4294967295"/>
          </p:nvPr>
        </p:nvSpPr>
        <p:spPr>
          <a:xfrm>
            <a:off x="2057466" y="3048000"/>
            <a:ext cx="5181464" cy="1371600"/>
          </a:xfrm>
        </p:spPr>
        <p:txBody>
          <a:bodyPr/>
          <a:lstStyle/>
          <a:p>
            <a:pPr eaLnBrk="1" hangingPunct="1"/>
            <a:r>
              <a:rPr lang="zh-CN" altLang="en-US" sz="8000" dirty="0" smtClean="0">
                <a:solidFill>
                  <a:srgbClr val="C00000"/>
                </a:solidFill>
                <a:latin typeface="华文新魏" panose="02010800040101010101" pitchFamily="2" charset="-122"/>
                <a:ea typeface="华文新魏" panose="02010800040101010101" pitchFamily="2" charset="-122"/>
              </a:rPr>
              <a:t>谢谢聆听！</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2291"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4B38F251-4742-43B0-9713-7BA9B8447FF7}" type="slidenum">
              <a:rPr lang="en-US" altLang="zh-CN" sz="1000">
                <a:latin typeface="Verdana" panose="020B0604030504040204" pitchFamily="34" charset="0"/>
                <a:ea typeface="宋体" panose="02010600030101010101" pitchFamily="2" charset="-122"/>
                <a:cs typeface="Verdana" panose="020B0604030504040204" pitchFamily="34" charset="0"/>
              </a:rPr>
              <a:pPr algn="ctr" eaLnBrk="1" hangingPunct="1">
                <a:buFont typeface="Arial" panose="020B0604020202020204" pitchFamily="34" charset="0"/>
                <a:buNone/>
              </a:pPr>
              <a:t>5</a:t>
            </a:fld>
            <a:endParaRPr lang="zh-CN" altLang="en-US" sz="1000">
              <a:latin typeface="Verdana" panose="020B0604030504040204" pitchFamily="34" charset="0"/>
              <a:ea typeface="宋体" panose="02010600030101010101" pitchFamily="2" charset="-122"/>
              <a:cs typeface="Verdana" panose="020B0604030504040204" pitchFamily="34" charset="0"/>
            </a:endParaRPr>
          </a:p>
        </p:txBody>
      </p:sp>
      <p:sp>
        <p:nvSpPr>
          <p:cNvPr id="12292" name="Rectangle 2"/>
          <p:cNvSpPr>
            <a:spLocks noGrp="1" noChangeArrowheads="1"/>
          </p:cNvSpPr>
          <p:nvPr>
            <p:ph type="title" idx="4294967295"/>
          </p:nvPr>
        </p:nvSpPr>
        <p:spPr/>
        <p:txBody>
          <a:bodyPr/>
          <a:lstStyle/>
          <a:p>
            <a:pPr eaLnBrk="1" hangingPunct="1"/>
            <a:r>
              <a:rPr lang="zh-CN" altLang="en-US" dirty="0" smtClean="0">
                <a:ea typeface="宋体" panose="02010600030101010101" pitchFamily="2" charset="-122"/>
              </a:rPr>
              <a:t>1.1 电子商务的概念</a:t>
            </a:r>
          </a:p>
        </p:txBody>
      </p:sp>
      <p:grpSp>
        <p:nvGrpSpPr>
          <p:cNvPr id="12293" name="Group 3"/>
          <p:cNvGrpSpPr/>
          <p:nvPr/>
        </p:nvGrpSpPr>
        <p:grpSpPr bwMode="auto">
          <a:xfrm>
            <a:off x="990600" y="2209800"/>
            <a:ext cx="7467600" cy="528638"/>
            <a:chOff x="0" y="0"/>
            <a:chExt cx="11760" cy="833"/>
          </a:xfrm>
        </p:grpSpPr>
        <p:sp>
          <p:nvSpPr>
            <p:cNvPr id="12299" name="Line 4"/>
            <p:cNvSpPr>
              <a:spLocks noChangeShapeType="1"/>
            </p:cNvSpPr>
            <p:nvPr/>
          </p:nvSpPr>
          <p:spPr bwMode="auto">
            <a:xfrm>
              <a:off x="385" y="715"/>
              <a:ext cx="11375" cy="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12300" name="Group 5"/>
            <p:cNvGrpSpPr/>
            <p:nvPr/>
          </p:nvGrpSpPr>
          <p:grpSpPr bwMode="auto">
            <a:xfrm>
              <a:off x="0" y="548"/>
              <a:ext cx="285" cy="285"/>
              <a:chOff x="0" y="0"/>
              <a:chExt cx="115" cy="115"/>
            </a:xfrm>
          </p:grpSpPr>
          <p:sp>
            <p:nvSpPr>
              <p:cNvPr id="12302" name="AutoShape 6"/>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2303" name="AutoShape 7"/>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12301" name="Text Box 8"/>
            <p:cNvSpPr txBox="1">
              <a:spLocks noChangeArrowheads="1"/>
            </p:cNvSpPr>
            <p:nvPr/>
          </p:nvSpPr>
          <p:spPr bwMode="auto">
            <a:xfrm>
              <a:off x="600" y="0"/>
              <a:ext cx="6314" cy="720"/>
            </a:xfrm>
            <a:prstGeom prst="rect">
              <a:avLst/>
            </a:prstGeom>
            <a:noFill/>
            <a:ln w="9525">
              <a:noFill/>
              <a:miter lim="800000"/>
            </a:ln>
          </p:spPr>
          <p:txBody>
            <a:bodyPr wrap="none">
              <a:spAutoFit/>
            </a:bodyPr>
            <a:lstStyle/>
            <a:p>
              <a:pPr>
                <a:buFont typeface="Arial" panose="020B0604020202020204" pitchFamily="34" charset="0"/>
                <a:buNone/>
              </a:pPr>
              <a:r>
                <a:rPr lang="zh-CN" altLang="en-US" sz="2400">
                  <a:solidFill>
                    <a:srgbClr val="000000"/>
                  </a:solidFill>
                  <a:ea typeface="宋体" panose="02010600030101010101" pitchFamily="2" charset="-122"/>
                </a:rPr>
                <a:t>1.1.1 电子商务的定义与内涵</a:t>
              </a:r>
            </a:p>
          </p:txBody>
        </p:sp>
      </p:grpSp>
      <p:sp>
        <p:nvSpPr>
          <p:cNvPr id="12294" name="Line 9"/>
          <p:cNvSpPr>
            <a:spLocks noChangeShapeType="1"/>
          </p:cNvSpPr>
          <p:nvPr/>
        </p:nvSpPr>
        <p:spPr bwMode="auto">
          <a:xfrm>
            <a:off x="1247775" y="4302125"/>
            <a:ext cx="7223125"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12295" name="Group 10"/>
          <p:cNvGrpSpPr/>
          <p:nvPr/>
        </p:nvGrpSpPr>
        <p:grpSpPr bwMode="auto">
          <a:xfrm>
            <a:off x="1003300" y="4195763"/>
            <a:ext cx="180975" cy="180975"/>
            <a:chOff x="0" y="0"/>
            <a:chExt cx="115" cy="115"/>
          </a:xfrm>
        </p:grpSpPr>
        <p:sp>
          <p:nvSpPr>
            <p:cNvPr id="12297" name="AutoShape 11"/>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2298" name="AutoShape 12"/>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12296" name="Text Box 13"/>
          <p:cNvSpPr txBox="1">
            <a:spLocks noChangeArrowheads="1"/>
          </p:cNvSpPr>
          <p:nvPr/>
        </p:nvSpPr>
        <p:spPr bwMode="auto">
          <a:xfrm>
            <a:off x="1384300" y="3848100"/>
            <a:ext cx="7073900" cy="457200"/>
          </a:xfrm>
          <a:prstGeom prst="rect">
            <a:avLst/>
          </a:prstGeom>
          <a:noFill/>
          <a:ln w="9525">
            <a:noFill/>
            <a:miter lim="800000"/>
          </a:ln>
        </p:spPr>
        <p:txBody>
          <a:bodyPr wrap="none">
            <a:spAutoFit/>
          </a:bodyPr>
          <a:lstStyle/>
          <a:p>
            <a:pPr>
              <a:buFont typeface="Arial" panose="020B0604020202020204" pitchFamily="34" charset="0"/>
              <a:buNone/>
            </a:pPr>
            <a:r>
              <a:rPr lang="zh-CN" altLang="en-US" sz="2400">
                <a:solidFill>
                  <a:srgbClr val="000000"/>
                </a:solidFill>
                <a:ea typeface="宋体" panose="02010600030101010101" pitchFamily="2" charset="-122"/>
              </a:rPr>
              <a:t>1.1.2 电子商务中信息流、资金流和物流的相互关系</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331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B65AE258-C717-42CA-AE73-3701F89A28CF}" type="slidenum">
              <a:rPr lang="en-US" altLang="zh-CN" sz="1000">
                <a:latin typeface="Verdana" panose="020B0604030504040204" pitchFamily="34" charset="0"/>
                <a:ea typeface="宋体" panose="02010600030101010101" pitchFamily="2" charset="-122"/>
                <a:cs typeface="Verdana" panose="020B0604030504040204" pitchFamily="34" charset="0"/>
              </a:rPr>
              <a:pPr algn="ctr" eaLnBrk="1" hangingPunct="1">
                <a:buFont typeface="Arial" panose="020B0604020202020204" pitchFamily="34" charset="0"/>
                <a:buNone/>
              </a:pPr>
              <a:t>6</a:t>
            </a:fld>
            <a:endParaRPr lang="zh-CN" altLang="en-US" sz="1000">
              <a:latin typeface="Verdana" panose="020B0604030504040204" pitchFamily="34" charset="0"/>
              <a:ea typeface="宋体" panose="02010600030101010101" pitchFamily="2" charset="-122"/>
              <a:cs typeface="Verdana" panose="020B0604030504040204" pitchFamily="34" charset="0"/>
            </a:endParaRPr>
          </a:p>
        </p:txBody>
      </p:sp>
      <p:sp>
        <p:nvSpPr>
          <p:cNvPr id="13316"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rPr>
              <a:t>1.1.1 电子商务的定义与内涵</a:t>
            </a:r>
          </a:p>
        </p:txBody>
      </p:sp>
      <p:sp>
        <p:nvSpPr>
          <p:cNvPr id="13317" name="AutoShape 3"/>
          <p:cNvSpPr>
            <a:spLocks noChangeArrowheads="1"/>
          </p:cNvSpPr>
          <p:nvPr/>
        </p:nvSpPr>
        <p:spPr bwMode="auto">
          <a:xfrm rot="16200000">
            <a:off x="4263708" y="2522855"/>
            <a:ext cx="792162"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18" name="AutoShape 4"/>
          <p:cNvSpPr>
            <a:spLocks noChangeArrowheads="1"/>
          </p:cNvSpPr>
          <p:nvPr/>
        </p:nvSpPr>
        <p:spPr bwMode="auto">
          <a:xfrm rot="3420000">
            <a:off x="4816792" y="4700588"/>
            <a:ext cx="792163"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0" name="AutoShape 6"/>
          <p:cNvSpPr>
            <a:spLocks noChangeArrowheads="1"/>
          </p:cNvSpPr>
          <p:nvPr/>
        </p:nvSpPr>
        <p:spPr bwMode="auto">
          <a:xfrm rot="7500000">
            <a:off x="3541713" y="4724400"/>
            <a:ext cx="792162"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1" name="AutoShape 7"/>
          <p:cNvSpPr>
            <a:spLocks noChangeArrowheads="1"/>
          </p:cNvSpPr>
          <p:nvPr/>
        </p:nvSpPr>
        <p:spPr bwMode="auto">
          <a:xfrm>
            <a:off x="5384800" y="3547745"/>
            <a:ext cx="790575" cy="288925"/>
          </a:xfrm>
          <a:prstGeom prst="rightArrow">
            <a:avLst>
              <a:gd name="adj1" fmla="val 35167"/>
              <a:gd name="adj2" fmla="val 110806"/>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2" name="AutoShape 8"/>
          <p:cNvSpPr>
            <a:spLocks noChangeArrowheads="1"/>
          </p:cNvSpPr>
          <p:nvPr/>
        </p:nvSpPr>
        <p:spPr bwMode="auto">
          <a:xfrm rot="10800000">
            <a:off x="2944495" y="3549015"/>
            <a:ext cx="863600" cy="287338"/>
          </a:xfrm>
          <a:prstGeom prst="rightArrow">
            <a:avLst>
              <a:gd name="adj1" fmla="val 35167"/>
              <a:gd name="adj2" fmla="val 121710"/>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3" name="Oval 9"/>
          <p:cNvSpPr>
            <a:spLocks noChangeArrowheads="1"/>
          </p:cNvSpPr>
          <p:nvPr/>
        </p:nvSpPr>
        <p:spPr bwMode="auto">
          <a:xfrm>
            <a:off x="2695575" y="1970088"/>
            <a:ext cx="3743325" cy="3743325"/>
          </a:xfrm>
          <a:prstGeom prst="ellipse">
            <a:avLst/>
          </a:prstGeom>
          <a:noFill/>
          <a:ln w="38100">
            <a:solidFill>
              <a:schemeClr val="bg2"/>
            </a:solid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4" name="Text Box 10">
            <a:hlinkClick r:id="rId2" action="ppaction://hlinksldjump"/>
          </p:cNvPr>
          <p:cNvSpPr txBox="1">
            <a:spLocks noChangeArrowheads="1"/>
          </p:cNvSpPr>
          <p:nvPr/>
        </p:nvSpPr>
        <p:spPr bwMode="auto">
          <a:xfrm>
            <a:off x="3522311" y="1066844"/>
            <a:ext cx="2763838" cy="82232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dirty="0">
                <a:solidFill>
                  <a:srgbClr val="000000"/>
                </a:solidFill>
                <a:ea typeface="宋体" panose="02010600030101010101" pitchFamily="2" charset="-122"/>
              </a:rPr>
              <a:t>E-Commerce</a:t>
            </a:r>
            <a:r>
              <a:rPr lang="zh-CN" altLang="en-US" sz="2400" dirty="0">
                <a:solidFill>
                  <a:srgbClr val="000000"/>
                </a:solidFill>
                <a:ea typeface="宋体" panose="02010600030101010101" pitchFamily="2" charset="-122"/>
              </a:rPr>
              <a:t>与</a:t>
            </a:r>
          </a:p>
          <a:p>
            <a:pPr>
              <a:buFont typeface="Arial" panose="020B0604020202020204" pitchFamily="34" charset="0"/>
              <a:buNone/>
            </a:pPr>
            <a:r>
              <a:rPr lang="en-US" altLang="zh-CN" sz="2400" dirty="0">
                <a:solidFill>
                  <a:srgbClr val="000000"/>
                </a:solidFill>
                <a:ea typeface="宋体" panose="02010600030101010101" pitchFamily="2" charset="-122"/>
              </a:rPr>
              <a:t>E-Business</a:t>
            </a:r>
            <a:r>
              <a:rPr lang="zh-CN" altLang="en-US" sz="2400" dirty="0">
                <a:solidFill>
                  <a:srgbClr val="000000"/>
                </a:solidFill>
                <a:ea typeface="宋体" panose="02010600030101010101" pitchFamily="2" charset="-122"/>
              </a:rPr>
              <a:t>的区别</a:t>
            </a:r>
          </a:p>
        </p:txBody>
      </p:sp>
      <p:sp>
        <p:nvSpPr>
          <p:cNvPr id="13326" name="Text Box 12">
            <a:hlinkClick r:id="rId3" action="ppaction://hlinksldjump"/>
          </p:cNvPr>
          <p:cNvSpPr txBox="1">
            <a:spLocks noChangeArrowheads="1"/>
          </p:cNvSpPr>
          <p:nvPr/>
        </p:nvSpPr>
        <p:spPr bwMode="auto">
          <a:xfrm>
            <a:off x="6665595" y="3281363"/>
            <a:ext cx="1716088" cy="822325"/>
          </a:xfrm>
          <a:prstGeom prst="rect">
            <a:avLst/>
          </a:prstGeom>
          <a:noFill/>
          <a:ln w="9525">
            <a:noFill/>
            <a:miter lim="800000"/>
          </a:ln>
        </p:spPr>
        <p:txBody>
          <a:bodyPr wrap="none">
            <a:spAutoFit/>
          </a:bodyPr>
          <a:lstStyle/>
          <a:p>
            <a:pPr>
              <a:buFont typeface="Arial" panose="020B0604020202020204" pitchFamily="34" charset="0"/>
              <a:buNone/>
            </a:pPr>
            <a:r>
              <a:rPr lang="zh-CN" altLang="en-US" sz="2400">
                <a:solidFill>
                  <a:srgbClr val="000000"/>
                </a:solidFill>
                <a:ea typeface="宋体" panose="02010600030101010101" pitchFamily="2" charset="-122"/>
              </a:rPr>
              <a:t>电子与商务</a:t>
            </a:r>
          </a:p>
          <a:p>
            <a:pPr>
              <a:buFont typeface="Arial" panose="020B0604020202020204" pitchFamily="34" charset="0"/>
              <a:buNone/>
            </a:pPr>
            <a:r>
              <a:rPr lang="zh-CN" altLang="en-US" sz="2400">
                <a:solidFill>
                  <a:srgbClr val="000000"/>
                </a:solidFill>
                <a:ea typeface="宋体" panose="02010600030101010101" pitchFamily="2" charset="-122"/>
              </a:rPr>
              <a:t>之间的关系</a:t>
            </a:r>
          </a:p>
        </p:txBody>
      </p:sp>
      <p:sp>
        <p:nvSpPr>
          <p:cNvPr id="13327" name="Text Box 13"/>
          <p:cNvSpPr txBox="1">
            <a:spLocks noChangeArrowheads="1"/>
          </p:cNvSpPr>
          <p:nvPr/>
        </p:nvSpPr>
        <p:spPr bwMode="auto">
          <a:xfrm>
            <a:off x="5867400" y="5253038"/>
            <a:ext cx="2328863" cy="457200"/>
          </a:xfrm>
          <a:prstGeom prst="rect">
            <a:avLst/>
          </a:prstGeom>
          <a:noFill/>
          <a:ln w="9525">
            <a:noFill/>
            <a:miter lim="800000"/>
          </a:ln>
        </p:spPr>
        <p:txBody>
          <a:bodyPr wrap="none">
            <a:spAutoFit/>
          </a:bodyPr>
          <a:lstStyle/>
          <a:p>
            <a:pPr>
              <a:buFont typeface="Arial" panose="020B0604020202020204" pitchFamily="34" charset="0"/>
              <a:buNone/>
            </a:pPr>
            <a:r>
              <a:rPr lang="zh-CN" altLang="en-US" sz="2400">
                <a:solidFill>
                  <a:srgbClr val="000000"/>
                </a:solidFill>
                <a:ea typeface="宋体" panose="02010600030101010101" pitchFamily="2" charset="-122"/>
              </a:rPr>
              <a:t>电子商务的前提</a:t>
            </a:r>
          </a:p>
        </p:txBody>
      </p:sp>
      <p:sp>
        <p:nvSpPr>
          <p:cNvPr id="13328" name="Text Box 14"/>
          <p:cNvSpPr txBox="1">
            <a:spLocks noChangeArrowheads="1"/>
          </p:cNvSpPr>
          <p:nvPr/>
        </p:nvSpPr>
        <p:spPr bwMode="auto">
          <a:xfrm>
            <a:off x="180340" y="3462338"/>
            <a:ext cx="2325370" cy="460375"/>
          </a:xfrm>
          <a:prstGeom prst="rect">
            <a:avLst/>
          </a:prstGeom>
          <a:noFill/>
          <a:ln w="9525">
            <a:noFill/>
            <a:miter lim="800000"/>
          </a:ln>
        </p:spPr>
        <p:txBody>
          <a:bodyPr wrap="none">
            <a:spAutoFit/>
          </a:bodyPr>
          <a:lstStyle/>
          <a:p>
            <a:pPr algn="r">
              <a:buFont typeface="Arial" panose="020B0604020202020204" pitchFamily="34" charset="0"/>
              <a:buNone/>
            </a:pPr>
            <a:r>
              <a:rPr lang="zh-CN" altLang="en-US" sz="2400">
                <a:solidFill>
                  <a:srgbClr val="000000"/>
                </a:solidFill>
                <a:ea typeface="宋体" panose="02010600030101010101" pitchFamily="2" charset="-122"/>
              </a:rPr>
              <a:t>电子商务的对象</a:t>
            </a:r>
          </a:p>
        </p:txBody>
      </p:sp>
      <p:sp>
        <p:nvSpPr>
          <p:cNvPr id="13329" name="Text Box 15"/>
          <p:cNvSpPr txBox="1">
            <a:spLocks noChangeArrowheads="1"/>
          </p:cNvSpPr>
          <p:nvPr/>
        </p:nvSpPr>
        <p:spPr bwMode="auto">
          <a:xfrm>
            <a:off x="914400" y="5253355"/>
            <a:ext cx="2325370" cy="460375"/>
          </a:xfrm>
          <a:prstGeom prst="rect">
            <a:avLst/>
          </a:prstGeom>
          <a:noFill/>
          <a:ln w="9525">
            <a:noFill/>
            <a:miter lim="800000"/>
          </a:ln>
        </p:spPr>
        <p:txBody>
          <a:bodyPr wrap="none">
            <a:spAutoFit/>
          </a:bodyPr>
          <a:lstStyle/>
          <a:p>
            <a:pPr algn="r">
              <a:buFont typeface="Arial" panose="020B0604020202020204" pitchFamily="34" charset="0"/>
              <a:buNone/>
            </a:pPr>
            <a:r>
              <a:rPr lang="zh-CN" altLang="en-US" sz="2400">
                <a:solidFill>
                  <a:srgbClr val="000000"/>
                </a:solidFill>
                <a:ea typeface="宋体" panose="02010600030101010101" pitchFamily="2" charset="-122"/>
              </a:rPr>
              <a:t>电子商务的基础</a:t>
            </a:r>
          </a:p>
        </p:txBody>
      </p:sp>
      <p:sp>
        <p:nvSpPr>
          <p:cNvPr id="13330" name="Oval 16"/>
          <p:cNvSpPr>
            <a:spLocks noChangeArrowheads="1"/>
          </p:cNvSpPr>
          <p:nvPr/>
        </p:nvSpPr>
        <p:spPr bwMode="auto">
          <a:xfrm>
            <a:off x="2561590" y="354869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5</a:t>
            </a:r>
          </a:p>
        </p:txBody>
      </p:sp>
      <p:sp>
        <p:nvSpPr>
          <p:cNvPr id="13332" name="Oval 18"/>
          <p:cNvSpPr>
            <a:spLocks noChangeArrowheads="1"/>
          </p:cNvSpPr>
          <p:nvPr/>
        </p:nvSpPr>
        <p:spPr bwMode="auto">
          <a:xfrm>
            <a:off x="4498975" y="1829753"/>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1</a:t>
            </a:r>
          </a:p>
        </p:txBody>
      </p:sp>
      <p:sp>
        <p:nvSpPr>
          <p:cNvPr id="13333" name="Oval 19"/>
          <p:cNvSpPr>
            <a:spLocks noChangeArrowheads="1"/>
          </p:cNvSpPr>
          <p:nvPr/>
        </p:nvSpPr>
        <p:spPr bwMode="auto">
          <a:xfrm>
            <a:off x="3390900" y="52974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4</a:t>
            </a:r>
          </a:p>
        </p:txBody>
      </p:sp>
      <p:sp>
        <p:nvSpPr>
          <p:cNvPr id="13334" name="Oval 20"/>
          <p:cNvSpPr>
            <a:spLocks noChangeArrowheads="1"/>
          </p:cNvSpPr>
          <p:nvPr/>
        </p:nvSpPr>
        <p:spPr bwMode="auto">
          <a:xfrm>
            <a:off x="5384800" y="5298123"/>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3</a:t>
            </a:r>
          </a:p>
        </p:txBody>
      </p:sp>
      <p:sp>
        <p:nvSpPr>
          <p:cNvPr id="13335" name="Oval 21"/>
          <p:cNvSpPr>
            <a:spLocks noChangeArrowheads="1"/>
          </p:cNvSpPr>
          <p:nvPr/>
        </p:nvSpPr>
        <p:spPr bwMode="auto">
          <a:xfrm>
            <a:off x="6271260" y="354742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2</a:t>
            </a:r>
          </a:p>
        </p:txBody>
      </p:sp>
      <p:sp>
        <p:nvSpPr>
          <p:cNvPr id="10265" name="Oval 22"/>
          <p:cNvSpPr>
            <a:spLocks noChangeArrowheads="1"/>
          </p:cNvSpPr>
          <p:nvPr/>
        </p:nvSpPr>
        <p:spPr bwMode="auto">
          <a:xfrm>
            <a:off x="3733800" y="3000375"/>
            <a:ext cx="1703388" cy="1685925"/>
          </a:xfrm>
          <a:prstGeom prst="ellipse">
            <a:avLst/>
          </a:prstGeom>
          <a:gradFill rotWithShape="1">
            <a:gsLst>
              <a:gs pos="0">
                <a:schemeClr val="hlink"/>
              </a:gs>
              <a:gs pos="50000">
                <a:srgbClr val="FFFFFF"/>
              </a:gs>
              <a:gs pos="100000">
                <a:schemeClr val="hlink"/>
              </a:gs>
            </a:gsLst>
            <a:lin ang="18900000" scaled="1"/>
          </a:gradFill>
          <a:ln w="9525">
            <a:noFill/>
            <a:round/>
          </a:ln>
        </p:spPr>
        <p:txBody>
          <a:bodyPr wrap="none"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7" name="Oval 23"/>
          <p:cNvSpPr>
            <a:spLocks noChangeArrowheads="1"/>
          </p:cNvSpPr>
          <p:nvPr/>
        </p:nvSpPr>
        <p:spPr bwMode="auto">
          <a:xfrm>
            <a:off x="3740150" y="2998788"/>
            <a:ext cx="1701800" cy="1685925"/>
          </a:xfrm>
          <a:prstGeom prst="ellipse">
            <a:avLst/>
          </a:prstGeom>
          <a:gradFill rotWithShape="1">
            <a:gsLst>
              <a:gs pos="0">
                <a:schemeClr val="hlink">
                  <a:alpha val="31998"/>
                </a:schemeClr>
              </a:gs>
              <a:gs pos="100000">
                <a:srgbClr val="000000">
                  <a:alpha val="89998"/>
                </a:srgbClr>
              </a:gs>
            </a:gsLst>
            <a:lin ang="18900000" scaled="1"/>
          </a:gradFill>
          <a:ln w="9525">
            <a:noFill/>
            <a:round/>
          </a:ln>
        </p:spPr>
        <p:txBody>
          <a:bodyPr wrap="none"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0267" name="Oval 24"/>
          <p:cNvSpPr>
            <a:spLocks noChangeArrowheads="1"/>
          </p:cNvSpPr>
          <p:nvPr/>
        </p:nvSpPr>
        <p:spPr bwMode="auto">
          <a:xfrm>
            <a:off x="3844925" y="3109913"/>
            <a:ext cx="1481138" cy="1465262"/>
          </a:xfrm>
          <a:prstGeom prst="ellipse">
            <a:avLst/>
          </a:prstGeom>
          <a:gradFill rotWithShape="1">
            <a:gsLst>
              <a:gs pos="0">
                <a:schemeClr val="hlink"/>
              </a:gs>
              <a:gs pos="50000">
                <a:srgbClr val="1B506E"/>
              </a:gs>
              <a:gs pos="100000">
                <a:schemeClr val="hlink"/>
              </a:gs>
            </a:gsLst>
            <a:lin ang="2700000" scaled="1"/>
          </a:gradFill>
          <a:ln w="9525">
            <a:noFill/>
            <a:round/>
          </a:ln>
        </p:spPr>
        <p:txBody>
          <a:bodyPr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9" name="Oval 25"/>
          <p:cNvSpPr>
            <a:spLocks noChangeArrowheads="1"/>
          </p:cNvSpPr>
          <p:nvPr/>
        </p:nvSpPr>
        <p:spPr bwMode="auto">
          <a:xfrm>
            <a:off x="3841750" y="3113088"/>
            <a:ext cx="1481138" cy="1465262"/>
          </a:xfrm>
          <a:prstGeom prst="ellipse">
            <a:avLst/>
          </a:prstGeom>
          <a:gradFill rotWithShape="1">
            <a:gsLst>
              <a:gs pos="0">
                <a:srgbClr val="1F5E81"/>
              </a:gs>
              <a:gs pos="100000">
                <a:schemeClr val="hlink">
                  <a:alpha val="0"/>
                </a:schemeClr>
              </a:gs>
            </a:gsLst>
            <a:lin ang="18900000" scaled="1"/>
          </a:gradFill>
          <a:ln w="9525">
            <a:no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0" name="Oval 26"/>
          <p:cNvSpPr>
            <a:spLocks noChangeArrowheads="1"/>
          </p:cNvSpPr>
          <p:nvPr/>
        </p:nvSpPr>
        <p:spPr bwMode="auto">
          <a:xfrm>
            <a:off x="3921125" y="3184525"/>
            <a:ext cx="1333500" cy="1320800"/>
          </a:xfrm>
          <a:prstGeom prst="ellipse">
            <a:avLst/>
          </a:prstGeom>
          <a:solidFill>
            <a:srgbClr val="333333"/>
          </a:solidFill>
          <a:ln w="9525">
            <a:no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13341" name="Group 27"/>
          <p:cNvGrpSpPr/>
          <p:nvPr/>
        </p:nvGrpSpPr>
        <p:grpSpPr bwMode="auto">
          <a:xfrm>
            <a:off x="3940175" y="3203575"/>
            <a:ext cx="1290638" cy="1276350"/>
            <a:chOff x="0" y="0"/>
            <a:chExt cx="1252" cy="1252"/>
          </a:xfrm>
        </p:grpSpPr>
        <p:sp>
          <p:nvSpPr>
            <p:cNvPr id="13343" name="Oval 28"/>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4" name="Oval 29"/>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5" name="Oval 30"/>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6" name="Oval 31"/>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13342" name="Text Box 32"/>
          <p:cNvSpPr txBox="1">
            <a:spLocks noChangeArrowheads="1"/>
          </p:cNvSpPr>
          <p:nvPr/>
        </p:nvSpPr>
        <p:spPr bwMode="auto">
          <a:xfrm>
            <a:off x="3978581" y="3327713"/>
            <a:ext cx="1217000" cy="1015663"/>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sz="2000" dirty="0">
                <a:solidFill>
                  <a:srgbClr val="0033CC"/>
                </a:solidFill>
                <a:ea typeface="宋体" panose="02010600030101010101" pitchFamily="2" charset="-122"/>
              </a:rPr>
              <a:t>电子</a:t>
            </a:r>
          </a:p>
          <a:p>
            <a:pPr algn="ctr">
              <a:buFont typeface="Arial" panose="020B0604020202020204" pitchFamily="34" charset="0"/>
              <a:buNone/>
            </a:pPr>
            <a:r>
              <a:rPr lang="zh-CN" altLang="en-US" sz="2000" dirty="0">
                <a:solidFill>
                  <a:srgbClr val="0033CC"/>
                </a:solidFill>
                <a:ea typeface="宋体" panose="02010600030101010101" pitchFamily="2" charset="-122"/>
              </a:rPr>
              <a:t>商务定义</a:t>
            </a:r>
          </a:p>
          <a:p>
            <a:pPr algn="ctr">
              <a:buFont typeface="Arial" panose="020B0604020202020204" pitchFamily="34" charset="0"/>
              <a:buNone/>
            </a:pPr>
            <a:r>
              <a:rPr lang="zh-CN" altLang="en-US" sz="2000" dirty="0">
                <a:solidFill>
                  <a:srgbClr val="0033CC"/>
                </a:solidFill>
                <a:ea typeface="宋体" panose="02010600030101010101" pitchFamily="2" charset="-122"/>
              </a:rPr>
              <a:t>与内涵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cs typeface="Verdana" panose="020B0604030504040204" pitchFamily="34" charset="0"/>
              </a:rPr>
              <a:pPr algn="ctr" eaLnBrk="1" hangingPunct="1">
                <a:buFont typeface="Arial" panose="020B0604020202020204" pitchFamily="34" charset="0"/>
                <a:buNone/>
              </a:pPr>
              <a:t>7</a:t>
            </a:fld>
            <a:endParaRPr lang="zh-CN" altLang="en-US" sz="1000">
              <a:latin typeface="Verdana" panose="020B0604030504040204" pitchFamily="34" charset="0"/>
              <a:ea typeface="宋体" panose="02010600030101010101" pitchFamily="2" charset="-122"/>
              <a:cs typeface="Verdana" panose="020B0604030504040204" pitchFamily="34" charset="0"/>
            </a:endParaRPr>
          </a:p>
        </p:txBody>
      </p:sp>
      <p:sp>
        <p:nvSpPr>
          <p:cNvPr id="14340" name="Rectangle 2"/>
          <p:cNvSpPr>
            <a:spLocks noGrp="1" noChangeArrowheads="1"/>
          </p:cNvSpPr>
          <p:nvPr>
            <p:ph type="title" idx="4294967295"/>
          </p:nvPr>
        </p:nvSpPr>
        <p:spPr>
          <a:xfrm>
            <a:off x="2590800" y="228600"/>
            <a:ext cx="6705600" cy="603250"/>
          </a:xfrm>
        </p:spPr>
        <p:txBody>
          <a:bodyPr/>
          <a:lstStyle/>
          <a:p>
            <a:pPr eaLnBrk="1" hangingPunct="1"/>
            <a:r>
              <a:rPr lang="zh-CN" altLang="en-US" sz="2800" smtClean="0">
                <a:ea typeface="宋体" panose="02010600030101010101" pitchFamily="2" charset="-122"/>
                <a:cs typeface="+mj-lt"/>
              </a:rPr>
              <a:t>1</a:t>
            </a:r>
            <a:r>
              <a:rPr lang="zh-CN" altLang="en-US" sz="2800" smtClean="0">
                <a:ea typeface="宋体" panose="02010600030101010101" pitchFamily="2" charset="-122"/>
              </a:rPr>
              <a:t>）E-Commerce与E-Business的区别</a:t>
            </a:r>
          </a:p>
        </p:txBody>
      </p:sp>
      <p:sp>
        <p:nvSpPr>
          <p:cNvPr id="11270" name="Rectangle 3"/>
          <p:cNvSpPr>
            <a:spLocks noGrp="1" noChangeArrowheads="1"/>
          </p:cNvSpPr>
          <p:nvPr>
            <p:ph type="body" idx="4294967295"/>
          </p:nvPr>
        </p:nvSpPr>
        <p:spPr>
          <a:xfrm>
            <a:off x="238125" y="1600200"/>
            <a:ext cx="8667750" cy="4469130"/>
          </a:xfrm>
        </p:spPr>
        <p:txBody>
          <a:bodyPr/>
          <a:lstStyle/>
          <a:p>
            <a:pPr eaLnBrk="1" hangingPunct="1">
              <a:buFont typeface="Wingdings" panose="05000000000000000000" pitchFamily="2" charset="2"/>
              <a:buNone/>
            </a:pPr>
            <a:r>
              <a:rPr lang="zh-CN" altLang="en-US" sz="2000" dirty="0" smtClean="0">
                <a:ea typeface="宋体" panose="02010600030101010101" pitchFamily="2" charset="-122"/>
              </a:rPr>
              <a:t>     </a:t>
            </a:r>
            <a:r>
              <a:rPr lang="zh-CN" altLang="en-US" sz="2000" dirty="0" smtClean="0">
                <a:solidFill>
                  <a:srgbClr val="0066FF"/>
                </a:solidFill>
                <a:ea typeface="宋体" panose="02010600030101010101" pitchFamily="2" charset="-122"/>
              </a:rPr>
              <a:t>	</a:t>
            </a:r>
            <a:r>
              <a:rPr lang="zh-CN" altLang="en-US" b="1" dirty="0" smtClean="0">
                <a:solidFill>
                  <a:srgbClr val="0066FF"/>
                </a:solidFill>
                <a:ea typeface="宋体" panose="02010600030101010101" pitchFamily="2" charset="-122"/>
              </a:rPr>
              <a:t>E―Commerce是指实现整个贸易过程中各阶段贸易活动的电子化。</a:t>
            </a:r>
            <a:r>
              <a:rPr lang="zh-CN" altLang="en-US" b="1" dirty="0" smtClean="0">
                <a:solidFill>
                  <a:srgbClr val="000000"/>
                </a:solidFill>
                <a:ea typeface="宋体" panose="02010600030101010101" pitchFamily="2" charset="-122"/>
              </a:rPr>
              <a:t>从涵盖范围方面可以定义为：交易各方以电子交易方式而不是通过当面交换或直接面谈方式进行的任何形式的商业交易；</a:t>
            </a:r>
          </a:p>
          <a:p>
            <a:pPr eaLnBrk="1" hangingPunct="1">
              <a:buFont typeface="Wingdings" panose="05000000000000000000" pitchFamily="2" charset="2"/>
              <a:buNone/>
            </a:pPr>
            <a:r>
              <a:rPr lang="zh-CN" altLang="en-US" b="1" dirty="0" smtClean="0">
                <a:solidFill>
                  <a:srgbClr val="000000"/>
                </a:solidFill>
                <a:ea typeface="宋体" panose="02010600030101010101" pitchFamily="2" charset="-122"/>
              </a:rPr>
              <a:t>           从技术方面可以定义为：</a:t>
            </a:r>
          </a:p>
          <a:p>
            <a:pPr eaLnBrk="1" hangingPunct="1">
              <a:buFont typeface="Wingdings" panose="05000000000000000000" pitchFamily="2" charset="2"/>
              <a:buNone/>
            </a:pPr>
            <a:r>
              <a:rPr lang="zh-CN" altLang="en-US" b="1" dirty="0" smtClean="0">
                <a:solidFill>
                  <a:srgbClr val="0066FF"/>
                </a:solidFill>
                <a:ea typeface="宋体" panose="02010600030101010101" pitchFamily="2" charset="-122"/>
              </a:rPr>
              <a:t>           E―Commerce是一种多技术的集合体，包括交换数据、获得数据以及自动捕获数据等。</a:t>
            </a:r>
            <a:r>
              <a:rPr lang="zh-CN" altLang="en-US" b="1" dirty="0" smtClean="0">
                <a:solidFill>
                  <a:srgbClr val="000000"/>
                </a:solidFill>
                <a:ea typeface="宋体" panose="02010600030101010101" pitchFamily="2" charset="-122"/>
              </a:rPr>
              <a:t>它的业务包括：信息交换、售前售后服务、销售、电子支付、运输、组建虚拟企业、公司和贸易伙伴可以共同拥有和运营共享的商业方法等。因此可以这样理解，狭义的电子商务主要是借助计算机网络进行交易活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3"/>
          <p:cNvSpPr txBox="1">
            <a:spLocks noGrp="1"/>
          </p:cNvSpPr>
          <p:nvPr/>
        </p:nvSpPr>
        <p:spPr>
          <a:xfrm>
            <a:off x="327025" y="6453188"/>
            <a:ext cx="2514600" cy="304800"/>
          </a:xfrm>
          <a:prstGeom prst="rect">
            <a:avLst/>
          </a:prstGeom>
          <a:noFill/>
          <a:ln w="9525">
            <a:noFill/>
          </a:ln>
        </p:spPr>
        <p:txBody>
          <a:bodyPr/>
          <a:lstStyle/>
          <a:p>
            <a:pPr eaLnBrk="1" hangingPunct="1"/>
            <a:endParaRPr lang="en-US" altLang="zh-CN" sz="1000" dirty="0">
              <a:latin typeface="Verdana" panose="020B0604030504040204" pitchFamily="34" charset="0"/>
              <a:ea typeface="Gulim" pitchFamily="34" charset="-127"/>
            </a:endParaRPr>
          </a:p>
        </p:txBody>
      </p:sp>
      <p:sp>
        <p:nvSpPr>
          <p:cNvPr id="16387" name="灯片编号占位符 5"/>
          <p:cNvSpPr txBox="1">
            <a:spLocks noGrp="1"/>
          </p:cNvSpPr>
          <p:nvPr/>
        </p:nvSpPr>
        <p:spPr>
          <a:xfrm>
            <a:off x="3276600" y="6453188"/>
            <a:ext cx="2133600" cy="304800"/>
          </a:xfrm>
          <a:prstGeom prst="rect">
            <a:avLst/>
          </a:prstGeom>
          <a:noFill/>
          <a:ln w="9525">
            <a:noFill/>
          </a:ln>
        </p:spPr>
        <p:txBody>
          <a:bodyPr/>
          <a:lstStyle/>
          <a:p>
            <a:pPr algn="ctr" eaLnBrk="1" hangingPunct="1"/>
            <a:fld id="{9A0DB2DC-4C9A-4742-B13C-FB6460FD3503}" type="slidenum">
              <a:rPr lang="en-US" altLang="zh-CN" sz="1000" dirty="0">
                <a:latin typeface="Verdana" panose="020B0604030504040204" pitchFamily="34" charset="0"/>
                <a:ea typeface="宋体" panose="02010600030101010101" pitchFamily="2" charset="-122"/>
                <a:cs typeface="Verdana" panose="020B0604030504040204" pitchFamily="34" charset="0"/>
              </a:rPr>
              <a:pPr algn="ctr" eaLnBrk="1" hangingPunct="1"/>
              <a:t>8</a:t>
            </a:fld>
            <a:endParaRPr lang="en-US" altLang="zh-CN" sz="1000" dirty="0">
              <a:latin typeface="Verdana" panose="020B0604030504040204" pitchFamily="34" charset="0"/>
              <a:ea typeface="宋体" panose="02010600030101010101" pitchFamily="2" charset="-122"/>
              <a:cs typeface="Verdana" panose="020B0604030504040204" pitchFamily="34" charset="0"/>
            </a:endParaRPr>
          </a:p>
        </p:txBody>
      </p:sp>
      <p:sp>
        <p:nvSpPr>
          <p:cNvPr id="16388" name="Rectangle 2"/>
          <p:cNvSpPr>
            <a:spLocks noGrp="1"/>
          </p:cNvSpPr>
          <p:nvPr>
            <p:ph type="title" idx="4294967295"/>
          </p:nvPr>
        </p:nvSpPr>
        <p:spPr>
          <a:xfrm>
            <a:off x="2590800" y="228600"/>
            <a:ext cx="6553200" cy="603250"/>
          </a:xfrm>
        </p:spPr>
        <p:txBody>
          <a:bodyPr vert="horz" wrap="square" lIns="91440" tIns="45720" rIns="91440" bIns="45720" anchor="ctr" anchorCtr="0"/>
          <a:lstStyle/>
          <a:p>
            <a:pPr eaLnBrk="1" hangingPunct="1"/>
            <a:r>
              <a:rPr lang="zh-CN" altLang="en-US" sz="2800" dirty="0">
                <a:ea typeface="宋体" panose="02010600030101010101" pitchFamily="2" charset="-122"/>
                <a:cs typeface="+mj-lt"/>
              </a:rPr>
              <a:t>1</a:t>
            </a:r>
            <a:r>
              <a:rPr lang="zh-CN" altLang="en-US" sz="2800" dirty="0">
                <a:ea typeface="宋体" panose="02010600030101010101" pitchFamily="2" charset="-122"/>
              </a:rPr>
              <a:t>）E-Commerce与E-Business的区别</a:t>
            </a:r>
          </a:p>
        </p:txBody>
      </p:sp>
      <p:sp>
        <p:nvSpPr>
          <p:cNvPr id="16389" name="Rectangle 3"/>
          <p:cNvSpPr>
            <a:spLocks noGrp="1"/>
          </p:cNvSpPr>
          <p:nvPr>
            <p:ph type="body" idx="4294967295"/>
          </p:nvPr>
        </p:nvSpPr>
        <p:spPr>
          <a:xfrm>
            <a:off x="161925" y="1806575"/>
            <a:ext cx="8820150" cy="3672205"/>
          </a:xfrm>
        </p:spPr>
        <p:txBody>
          <a:bodyPr vert="horz" wrap="square" lIns="91440" tIns="45720" rIns="91440" bIns="45720" anchor="t" anchorCtr="0"/>
          <a:lstStyle/>
          <a:p>
            <a:pPr eaLnBrk="1" latinLnBrk="0" hangingPunct="1">
              <a:lnSpc>
                <a:spcPct val="120000"/>
              </a:lnSpc>
              <a:spcBef>
                <a:spcPts val="0"/>
              </a:spcBef>
              <a:buNone/>
            </a:pPr>
            <a:r>
              <a:rPr lang="zh-CN" altLang="en-US" sz="2000" dirty="0">
                <a:ea typeface="宋体" panose="02010600030101010101" pitchFamily="2" charset="-122"/>
              </a:rPr>
              <a:t>     	</a:t>
            </a:r>
            <a:r>
              <a:rPr lang="zh-CN" altLang="en-US" b="1" dirty="0">
                <a:solidFill>
                  <a:srgbClr val="0066FF"/>
                </a:solidFill>
                <a:ea typeface="宋体" panose="02010600030101010101" pitchFamily="2" charset="-122"/>
              </a:rPr>
              <a:t>E―Business是利用网络实现所有商务活动业务流程的电子化</a:t>
            </a:r>
            <a:r>
              <a:rPr lang="zh-CN" altLang="en-US" b="1" dirty="0">
                <a:solidFill>
                  <a:srgbClr val="000000"/>
                </a:solidFill>
                <a:ea typeface="宋体" panose="02010600030101010101" pitchFamily="2" charset="-122"/>
              </a:rPr>
              <a:t>，不仅包括了E-Commerce面向外部的所有业务流程，如网络营销、电子支付、物流配送、电子数据交换等，还包括了企业内部的业务流程，如企业资源计划、管理信息系统、客户关系管理、供应链管理、人力资源管理、网上市场调研、战略管理及财务管理等。所以，广义的电子商务既包括了企业内部商务活动，如生产、管理、财务等，也包括企业对外的商务活动，将上下游业务合作伙伴企业结合起来进行业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638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A1624D7F-7068-4E98-8BFA-86F2D4C93056}" type="slidenum">
              <a:rPr lang="en-US" altLang="zh-CN" sz="1000">
                <a:latin typeface="Verdana" panose="020B0604030504040204" pitchFamily="34" charset="0"/>
                <a:ea typeface="宋体" panose="02010600030101010101" pitchFamily="2" charset="-122"/>
                <a:cs typeface="Verdana" panose="020B0604030504040204" pitchFamily="34" charset="0"/>
              </a:rPr>
              <a:pPr algn="ctr" eaLnBrk="1" hangingPunct="1">
                <a:buFont typeface="Arial" panose="020B0604020202020204" pitchFamily="34" charset="0"/>
                <a:buNone/>
              </a:pPr>
              <a:t>9</a:t>
            </a:fld>
            <a:endParaRPr lang="en-US" altLang="zh-CN" sz="1000">
              <a:latin typeface="Verdana" panose="020B0604030504040204" pitchFamily="34" charset="0"/>
              <a:ea typeface="宋体" panose="02010600030101010101" pitchFamily="2" charset="-122"/>
              <a:cs typeface="Verdana" panose="020B0604030504040204" pitchFamily="34" charset="0"/>
            </a:endParaRPr>
          </a:p>
        </p:txBody>
      </p:sp>
      <p:sp>
        <p:nvSpPr>
          <p:cNvPr id="16388"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cs typeface="+mj-lt"/>
              </a:rPr>
              <a:t>2</a:t>
            </a:r>
            <a:r>
              <a:rPr lang="zh-CN" altLang="en-US" sz="2800" smtClean="0">
                <a:ea typeface="宋体" panose="02010600030101010101" pitchFamily="2" charset="-122"/>
              </a:rPr>
              <a:t>）电子与商务之间的关系</a:t>
            </a:r>
          </a:p>
        </p:txBody>
      </p:sp>
      <p:sp>
        <p:nvSpPr>
          <p:cNvPr id="16389" name="Rectangle 3"/>
          <p:cNvSpPr>
            <a:spLocks noGrp="1" noChangeArrowheads="1"/>
          </p:cNvSpPr>
          <p:nvPr>
            <p:ph type="body" idx="4294967295"/>
          </p:nvPr>
        </p:nvSpPr>
        <p:spPr>
          <a:xfrm>
            <a:off x="457200" y="1676400"/>
            <a:ext cx="8362950" cy="3641090"/>
          </a:xfrm>
        </p:spPr>
        <p:txBody>
          <a:bodyPr/>
          <a:lstStyle/>
          <a:p>
            <a:pPr eaLnBrk="1" latinLnBrk="0" hangingPunct="1">
              <a:lnSpc>
                <a:spcPct val="120000"/>
              </a:lnSpc>
              <a:spcBef>
                <a:spcPts val="0"/>
              </a:spcBef>
              <a:buFont typeface="Wingdings" panose="05000000000000000000" pitchFamily="2" charset="2"/>
              <a:buNone/>
            </a:pPr>
            <a:r>
              <a:rPr lang="zh-CN" altLang="en-US" b="1" dirty="0" smtClean="0">
                <a:solidFill>
                  <a:srgbClr val="000000"/>
                </a:solidFill>
                <a:ea typeface="宋体" panose="02010600030101010101" pitchFamily="2" charset="-122"/>
              </a:rPr>
              <a:t>           电子商务包含两个方面：</a:t>
            </a:r>
          </a:p>
          <a:p>
            <a:pPr eaLnBrk="1" latinLnBrk="0" hangingPunct="1">
              <a:lnSpc>
                <a:spcPct val="120000"/>
              </a:lnSpc>
              <a:spcBef>
                <a:spcPts val="0"/>
              </a:spcBef>
              <a:buFont typeface="Wingdings" panose="05000000000000000000" pitchFamily="2" charset="2"/>
              <a:buNone/>
            </a:pPr>
            <a:r>
              <a:rPr lang="zh-CN" altLang="en-US" b="1" dirty="0" smtClean="0">
                <a:solidFill>
                  <a:srgbClr val="000000"/>
                </a:solidFill>
                <a:ea typeface="宋体" panose="02010600030101010101" pitchFamily="2" charset="-122"/>
              </a:rPr>
              <a:t>            一是商务活动，</a:t>
            </a:r>
          </a:p>
          <a:p>
            <a:pPr eaLnBrk="1" latinLnBrk="0" hangingPunct="1">
              <a:lnSpc>
                <a:spcPct val="120000"/>
              </a:lnSpc>
              <a:spcBef>
                <a:spcPts val="0"/>
              </a:spcBef>
              <a:buFont typeface="Wingdings" panose="05000000000000000000" pitchFamily="2" charset="2"/>
              <a:buNone/>
            </a:pPr>
            <a:r>
              <a:rPr lang="zh-CN" altLang="en-US" b="1" dirty="0" smtClean="0">
                <a:solidFill>
                  <a:srgbClr val="000000"/>
                </a:solidFill>
                <a:ea typeface="宋体" panose="02010600030101010101" pitchFamily="2" charset="-122"/>
              </a:rPr>
              <a:t>            二是电子化手段。</a:t>
            </a:r>
          </a:p>
          <a:p>
            <a:pPr eaLnBrk="1" latinLnBrk="0" hangingPunct="1">
              <a:lnSpc>
                <a:spcPct val="120000"/>
              </a:lnSpc>
              <a:spcBef>
                <a:spcPts val="0"/>
              </a:spcBef>
              <a:buFont typeface="Wingdings" panose="05000000000000000000" pitchFamily="2" charset="2"/>
              <a:buNone/>
            </a:pPr>
            <a:r>
              <a:rPr lang="zh-CN" altLang="en-US" b="1" dirty="0" smtClean="0">
                <a:solidFill>
                  <a:srgbClr val="000000"/>
                </a:solidFill>
                <a:ea typeface="宋体" panose="02010600030101010101" pitchFamily="2" charset="-122"/>
              </a:rPr>
              <a:t>            它们之间的关系是：</a:t>
            </a:r>
          </a:p>
          <a:p>
            <a:pPr eaLnBrk="1" latinLnBrk="0" hangingPunct="1">
              <a:lnSpc>
                <a:spcPct val="120000"/>
              </a:lnSpc>
              <a:spcBef>
                <a:spcPts val="0"/>
              </a:spcBef>
              <a:buFont typeface="Wingdings" panose="05000000000000000000" pitchFamily="2" charset="2"/>
              <a:buNone/>
            </a:pPr>
            <a:r>
              <a:rPr lang="zh-CN" altLang="en-US" b="1" dirty="0" smtClean="0">
                <a:solidFill>
                  <a:srgbClr val="0066FF"/>
                </a:solidFill>
                <a:ea typeface="宋体" panose="02010600030101010101" pitchFamily="2" charset="-122"/>
              </a:rPr>
              <a:t>            商务是核心，电子是手段和工具。</a:t>
            </a:r>
          </a:p>
          <a:p>
            <a:pPr eaLnBrk="1" latinLnBrk="0" hangingPunct="1">
              <a:lnSpc>
                <a:spcPct val="120000"/>
              </a:lnSpc>
              <a:spcBef>
                <a:spcPts val="0"/>
              </a:spcBef>
              <a:buFont typeface="Wingdings" panose="05000000000000000000" pitchFamily="2" charset="2"/>
              <a:buNone/>
            </a:pPr>
            <a:r>
              <a:rPr lang="zh-CN" altLang="en-US" b="1" dirty="0" smtClean="0">
                <a:solidFill>
                  <a:srgbClr val="000000"/>
                </a:solidFill>
                <a:ea typeface="宋体" panose="02010600030101010101" pitchFamily="2" charset="-122"/>
              </a:rPr>
              <a:t>            电子化手段包括自动捕获数据、电子数据交换、电子邮件、电子资金转账、卫星定位、网络通信、数据库、计算机设备、网络安全和无线移动技术等各种电子技术手段。</a:t>
            </a:r>
            <a:endParaRPr lang="zh-CN" altLang="en-US"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i"/>
  <p:tag name="KSO_WM_UNIT_INDEX" val="1_1"/>
  <p:tag name="KSO_WM_UNIT_ID" val="diagram20174812_3*q_i*1_1"/>
  <p:tag name="KSO_WM_UNIT_LAYERLEVEL" val="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h_x"/>
  <p:tag name="KSO_WM_UNIT_INDEX" val="1_2_1"/>
  <p:tag name="KSO_WM_UNIT_ID" val="diagram20174812_3*q_h_x*1_2_1"/>
  <p:tag name="KSO_WM_UNIT_LAYERLEVEL" val="1_1_1"/>
  <p:tag name="KSO_WM_DIAGRAM_GROUP_CODE" val="q1-1"/>
  <p:tag name="KSO_WM_UNIT_HIGHLIGHT" val="0"/>
  <p:tag name="KSO_WM_UNIT_COMPATIBLE" val="0"/>
  <p:tag name="KSO_WM_UNIT_DIAGRAM_ISNUMVISUAL" val="0"/>
  <p:tag name="KSO_WM_UNIT_DIAGRAM_ISREFERUNIT" val="0"/>
  <p:tag name="KSO_WM_UNIT_VALUE" val="120*139"/>
  <p:tag name="KSO_WM_UNIT_FILL_FORE_SCHEMECOLOR_INDEX" val="14"/>
  <p:tag name="KSO_WM_UNI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VALUE" val="6"/>
  <p:tag name="KSO_WM_UNIT_HIGHLIGHT" val="0"/>
  <p:tag name="KSO_WM_UNIT_COMPATIBLE" val="0"/>
  <p:tag name="KSO_WM_TAG_VERSION" val="1.0"/>
  <p:tag name="KSO_WM_BEAUTIFY_FLAG" val="#wm#"/>
  <p:tag name="KSO_WM_TEMPLATE_CATEGORY" val="diagram"/>
  <p:tag name="KSO_WM_TEMPLATE_INDEX" val="20174812"/>
  <p:tag name="KSO_WM_UNIT_TYPE" val="q_a"/>
  <p:tag name="KSO_WM_UNIT_INDEX" val="1_1"/>
  <p:tag name="KSO_WM_UNIT_ID" val="diagram20174812_3*q_a*1_1"/>
  <p:tag name="KSO_WM_UNIT_LAYERLEVEL" val="1_1"/>
  <p:tag name="KSO_WM_DIAGRAM_GROUP_CODE" val="q1-1"/>
  <p:tag name="KSO_WM_UNIT_DIAGRAM_ISNUMVISUAL" val="0"/>
  <p:tag name="KSO_WM_UNIT_DIAGRAM_ISREFERUNIT" val="0"/>
  <p:tag name="KSO_WM_UNIT_ISCONTENTSTITLE" val="0"/>
  <p:tag name="KSO_WM_UNIT_PRESET_TEXT" val="添加标题"/>
  <p:tag name="KSO_WM_UNIT_NOCLEAR" val="0"/>
  <p:tag name="KSO_WM_UNIT_TEXT_FILL_FORE_SCHEMECOLOR_INDEX" val="14"/>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74812_3*q_h_f*1_1_1"/>
  <p:tag name="KSO_WM_TEMPLATE_CATEGORY" val="diagram"/>
  <p:tag name="KSO_WM_TEMPLATE_INDEX" val="20174812"/>
  <p:tag name="KSO_WM_UNIT_LAYERLEVEL" val="1_1_1"/>
  <p:tag name="KSO_WM_TAG_VERSION" val="1.0"/>
  <p:tag name="KSO_WM_BEAUTIFY_FLAG" val="#wm#"/>
  <p:tag name="KSO_WM_UNIT_NOCLEAR" val="0"/>
  <p:tag name="KSO_WM_UNIT_TYPE" val="q_h_f"/>
  <p:tag name="KSO_WM_UNIT_INDEX" val="1_1_1"/>
  <p:tag name="KSO_WM_UNIT_PRESET_TEXT" val="单击此处添加文本具体内容，简明扼要的阐述您的观点。"/>
  <p:tag name="KSO_WM_UNIT_VALUE" val="68"/>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74812_3*q_h_f*1_5_1"/>
  <p:tag name="KSO_WM_TEMPLATE_CATEGORY" val="diagram"/>
  <p:tag name="KSO_WM_TEMPLATE_INDEX" val="20174812"/>
  <p:tag name="KSO_WM_UNIT_LAYERLEVEL" val="1_1_1"/>
  <p:tag name="KSO_WM_TAG_VERSION" val="1.0"/>
  <p:tag name="KSO_WM_BEAUTIFY_FLAG" val="#wm#"/>
  <p:tag name="KSO_WM_UNIT_NOCLEAR" val="0"/>
  <p:tag name="KSO_WM_UNIT_TYPE" val="q_h_f"/>
  <p:tag name="KSO_WM_UNIT_INDEX" val="1_5_1"/>
  <p:tag name="KSO_WM_UNIT_PRESET_TEXT" val="单击此处添加文本具体内容，简明扼要的阐述您的观点。"/>
  <p:tag name="KSO_WM_UNIT_VALUE" val="68"/>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74812_3*q_h_f*1_2_1"/>
  <p:tag name="KSO_WM_TEMPLATE_CATEGORY" val="diagram"/>
  <p:tag name="KSO_WM_TEMPLATE_INDEX" val="20174812"/>
  <p:tag name="KSO_WM_UNIT_LAYERLEVEL" val="1_1_1"/>
  <p:tag name="KSO_WM_TAG_VERSION" val="1.0"/>
  <p:tag name="KSO_WM_BEAUTIFY_FLAG" val="#wm#"/>
  <p:tag name="KSO_WM_UNIT_NOCLEAR" val="0"/>
  <p:tag name="KSO_WM_UNIT_TYPE" val="q_h_f"/>
  <p:tag name="KSO_WM_UNIT_INDEX" val="1_2_1"/>
  <p:tag name="KSO_WM_UNIT_PRESET_TEXT" val="单击此处添加文本具体内容，简明扼要的阐述您的观点。"/>
  <p:tag name="KSO_WM_UNIT_VALUE" val="68"/>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74812_3*q_h_f*1_3_1"/>
  <p:tag name="KSO_WM_TEMPLATE_CATEGORY" val="diagram"/>
  <p:tag name="KSO_WM_TEMPLATE_INDEX" val="20174812"/>
  <p:tag name="KSO_WM_UNIT_LAYERLEVEL" val="1_1_1"/>
  <p:tag name="KSO_WM_TAG_VERSION" val="1.0"/>
  <p:tag name="KSO_WM_BEAUTIFY_FLAG" val="#wm#"/>
  <p:tag name="KSO_WM_UNIT_NOCLEAR" val="0"/>
  <p:tag name="KSO_WM_UNIT_TYPE" val="q_h_f"/>
  <p:tag name="KSO_WM_UNIT_INDEX" val="1_3_1"/>
  <p:tag name="KSO_WM_UNIT_PRESET_TEXT" val="单击此处添加文本具体内容，简明扼要的阐述您的观点。"/>
  <p:tag name="KSO_WM_UNIT_VALUE" val="68"/>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74812_3*q_h_f*1_4_1"/>
  <p:tag name="KSO_WM_TEMPLATE_CATEGORY" val="diagram"/>
  <p:tag name="KSO_WM_TEMPLATE_INDEX" val="20174812"/>
  <p:tag name="KSO_WM_UNIT_LAYERLEVEL" val="1_1_1"/>
  <p:tag name="KSO_WM_TAG_VERSION" val="1.0"/>
  <p:tag name="KSO_WM_BEAUTIFY_FLAG" val="#wm#"/>
  <p:tag name="KSO_WM_UNIT_NOCLEAR" val="0"/>
  <p:tag name="KSO_WM_UNIT_TYPE" val="q_h_f"/>
  <p:tag name="KSO_WM_UNIT_INDEX" val="1_4_1"/>
  <p:tag name="KSO_WM_UNIT_PRESET_TEXT" val="单击此处添加文本具体内容，简明扼要的阐述您的观点。"/>
  <p:tag name="KSO_WM_UNIT_VALUE" val="72"/>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74812_3*q_h_x*1_4_1"/>
  <p:tag name="KSO_WM_TEMPLATE_CATEGORY" val="diagram"/>
  <p:tag name="KSO_WM_TEMPLATE_INDEX" val="20174812"/>
  <p:tag name="KSO_WM_UNIT_LAYERLEVEL" val="1_1_1"/>
  <p:tag name="KSO_WM_TAG_VERSION" val="1.0"/>
  <p:tag name="KSO_WM_BEAUTIFY_FLAG" val="#wm#"/>
  <p:tag name="KSO_WM_UNIT_VALUE" val="150*150"/>
  <p:tag name="KSO_WM_UNIT_TYPE" val="q_h_x"/>
  <p:tag name="KSO_WM_UNIT_INDEX" val="1_4_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h_i"/>
  <p:tag name="KSO_WM_UNIT_INDEX" val="1_4_1"/>
  <p:tag name="KSO_WM_UNIT_ID" val="diagram20174812_3*q_h_i*1_4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h_i"/>
  <p:tag name="KSO_WM_UNIT_INDEX" val="1_2_1"/>
  <p:tag name="KSO_WM_UNIT_ID" val="diagram20174812_3*q_h_i*1_2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h_i"/>
  <p:tag name="KSO_WM_UNIT_INDEX" val="1_3_2"/>
  <p:tag name="KSO_WM_UNIT_ID" val="diagram20174812_3*q_h_i*1_3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h_i"/>
  <p:tag name="KSO_WM_UNIT_INDEX" val="1_5_1"/>
  <p:tag name="KSO_WM_UNIT_ID" val="diagram20174812_3*q_h_i*1_5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h_i"/>
  <p:tag name="KSO_WM_UNIT_INDEX" val="1_1_1"/>
  <p:tag name="KSO_WM_UNIT_ID" val="diagram20174812_3*q_h_i*1_1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h_x"/>
  <p:tag name="KSO_WM_UNIT_INDEX" val="1_5_1"/>
  <p:tag name="KSO_WM_UNIT_ID" val="diagram20174812_3*q_h_x*1_5_1"/>
  <p:tag name="KSO_WM_UNIT_LAYERLEVEL" val="1_1_1"/>
  <p:tag name="KSO_WM_DIAGRAM_GROUP_CODE" val="q1-1"/>
  <p:tag name="KSO_WM_UNIT_HIGHLIGHT" val="0"/>
  <p:tag name="KSO_WM_UNIT_COMPATIBLE" val="0"/>
  <p:tag name="KSO_WM_UNIT_DIAGRAM_ISNUMVISUAL" val="0"/>
  <p:tag name="KSO_WM_UNIT_DIAGRAM_ISREFERUNIT" val="0"/>
  <p:tag name="KSO_WM_UNIT_VALUE" val="92*126"/>
  <p:tag name="KSO_WM_UNIT_FILL_FORE_SCHEMECOLOR_INDEX" val="14"/>
  <p:tag name="KSO_WM_UNI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h_x"/>
  <p:tag name="KSO_WM_UNIT_INDEX" val="1_3_1"/>
  <p:tag name="KSO_WM_UNIT_ID" val="diagram20174812_3*q_h_x*1_3_1"/>
  <p:tag name="KSO_WM_UNIT_LAYERLEVEL" val="1_1_1"/>
  <p:tag name="KSO_WM_DIAGRAM_GROUP_CODE" val="q1-1"/>
  <p:tag name="KSO_WM_UNIT_HIGHLIGHT" val="0"/>
  <p:tag name="KSO_WM_UNIT_COMPATIBLE" val="0"/>
  <p:tag name="KSO_WM_UNIT_DIAGRAM_ISNUMVISUAL" val="0"/>
  <p:tag name="KSO_WM_UNIT_DIAGRAM_ISREFERUNIT" val="0"/>
  <p:tag name="KSO_WM_UNIT_VALUE" val="129*129"/>
  <p:tag name="KSO_WM_UNIT_FILL_FORE_SCHEMECOLOR_INDEX" val="14"/>
  <p:tag name="KSO_WM_UNI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2"/>
  <p:tag name="KSO_WM_UNIT_TYPE" val="q_h_x"/>
  <p:tag name="KSO_WM_UNIT_INDEX" val="1_1_1"/>
  <p:tag name="KSO_WM_UNIT_ID" val="diagram20174812_3*q_h_x*1_1_1"/>
  <p:tag name="KSO_WM_UNIT_LAYERLEVEL" val="1_1_1"/>
  <p:tag name="KSO_WM_DIAGRAM_GROUP_CODE" val="q1-1"/>
  <p:tag name="KSO_WM_UNIT_HIGHLIGHT" val="0"/>
  <p:tag name="KSO_WM_UNIT_COMPATIBLE" val="0"/>
  <p:tag name="KSO_WM_UNIT_DIAGRAM_ISNUMVISUAL" val="0"/>
  <p:tag name="KSO_WM_UNIT_DIAGRAM_ISREFERUNIT" val="0"/>
  <p:tag name="KSO_WM_UNIT_VALUE" val="96*121"/>
  <p:tag name="KSO_WM_UNIT_FILL_FORE_SCHEMECOLOR_INDEX" val="14"/>
  <p:tag name="KSO_WM_UNIT_FILL_TYPE" val="1"/>
</p:tagLst>
</file>

<file path=ppt/theme/theme1.xml><?xml version="1.0" encoding="utf-8"?>
<a:theme xmlns:a="http://schemas.openxmlformats.org/drawingml/2006/main" name="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Worldwide">
  <a:themeElements>
    <a:clrScheme name="1_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1_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1_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1_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1_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2469</Words>
  <Application>Microsoft Office PowerPoint</Application>
  <PresentationFormat>全屏显示(4:3)</PresentationFormat>
  <Paragraphs>283</Paragraphs>
  <Slides>44</Slides>
  <Notes>1</Notes>
  <HiddenSlides>0</HiddenSlides>
  <MMClips>0</MMClips>
  <ScaleCrop>false</ScaleCrop>
  <HeadingPairs>
    <vt:vector size="4" baseType="variant">
      <vt:variant>
        <vt:lpstr>主题</vt:lpstr>
      </vt:variant>
      <vt:variant>
        <vt:i4>3</vt:i4>
      </vt:variant>
      <vt:variant>
        <vt:lpstr>幻灯片标题</vt:lpstr>
      </vt:variant>
      <vt:variant>
        <vt:i4>44</vt:i4>
      </vt:variant>
    </vt:vector>
  </HeadingPairs>
  <TitlesOfParts>
    <vt:vector size="47" baseType="lpstr">
      <vt:lpstr>Worldwide</vt:lpstr>
      <vt:lpstr>1_Worldwide</vt:lpstr>
      <vt:lpstr>2_Worldwide</vt:lpstr>
      <vt:lpstr>第一章 电子商务概述</vt:lpstr>
      <vt:lpstr>幻灯片 2</vt:lpstr>
      <vt:lpstr>           内容概要</vt:lpstr>
      <vt:lpstr>1.1 电子商务的概念</vt:lpstr>
      <vt:lpstr>1.1 电子商务的概念</vt:lpstr>
      <vt:lpstr>1.1.1 电子商务的定义与内涵</vt:lpstr>
      <vt:lpstr>1）E-Commerce与E-Business的区别</vt:lpstr>
      <vt:lpstr>1）E-Commerce与E-Business的区别</vt:lpstr>
      <vt:lpstr>2）电子与商务之间的关系</vt:lpstr>
      <vt:lpstr>2）电子与商务之间的关系</vt:lpstr>
      <vt:lpstr>3）电子商务的前提</vt:lpstr>
      <vt:lpstr>4）电子商务的基础</vt:lpstr>
      <vt:lpstr>5）电子商务的对象</vt:lpstr>
      <vt:lpstr>1.1.2 电子商务中信息流、资金流和物流的相互关系</vt:lpstr>
      <vt:lpstr>1）信息流、资金流和物流的概念</vt:lpstr>
      <vt:lpstr>2）信息流、资金流和物流的相互关系</vt:lpstr>
      <vt:lpstr>信息流、资金流和物流的流通渠道</vt:lpstr>
      <vt:lpstr>信息流、资金流和物流的流通渠道</vt:lpstr>
      <vt:lpstr>2）信息流、资金流和物流的相互关系</vt:lpstr>
      <vt:lpstr>1.2 电子商务的功能、特点、优势与效益</vt:lpstr>
      <vt:lpstr>1.2.1 电子商务的功能</vt:lpstr>
      <vt:lpstr>1.2.2 电子商务的特点</vt:lpstr>
      <vt:lpstr>1.2.3 电子商务的优势</vt:lpstr>
      <vt:lpstr>1.2.4 电子商务的效益</vt:lpstr>
      <vt:lpstr>1.2.4 电子商务的效益</vt:lpstr>
      <vt:lpstr>1.3 电子商务的发展</vt:lpstr>
      <vt:lpstr>1.3.1 电子商务发展的历程</vt:lpstr>
      <vt:lpstr>1.3.2 电子商务发展现状与应用前景</vt:lpstr>
      <vt:lpstr>1）电子商务交易规模</vt:lpstr>
      <vt:lpstr>1）电子商务交易规模增长式发展</vt:lpstr>
      <vt:lpstr>2）企业信息化</vt:lpstr>
      <vt:lpstr>3）农村电子商务</vt:lpstr>
      <vt:lpstr>3）农村电子商务</vt:lpstr>
      <vt:lpstr>4）跨境电子商务</vt:lpstr>
      <vt:lpstr>5）移动电子商务</vt:lpstr>
      <vt:lpstr>1.3.3 电子商务的发展趋势</vt:lpstr>
      <vt:lpstr>1）电子商务营收仍保持增长态势</vt:lpstr>
      <vt:lpstr>2）企业与行业信息化快速发展</vt:lpstr>
      <vt:lpstr>3）电商服务将助推柔性供应链发展</vt:lpstr>
      <vt:lpstr>4）在线数字服务发展将进入快车道</vt:lpstr>
      <vt:lpstr>5）共享经济为电子商务生态的构建提供保障</vt:lpstr>
      <vt:lpstr>6）直播电商成为电商营销新标配</vt:lpstr>
      <vt:lpstr>6）直播电商成为电商营销新标配</vt:lpstr>
      <vt:lpstr>谢谢聆听！</vt:lpstr>
    </vt:vector>
  </TitlesOfParts>
  <Company>GuildDesign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Lenovo</cp:lastModifiedBy>
  <cp:revision>165</cp:revision>
  <dcterms:created xsi:type="dcterms:W3CDTF">2004-07-21T02:43:00Z</dcterms:created>
  <dcterms:modified xsi:type="dcterms:W3CDTF">2022-08-12T13:01:45Z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5F1E63666844455F8E7301D20AB219E2</vt:lpwstr>
  </property>
</Properties>
</file>