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 id="2147483672" r:id="rId2"/>
  </p:sldMasterIdLst>
  <p:notesMasterIdLst>
    <p:notesMasterId r:id="rId78"/>
  </p:notesMasterIdLst>
  <p:handoutMasterIdLst>
    <p:handoutMasterId r:id="rId79"/>
  </p:handoutMasterIdLst>
  <p:sldIdLst>
    <p:sldId id="289" r:id="rId3"/>
    <p:sldId id="583" r:id="rId4"/>
    <p:sldId id="682" r:id="rId5"/>
    <p:sldId id="292" r:id="rId6"/>
    <p:sldId id="882" r:id="rId7"/>
    <p:sldId id="705" r:id="rId8"/>
    <p:sldId id="713" r:id="rId9"/>
    <p:sldId id="717" r:id="rId10"/>
    <p:sldId id="719" r:id="rId11"/>
    <p:sldId id="721" r:id="rId12"/>
    <p:sldId id="723" r:id="rId13"/>
    <p:sldId id="729" r:id="rId14"/>
    <p:sldId id="886" r:id="rId15"/>
    <p:sldId id="731" r:id="rId16"/>
    <p:sldId id="733" r:id="rId17"/>
    <p:sldId id="735" r:id="rId18"/>
    <p:sldId id="737" r:id="rId19"/>
    <p:sldId id="739" r:id="rId20"/>
    <p:sldId id="741" r:id="rId21"/>
    <p:sldId id="743" r:id="rId22"/>
    <p:sldId id="745" r:id="rId23"/>
    <p:sldId id="747" r:id="rId24"/>
    <p:sldId id="749" r:id="rId25"/>
    <p:sldId id="751" r:id="rId26"/>
    <p:sldId id="753" r:id="rId27"/>
    <p:sldId id="756" r:id="rId28"/>
    <p:sldId id="758" r:id="rId29"/>
    <p:sldId id="760" r:id="rId30"/>
    <p:sldId id="762" r:id="rId31"/>
    <p:sldId id="764" r:id="rId32"/>
    <p:sldId id="766" r:id="rId33"/>
    <p:sldId id="768" r:id="rId34"/>
    <p:sldId id="770" r:id="rId35"/>
    <p:sldId id="772" r:id="rId36"/>
    <p:sldId id="774" r:id="rId37"/>
    <p:sldId id="786" r:id="rId38"/>
    <p:sldId id="788" r:id="rId39"/>
    <p:sldId id="792" r:id="rId40"/>
    <p:sldId id="790" r:id="rId41"/>
    <p:sldId id="794" r:id="rId42"/>
    <p:sldId id="796" r:id="rId43"/>
    <p:sldId id="798" r:id="rId44"/>
    <p:sldId id="800" r:id="rId45"/>
    <p:sldId id="802" r:id="rId46"/>
    <p:sldId id="804" r:id="rId47"/>
    <p:sldId id="806" r:id="rId48"/>
    <p:sldId id="808" r:id="rId49"/>
    <p:sldId id="810" r:id="rId50"/>
    <p:sldId id="826" r:id="rId51"/>
    <p:sldId id="828" r:id="rId52"/>
    <p:sldId id="830" r:id="rId53"/>
    <p:sldId id="832" r:id="rId54"/>
    <p:sldId id="834" r:id="rId55"/>
    <p:sldId id="836" r:id="rId56"/>
    <p:sldId id="838" r:id="rId57"/>
    <p:sldId id="840" r:id="rId58"/>
    <p:sldId id="842" r:id="rId59"/>
    <p:sldId id="844" r:id="rId60"/>
    <p:sldId id="846" r:id="rId61"/>
    <p:sldId id="848" r:id="rId62"/>
    <p:sldId id="850" r:id="rId63"/>
    <p:sldId id="852" r:id="rId64"/>
    <p:sldId id="854" r:id="rId65"/>
    <p:sldId id="860" r:id="rId66"/>
    <p:sldId id="862" r:id="rId67"/>
    <p:sldId id="864" r:id="rId68"/>
    <p:sldId id="866" r:id="rId69"/>
    <p:sldId id="868" r:id="rId70"/>
    <p:sldId id="870" r:id="rId71"/>
    <p:sldId id="872" r:id="rId72"/>
    <p:sldId id="874" r:id="rId73"/>
    <p:sldId id="876" r:id="rId74"/>
    <p:sldId id="878" r:id="rId75"/>
    <p:sldId id="880" r:id="rId76"/>
    <p:sldId id="622" r:id="rId77"/>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00"/>
    <a:srgbClr val="FFFFFF"/>
    <a:srgbClr val="0066FF"/>
    <a:srgbClr val="006600"/>
    <a:srgbClr val="66FFCC"/>
    <a:srgbClr val="009900"/>
    <a:srgbClr val="B2B2B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94645" autoAdjust="0"/>
  </p:normalViewPr>
  <p:slideViewPr>
    <p:cSldViewPr>
      <p:cViewPr varScale="1">
        <p:scale>
          <a:sx n="86" d="100"/>
          <a:sy n="86" d="100"/>
        </p:scale>
        <p:origin x="-816" y="-78"/>
      </p:cViewPr>
      <p:guideLst>
        <p:guide orient="horz" pos="2188"/>
        <p:guide pos="3052"/>
      </p:guideLst>
    </p:cSldViewPr>
  </p:slideViewPr>
  <p:notesTextViewPr>
    <p:cViewPr>
      <p:scale>
        <a:sx n="100" d="100"/>
        <a:sy n="100" d="100"/>
      </p:scale>
      <p:origin x="0" y="0"/>
    </p:cViewPr>
  </p:notesTextViewPr>
  <p:notesViewPr>
    <p:cSldViewPr>
      <p:cViewPr varScale="1">
        <p:scale>
          <a:sx n="75" d="100"/>
          <a:sy n="75" d="100"/>
        </p:scale>
        <p:origin x="-3534" y="-96"/>
      </p:cViewPr>
      <p:guideLst>
        <p:guide orient="horz" pos="2917"/>
        <p:guide pos="218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BF5333-988C-48A9-9C6A-4D832D2BC2AC}" type="datetimeFigureOut">
              <a:rPr lang="zh-CN" altLang="en-US" smtClean="0"/>
              <a:pPr/>
              <a:t>2022-8-9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1FA4DC-8360-4229-9760-2DCD213DD4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E9845B27-B481-4DF8-97DF-F7DCFB7307DA}" type="slidenum">
              <a:rPr lang="en-US" altLang="zh-CN"/>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7FEE3468-82C3-41D9-8684-1AAB50F1524F}" type="slidenum">
              <a:rPr lang="en-US" altLang="zh-CN"/>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39E51D2F-0971-4903-AADC-FC840BC29A84}" type="slidenum">
              <a:rPr lang="en-US" altLang="zh-CN"/>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52516" y="3276600"/>
            <a:ext cx="8991484" cy="49530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23AA39FB-F566-4612-B5A2-1FA90E3DF09C}" type="slidenum">
              <a:rPr lang="en-US" altLang="zh-CN"/>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609674"/>
            <a:ext cx="8763000" cy="4953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83388" y="228600"/>
            <a:ext cx="210820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600"/>
            <a:ext cx="6173788" cy="60960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5"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6" name="Rectangle 5"/>
          <p:cNvSpPr>
            <a:spLocks noGrp="1" noChangeArrowheads="1"/>
          </p:cNvSpPr>
          <p:nvPr>
            <p:ph type="sldNum" sz="quarter" idx="12"/>
          </p:nvPr>
        </p:nvSpPr>
        <p:spPr/>
        <p:txBody>
          <a:bodyPr/>
          <a:lstStyle>
            <a:lvl1pPr>
              <a:defRPr/>
            </a:lvl1pPr>
          </a:lstStyle>
          <a:p>
            <a:pPr>
              <a:defRPr/>
            </a:pPr>
            <a:fld id="{3B08DBDA-7486-4925-B86F-9D3D60D70F2B}" type="slidenum">
              <a:rPr lang="en-US" altLang="zh-CN"/>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14875" y="1371600"/>
            <a:ext cx="4105275"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EA0E432B-9EF9-436D-B92A-5D8B8100D167}" type="slidenum">
              <a:rPr lang="en-US" altLang="zh-CN"/>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8"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9" name="Rectangle 5"/>
          <p:cNvSpPr>
            <a:spLocks noGrp="1" noChangeArrowheads="1"/>
          </p:cNvSpPr>
          <p:nvPr>
            <p:ph type="sldNum" sz="quarter" idx="12"/>
          </p:nvPr>
        </p:nvSpPr>
        <p:spPr/>
        <p:txBody>
          <a:bodyPr/>
          <a:lstStyle>
            <a:lvl1pPr>
              <a:defRPr/>
            </a:lvl1pPr>
          </a:lstStyle>
          <a:p>
            <a:pPr>
              <a:defRPr/>
            </a:pPr>
            <a:fld id="{08E05159-FF8E-4A25-A886-3503A15EAE69}" type="slidenum">
              <a:rPr lang="en-US" altLang="zh-CN"/>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Rectangle 5"/>
          <p:cNvSpPr>
            <a:spLocks noGrp="1" noChangeArrowheads="1"/>
          </p:cNvSpPr>
          <p:nvPr>
            <p:ph type="sldNum" sz="quarter" idx="12"/>
          </p:nvPr>
        </p:nvSpPr>
        <p:spPr/>
        <p:txBody>
          <a:bodyPr/>
          <a:lstStyle>
            <a:lvl1pPr>
              <a:defRPr/>
            </a:lvl1pPr>
          </a:lstStyle>
          <a:p>
            <a:pPr>
              <a:defRPr/>
            </a:pPr>
            <a:fld id="{BD6D69C4-32A3-49DC-BCFF-3E8475D4462B}" type="slidenum">
              <a:rPr lang="en-US" altLang="zh-CN"/>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1" descr="图片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日期占位符 1"/>
          <p:cNvSpPr>
            <a:spLocks noGrp="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4" name="页脚占位符 2"/>
          <p:cNvSpPr>
            <a:spLocks noGrp="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5" name="灯片编号占位符 3"/>
          <p:cNvSpPr>
            <a:spLocks noGrp="1"/>
          </p:cNvSpPr>
          <p:nvPr>
            <p:ph type="sldNum" sz="quarter" idx="12"/>
          </p:nvPr>
        </p:nvSpPr>
        <p:spPr/>
        <p:txBody>
          <a:bodyPr/>
          <a:lstStyle>
            <a:lvl1pPr>
              <a:defRPr/>
            </a:lvl1pPr>
          </a:lstStyle>
          <a:p>
            <a:pPr>
              <a:defRPr/>
            </a:pPr>
            <a:fld id="{25C28B7A-2D2A-464F-989B-14A33A81A9A4}" type="slidenum">
              <a:rPr lang="en-US" altLang="zh-CN"/>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41BA09B3-3E8E-4C92-B8C0-0ACE751A3E6E}" type="slidenum">
              <a:rPr lang="en-US" altLang="zh-CN"/>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dt" sz="half" idx="10"/>
          </p:nvPr>
        </p:nvSpPr>
        <p:spPr/>
        <p:txBody>
          <a:bodyPr/>
          <a:lstStyle>
            <a:lvl1pPr>
              <a:defRPr/>
            </a:lvl1pPr>
          </a:lstStyle>
          <a:p>
            <a:pPr>
              <a:defRPr/>
            </a:pPr>
            <a:r>
              <a:rPr lang="en-US"/>
              <a:t>2010</a:t>
            </a:r>
            <a:r>
              <a:rPr lang="zh-CN" altLang="en-US"/>
              <a:t>-</a:t>
            </a:r>
            <a:r>
              <a:rPr lang="en-US"/>
              <a:t>3</a:t>
            </a:r>
            <a:endParaRPr lang="en-US">
              <a:ea typeface="Gulim" pitchFamily="34" charset="-127"/>
            </a:endParaRPr>
          </a:p>
        </p:txBody>
      </p:sp>
      <p:sp>
        <p:nvSpPr>
          <p:cNvPr id="6" name="Rectangle 4"/>
          <p:cNvSpPr>
            <a:spLocks noGrp="1" noChangeArrowheads="1"/>
          </p:cNvSpPr>
          <p:nvPr>
            <p:ph type="ftr" sz="quarter" idx="11"/>
          </p:nvPr>
        </p:nvSpPr>
        <p:spPr/>
        <p:txBody>
          <a:bodyPr/>
          <a:lstStyle>
            <a:lvl1pPr>
              <a:defRPr/>
            </a:lvl1pPr>
          </a:lstStyle>
          <a:p>
            <a:pPr>
              <a:defRPr/>
            </a:pPr>
            <a:r>
              <a:rPr lang="zh-CN" altLang="en-US"/>
              <a:t>电子商务与品牌研究中心</a:t>
            </a:r>
            <a:endParaRPr lang="zh-CN" altLang="en-US">
              <a:ea typeface="Gulim" pitchFamily="34" charset="-127"/>
            </a:endParaRPr>
          </a:p>
        </p:txBody>
      </p:sp>
      <p:sp>
        <p:nvSpPr>
          <p:cNvPr id="7" name="Rectangle 5"/>
          <p:cNvSpPr>
            <a:spLocks noGrp="1" noChangeArrowheads="1"/>
          </p:cNvSpPr>
          <p:nvPr>
            <p:ph type="sldNum" sz="quarter" idx="12"/>
          </p:nvPr>
        </p:nvSpPr>
        <p:spPr/>
        <p:txBody>
          <a:bodyPr/>
          <a:lstStyle>
            <a:lvl1pPr>
              <a:defRPr/>
            </a:lvl1pPr>
          </a:lstStyle>
          <a:p>
            <a:pPr>
              <a:defRPr/>
            </a:pPr>
            <a:fld id="{BE09F3B0-8216-44F2-A1EF-4F3071A66306}" type="slidenum">
              <a:rPr lang="en-US" altLang="zh-CN"/>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1588" y="0"/>
            <a:ext cx="9142412" cy="992188"/>
          </a:xfrm>
          <a:prstGeom prst="rect">
            <a:avLst/>
          </a:prstGeom>
          <a:gradFill rotWithShape="1">
            <a:gsLst>
              <a:gs pos="0">
                <a:srgbClr val="FFFFFF"/>
              </a:gs>
              <a:gs pos="100000">
                <a:schemeClr val="hlink"/>
              </a:gs>
            </a:gsLst>
            <a:lin ang="5400000" scaled="1"/>
          </a:gradFill>
          <a:ln>
            <a:noFill/>
          </a:ln>
        </p:spPr>
        <p:txBody>
          <a:bodyPr wrap="none" anchor="ct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endParaRPr lang="zh-CN" altLang="en-US" smtClean="0">
              <a:ea typeface="宋体" panose="02010600030101010101" pitchFamily="2" charset="-122"/>
            </a:endParaRPr>
          </a:p>
        </p:txBody>
      </p:sp>
      <p:sp>
        <p:nvSpPr>
          <p:cNvPr id="2051" name="Rectangle 3"/>
          <p:cNvSpPr>
            <a:spLocks noGrp="1" noChangeArrowheads="1"/>
          </p:cNvSpPr>
          <p:nvPr>
            <p:ph type="dt" sz="half" idx="2"/>
          </p:nvPr>
        </p:nvSpPr>
        <p:spPr bwMode="auto">
          <a:xfrm>
            <a:off x="327025" y="6453188"/>
            <a:ext cx="2514600" cy="304800"/>
          </a:xfrm>
          <a:prstGeom prst="rect">
            <a:avLst/>
          </a:prstGeom>
          <a:noFill/>
          <a:ln w="9525">
            <a:noFill/>
            <a:miter lim="800000"/>
          </a:ln>
        </p:spPr>
        <p:txBody>
          <a:bodyPr vert="horz" wrap="square" lIns="91440" tIns="45720" rIns="91440" bIns="45720" numCol="1" anchor="t" anchorCtr="0" compatLnSpc="1"/>
          <a:lstStyle>
            <a:lvl1pP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r>
              <a:rPr lang="en-US"/>
              <a:t>2010</a:t>
            </a:r>
            <a:r>
              <a:rPr lang="zh-CN" altLang="en-US"/>
              <a:t>-</a:t>
            </a:r>
            <a:r>
              <a:rPr lang="en-US"/>
              <a:t>3</a:t>
            </a:r>
            <a:endParaRPr lang="en-US">
              <a:ea typeface="Gulim" pitchFamily="34" charset="-127"/>
            </a:endParaRPr>
          </a:p>
        </p:txBody>
      </p:sp>
      <p:sp>
        <p:nvSpPr>
          <p:cNvPr id="2052" name="Rectangle 4"/>
          <p:cNvSpPr>
            <a:spLocks noGrp="1" noChangeArrowheads="1"/>
          </p:cNvSpPr>
          <p:nvPr>
            <p:ph type="ftr" sz="quarter" idx="3"/>
          </p:nvPr>
        </p:nvSpPr>
        <p:spPr bwMode="auto">
          <a:xfrm>
            <a:off x="5943600" y="6453188"/>
            <a:ext cx="2895600" cy="304800"/>
          </a:xfrm>
          <a:prstGeom prst="rect">
            <a:avLst/>
          </a:prstGeom>
          <a:noFill/>
          <a:ln w="9525">
            <a:noFill/>
            <a:miter lim="800000"/>
          </a:ln>
        </p:spPr>
        <p:txBody>
          <a:bodyPr vert="horz" wrap="square" lIns="91440" tIns="45720" rIns="91440" bIns="45720" numCol="1" anchor="t" anchorCtr="0" compatLnSpc="1"/>
          <a:lstStyle>
            <a:lvl1pPr algn="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r>
              <a:rPr lang="zh-CN" altLang="en-US"/>
              <a:t>电子商务与品牌研究中心</a:t>
            </a:r>
            <a:endParaRPr lang="zh-CN" altLang="en-US">
              <a:ea typeface="Gulim" pitchFamily="34" charset="-127"/>
            </a:endParaRPr>
          </a:p>
        </p:txBody>
      </p:sp>
      <p:sp>
        <p:nvSpPr>
          <p:cNvPr id="2053" name="Rectangle 5"/>
          <p:cNvSpPr>
            <a:spLocks noGrp="1" noChangeArrowheads="1"/>
          </p:cNvSpPr>
          <p:nvPr>
            <p:ph type="sldNum" sz="quarter" idx="4"/>
          </p:nvPr>
        </p:nvSpPr>
        <p:spPr bwMode="auto">
          <a:xfrm>
            <a:off x="3276600" y="6453188"/>
            <a:ext cx="2133600" cy="304800"/>
          </a:xfrm>
          <a:prstGeom prst="rect">
            <a:avLst/>
          </a:prstGeom>
          <a:noFill/>
          <a:ln w="9525">
            <a:noFill/>
            <a:miter lim="800000"/>
          </a:ln>
        </p:spPr>
        <p:txBody>
          <a:bodyPr vert="horz" wrap="square" lIns="91440" tIns="45720" rIns="91440" bIns="45720" numCol="1" anchor="t" anchorCtr="0" compatLnSpc="1"/>
          <a:lstStyle>
            <a:lvl1pPr algn="ctr" eaLnBrk="1" hangingPunct="1">
              <a:buFont typeface="Arial" panose="020B0604020202020204" pitchFamily="34" charset="0"/>
              <a:buNone/>
              <a:defRPr sz="1000" b="0">
                <a:latin typeface="Verdana" panose="020B0604030504040204" pitchFamily="34" charset="0"/>
                <a:ea typeface="宋体" panose="02010600030101010101" pitchFamily="2" charset="-122"/>
              </a:defRPr>
            </a:lvl1pPr>
          </a:lstStyle>
          <a:p>
            <a:pPr>
              <a:defRPr/>
            </a:pPr>
            <a:fld id="{BAE3C24A-01F9-464C-99DC-7C774F10C5CA}" type="slidenum">
              <a:rPr lang="en-US" altLang="zh-CN"/>
              <a:pPr>
                <a:defRPr/>
              </a:pPr>
              <a:t>‹#›</a:t>
            </a:fld>
            <a:endParaRPr lang="zh-CN" altLang="en-US"/>
          </a:p>
        </p:txBody>
      </p:sp>
      <p:sp>
        <p:nvSpPr>
          <p:cNvPr id="2054" name="Rectangle 6"/>
          <p:cNvSpPr>
            <a:spLocks noGrp="1" noChangeArrowheads="1"/>
          </p:cNvSpPr>
          <p:nvPr>
            <p:ph type="body" idx="1"/>
          </p:nvPr>
        </p:nvSpPr>
        <p:spPr bwMode="auto">
          <a:xfrm>
            <a:off x="457200" y="1371600"/>
            <a:ext cx="8362950" cy="4953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55" name="未知"/>
          <p:cNvSpPr/>
          <p:nvPr/>
        </p:nvSpPr>
        <p:spPr bwMode="auto">
          <a:xfrm>
            <a:off x="2124075" y="152400"/>
            <a:ext cx="7027863" cy="828675"/>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23360D"/>
              </a:gs>
              <a:gs pos="100000">
                <a:schemeClr val="accent1"/>
              </a:gs>
            </a:gsLst>
            <a:lin ang="0" scaled="1"/>
          </a:gradFill>
          <a:ln w="9525">
            <a:noFill/>
            <a:round/>
          </a:ln>
        </p:spPr>
        <p:txBody>
          <a:bodyPr/>
          <a:lstStyle/>
          <a:p>
            <a:pPr>
              <a:defRPr/>
            </a:pPr>
            <a:endParaRPr lang="zh-CN" altLang="en-US">
              <a:ea typeface="宋体" panose="02010600030101010101" pitchFamily="2" charset="-122"/>
            </a:endParaRPr>
          </a:p>
        </p:txBody>
      </p:sp>
      <p:sp>
        <p:nvSpPr>
          <p:cNvPr id="2056" name="未知"/>
          <p:cNvSpPr/>
          <p:nvPr/>
        </p:nvSpPr>
        <p:spPr bwMode="auto">
          <a:xfrm>
            <a:off x="0" y="981075"/>
            <a:ext cx="2124075" cy="288925"/>
          </a:xfrm>
          <a:custGeom>
            <a:avLst/>
            <a:gdLst>
              <a:gd name="T0" fmla="*/ 0 w 1338"/>
              <a:gd name="T1" fmla="*/ 0 h 182"/>
              <a:gd name="T2" fmla="*/ 2147483647 w 1338"/>
              <a:gd name="T3" fmla="*/ 0 h 182"/>
              <a:gd name="T4" fmla="*/ 2147483647 w 1338"/>
              <a:gd name="T5" fmla="*/ 2147483647 h 182"/>
              <a:gd name="T6" fmla="*/ 0 w 1338"/>
              <a:gd name="T7" fmla="*/ 2147483647 h 182"/>
              <a:gd name="T8" fmla="*/ 0 w 1338"/>
              <a:gd name="T9" fmla="*/ 0 h 182"/>
              <a:gd name="T10" fmla="*/ 0 60000 65536"/>
              <a:gd name="T11" fmla="*/ 0 60000 65536"/>
              <a:gd name="T12" fmla="*/ 0 60000 65536"/>
              <a:gd name="T13" fmla="*/ 0 60000 65536"/>
              <a:gd name="T14" fmla="*/ 0 60000 65536"/>
              <a:gd name="T15" fmla="*/ 0 w 1338"/>
              <a:gd name="T16" fmla="*/ 0 h 182"/>
              <a:gd name="T17" fmla="*/ 1338 w 1338"/>
              <a:gd name="T18" fmla="*/ 182 h 182"/>
            </a:gdLst>
            <a:ahLst/>
            <a:cxnLst>
              <a:cxn ang="T10">
                <a:pos x="T0" y="T1"/>
              </a:cxn>
              <a:cxn ang="T11">
                <a:pos x="T2" y="T3"/>
              </a:cxn>
              <a:cxn ang="T12">
                <a:pos x="T4" y="T5"/>
              </a:cxn>
              <a:cxn ang="T13">
                <a:pos x="T6" y="T7"/>
              </a:cxn>
              <a:cxn ang="T14">
                <a:pos x="T8" y="T9"/>
              </a:cxn>
            </a:cxnLst>
            <a:rect l="T15" t="T16" r="T17" b="T18"/>
            <a:pathLst>
              <a:path w="1338" h="182">
                <a:moveTo>
                  <a:pt x="0" y="0"/>
                </a:moveTo>
                <a:lnTo>
                  <a:pt x="1338" y="0"/>
                </a:lnTo>
                <a:lnTo>
                  <a:pt x="1138" y="182"/>
                </a:lnTo>
                <a:lnTo>
                  <a:pt x="0" y="181"/>
                </a:lnTo>
                <a:lnTo>
                  <a:pt x="0" y="0"/>
                </a:lnTo>
                <a:close/>
              </a:path>
            </a:pathLst>
          </a:custGeom>
          <a:solidFill>
            <a:schemeClr val="accent2"/>
          </a:solidFill>
          <a:ln w="9525">
            <a:noFill/>
            <a:round/>
          </a:ln>
        </p:spPr>
        <p:txBody>
          <a:bodyPr/>
          <a:lstStyle/>
          <a:p>
            <a:pPr>
              <a:defRPr/>
            </a:pPr>
            <a:endParaRPr lang="zh-CN" altLang="en-US">
              <a:ea typeface="宋体" panose="02010600030101010101" pitchFamily="2" charset="-122"/>
            </a:endParaRPr>
          </a:p>
        </p:txBody>
      </p:sp>
      <p:sp>
        <p:nvSpPr>
          <p:cNvPr id="2057" name="Rectangle 9"/>
          <p:cNvSpPr>
            <a:spLocks noGrp="1" noChangeArrowheads="1"/>
          </p:cNvSpPr>
          <p:nvPr>
            <p:ph type="title"/>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p>
        </p:txBody>
      </p:sp>
      <p:sp>
        <p:nvSpPr>
          <p:cNvPr id="2058" name="Rectangle 10"/>
          <p:cNvSpPr>
            <a:spLocks noChangeArrowheads="1"/>
          </p:cNvSpPr>
          <p:nvPr/>
        </p:nvSpPr>
        <p:spPr bwMode="auto">
          <a:xfrm>
            <a:off x="33338" y="958850"/>
            <a:ext cx="1763712" cy="287338"/>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1400" smtClean="0">
                <a:solidFill>
                  <a:schemeClr val="tx2"/>
                </a:solidFill>
                <a:latin typeface="Verdana" panose="020B0604030504040204" pitchFamily="34" charset="0"/>
                <a:ea typeface="宋体" panose="02010600030101010101" pitchFamily="2" charset="-122"/>
              </a:rPr>
              <a:t>电子商务概论</a:t>
            </a:r>
          </a:p>
        </p:txBody>
      </p:sp>
      <p:pic>
        <p:nvPicPr>
          <p:cNvPr id="2059" name="Picture 11" descr="十一五图标s副本"/>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a:off x="609600" y="0"/>
            <a:ext cx="1066800" cy="1066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4" name="Picture 2" descr="untitled"/>
          <p:cNvPicPr>
            <a:picLocks noChangeAspect="1" noChangeArrowheads="1"/>
          </p:cNvPicPr>
          <p:nvPr userDrawn="1"/>
        </p:nvPicPr>
        <p:blipFill>
          <a:blip r:embed="rId13" cstate="print"/>
          <a:srcRect/>
          <a:stretch>
            <a:fillRect/>
          </a:stretch>
        </p:blipFill>
        <p:spPr bwMode="auto">
          <a:xfrm>
            <a:off x="0" y="2058988"/>
            <a:ext cx="9144000" cy="4799012"/>
          </a:xfrm>
          <a:prstGeom prst="rect">
            <a:avLst/>
          </a:prstGeom>
          <a:noFill/>
          <a:ln w="9525">
            <a:noFill/>
            <a:miter lim="800000"/>
            <a:headEnd/>
            <a:tailEnd/>
          </a:ln>
        </p:spPr>
      </p:pic>
      <p:sp>
        <p:nvSpPr>
          <p:cNvPr id="3075" name="Rectangle 3"/>
          <p:cNvSpPr>
            <a:spLocks noChangeArrowheads="1"/>
          </p:cNvSpPr>
          <p:nvPr/>
        </p:nvSpPr>
        <p:spPr bwMode="auto">
          <a:xfrm>
            <a:off x="5292725" y="1028700"/>
            <a:ext cx="1966913" cy="384175"/>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r" eaLnBrk="1" latinLnBrk="1" hangingPunct="1">
              <a:spcBef>
                <a:spcPct val="20000"/>
              </a:spcBef>
              <a:buClr>
                <a:schemeClr val="accent1"/>
              </a:buClr>
              <a:buSzPct val="80000"/>
              <a:buFont typeface="Wingdings" panose="05000000000000000000" pitchFamily="2" charset="2"/>
              <a:buNone/>
              <a:defRPr/>
            </a:pPr>
            <a:r>
              <a:rPr lang="en-US" altLang="zh-CN" sz="1400" smtClean="0">
                <a:solidFill>
                  <a:schemeClr val="tx2"/>
                </a:solidFill>
                <a:latin typeface="Verdana" panose="020B0604030504040204" pitchFamily="34" charset="0"/>
                <a:ea typeface="Gulim" pitchFamily="34" charset="-127"/>
              </a:rPr>
              <a:t>Company name</a:t>
            </a:r>
          </a:p>
        </p:txBody>
      </p:sp>
      <p:sp>
        <p:nvSpPr>
          <p:cNvPr id="3076" name="未知"/>
          <p:cNvSpPr/>
          <p:nvPr/>
        </p:nvSpPr>
        <p:spPr bwMode="auto">
          <a:xfrm>
            <a:off x="2582863" y="1025525"/>
            <a:ext cx="6562725" cy="1042988"/>
          </a:xfrm>
          <a:custGeom>
            <a:avLst/>
            <a:gdLst>
              <a:gd name="T0" fmla="*/ 0 w 4134"/>
              <a:gd name="T1" fmla="*/ 2147483647 h 657"/>
              <a:gd name="T2" fmla="*/ 2147483647 w 4134"/>
              <a:gd name="T3" fmla="*/ 2147483647 h 657"/>
              <a:gd name="T4" fmla="*/ 2147483647 w 4134"/>
              <a:gd name="T5" fmla="*/ 0 h 657"/>
              <a:gd name="T6" fmla="*/ 2147483647 w 4134"/>
              <a:gd name="T7" fmla="*/ 2147483647 h 657"/>
              <a:gd name="T8" fmla="*/ 0 w 4134"/>
              <a:gd name="T9" fmla="*/ 2147483647 h 657"/>
              <a:gd name="T10" fmla="*/ 0 60000 65536"/>
              <a:gd name="T11" fmla="*/ 0 60000 65536"/>
              <a:gd name="T12" fmla="*/ 0 60000 65536"/>
              <a:gd name="T13" fmla="*/ 0 60000 65536"/>
              <a:gd name="T14" fmla="*/ 0 60000 65536"/>
              <a:gd name="T15" fmla="*/ 0 w 4134"/>
              <a:gd name="T16" fmla="*/ 0 h 657"/>
              <a:gd name="T17" fmla="*/ 4134 w 4134"/>
              <a:gd name="T18" fmla="*/ 657 h 657"/>
            </a:gdLst>
            <a:ahLst/>
            <a:cxnLst>
              <a:cxn ang="T10">
                <a:pos x="T0" y="T1"/>
              </a:cxn>
              <a:cxn ang="T11">
                <a:pos x="T2" y="T3"/>
              </a:cxn>
              <a:cxn ang="T12">
                <a:pos x="T4" y="T5"/>
              </a:cxn>
              <a:cxn ang="T13">
                <a:pos x="T6" y="T7"/>
              </a:cxn>
              <a:cxn ang="T14">
                <a:pos x="T8" y="T9"/>
              </a:cxn>
            </a:cxnLst>
            <a:rect l="T15" t="T16" r="T17" b="T18"/>
            <a:pathLst>
              <a:path w="4134" h="657">
                <a:moveTo>
                  <a:pt x="0" y="657"/>
                </a:moveTo>
                <a:lnTo>
                  <a:pt x="4134" y="657"/>
                </a:lnTo>
                <a:lnTo>
                  <a:pt x="4134" y="0"/>
                </a:lnTo>
                <a:lnTo>
                  <a:pt x="401" y="1"/>
                </a:lnTo>
                <a:lnTo>
                  <a:pt x="0" y="657"/>
                </a:lnTo>
                <a:close/>
              </a:path>
            </a:pathLst>
          </a:custGeom>
          <a:gradFill rotWithShape="1">
            <a:gsLst>
              <a:gs pos="0">
                <a:srgbClr val="003100"/>
              </a:gs>
              <a:gs pos="100000">
                <a:srgbClr val="006600"/>
              </a:gs>
            </a:gsLst>
            <a:lin ang="0" scaled="1"/>
          </a:gradFill>
          <a:ln w="9525">
            <a:noFill/>
            <a:round/>
          </a:ln>
        </p:spPr>
        <p:txBody>
          <a:bodyPr/>
          <a:lstStyle/>
          <a:p>
            <a:pPr>
              <a:defRPr/>
            </a:pPr>
            <a:endParaRPr lang="zh-CN" altLang="en-US">
              <a:ea typeface="宋体" panose="02010600030101010101" pitchFamily="2" charset="-122"/>
            </a:endParaRPr>
          </a:p>
        </p:txBody>
      </p:sp>
      <p:sp>
        <p:nvSpPr>
          <p:cNvPr id="3077" name="未知"/>
          <p:cNvSpPr/>
          <p:nvPr/>
        </p:nvSpPr>
        <p:spPr bwMode="auto">
          <a:xfrm>
            <a:off x="0" y="2066925"/>
            <a:ext cx="2587625" cy="458788"/>
          </a:xfrm>
          <a:custGeom>
            <a:avLst/>
            <a:gdLst>
              <a:gd name="T0" fmla="*/ 0 w 1634"/>
              <a:gd name="T1" fmla="*/ 0 h 289"/>
              <a:gd name="T2" fmla="*/ 2147483647 w 1634"/>
              <a:gd name="T3" fmla="*/ 0 h 289"/>
              <a:gd name="T4" fmla="*/ 2147483647 w 1634"/>
              <a:gd name="T5" fmla="*/ 2147483647 h 289"/>
              <a:gd name="T6" fmla="*/ 0 w 1634"/>
              <a:gd name="T7" fmla="*/ 2147483647 h 289"/>
              <a:gd name="T8" fmla="*/ 0 w 1634"/>
              <a:gd name="T9" fmla="*/ 0 h 289"/>
              <a:gd name="T10" fmla="*/ 0 60000 65536"/>
              <a:gd name="T11" fmla="*/ 0 60000 65536"/>
              <a:gd name="T12" fmla="*/ 0 60000 65536"/>
              <a:gd name="T13" fmla="*/ 0 60000 65536"/>
              <a:gd name="T14" fmla="*/ 0 60000 65536"/>
              <a:gd name="T15" fmla="*/ 0 w 1634"/>
              <a:gd name="T16" fmla="*/ 0 h 289"/>
              <a:gd name="T17" fmla="*/ 1634 w 1634"/>
              <a:gd name="T18" fmla="*/ 289 h 289"/>
            </a:gdLst>
            <a:ahLst/>
            <a:cxnLst>
              <a:cxn ang="T10">
                <a:pos x="T0" y="T1"/>
              </a:cxn>
              <a:cxn ang="T11">
                <a:pos x="T2" y="T3"/>
              </a:cxn>
              <a:cxn ang="T12">
                <a:pos x="T4" y="T5"/>
              </a:cxn>
              <a:cxn ang="T13">
                <a:pos x="T6" y="T7"/>
              </a:cxn>
              <a:cxn ang="T14">
                <a:pos x="T8" y="T9"/>
              </a:cxn>
            </a:cxnLst>
            <a:rect l="T15" t="T16" r="T17" b="T18"/>
            <a:pathLst>
              <a:path w="1634" h="289">
                <a:moveTo>
                  <a:pt x="0" y="0"/>
                </a:moveTo>
                <a:lnTo>
                  <a:pt x="1634" y="0"/>
                </a:lnTo>
                <a:lnTo>
                  <a:pt x="1456" y="289"/>
                </a:lnTo>
                <a:lnTo>
                  <a:pt x="0" y="286"/>
                </a:lnTo>
                <a:lnTo>
                  <a:pt x="0" y="0"/>
                </a:lnTo>
                <a:close/>
              </a:path>
            </a:pathLst>
          </a:custGeom>
          <a:solidFill>
            <a:schemeClr val="accent2"/>
          </a:solidFill>
          <a:ln w="9525">
            <a:noFill/>
            <a:round/>
          </a:ln>
        </p:spPr>
        <p:txBody>
          <a:bodyPr/>
          <a:lstStyle/>
          <a:p>
            <a:pPr>
              <a:defRPr/>
            </a:pPr>
            <a:endParaRPr lang="zh-CN" altLang="en-US">
              <a:ea typeface="宋体" panose="02010600030101010101" pitchFamily="2" charset="-122"/>
            </a:endParaRPr>
          </a:p>
        </p:txBody>
      </p:sp>
      <p:sp>
        <p:nvSpPr>
          <p:cNvPr id="3078" name="Rectangle 10"/>
          <p:cNvSpPr>
            <a:spLocks noChangeArrowheads="1"/>
          </p:cNvSpPr>
          <p:nvPr/>
        </p:nvSpPr>
        <p:spPr bwMode="auto">
          <a:xfrm>
            <a:off x="-74613" y="2032000"/>
            <a:ext cx="2514601"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algn="ctr" eaLnBrk="1" latinLnBrk="1" hangingPunct="1">
              <a:spcBef>
                <a:spcPct val="20000"/>
              </a:spcBef>
              <a:buClr>
                <a:schemeClr val="accent1"/>
              </a:buClr>
              <a:buSzPct val="80000"/>
              <a:buFont typeface="Wingdings" panose="05000000000000000000" pitchFamily="2" charset="2"/>
              <a:buNone/>
              <a:defRPr/>
            </a:pPr>
            <a:r>
              <a:rPr lang="zh-CN" altLang="en-US" sz="2400" dirty="0" smtClean="0">
                <a:solidFill>
                  <a:srgbClr val="0033CC"/>
                </a:solidFill>
                <a:latin typeface="Verdana" panose="020B0604030504040204" pitchFamily="34" charset="0"/>
                <a:ea typeface="宋体" panose="02010600030101010101" pitchFamily="2" charset="-122"/>
              </a:rPr>
              <a:t>第 </a:t>
            </a:r>
            <a:r>
              <a:rPr lang="en-US" altLang="zh-CN" sz="2400" dirty="0" smtClean="0">
                <a:solidFill>
                  <a:srgbClr val="0033CC"/>
                </a:solidFill>
                <a:latin typeface="Times New Roman" panose="02020603050405020304" pitchFamily="18" charset="0"/>
                <a:ea typeface="宋体" panose="02010600030101010101" pitchFamily="2" charset="-122"/>
              </a:rPr>
              <a:t>6</a:t>
            </a:r>
            <a:r>
              <a:rPr lang="en-US" altLang="zh-CN" sz="2400" dirty="0" smtClean="0">
                <a:solidFill>
                  <a:srgbClr val="0033CC"/>
                </a:solidFill>
                <a:latin typeface="Verdana" panose="020B0604030504040204" pitchFamily="34" charset="0"/>
                <a:ea typeface="宋体" panose="02010600030101010101" pitchFamily="2" charset="-122"/>
              </a:rPr>
              <a:t> </a:t>
            </a:r>
            <a:r>
              <a:rPr lang="zh-CN" altLang="en-US" sz="2400" dirty="0" smtClean="0">
                <a:solidFill>
                  <a:srgbClr val="0033CC"/>
                </a:solidFill>
                <a:latin typeface="Verdana" panose="020B0604030504040204" pitchFamily="34" charset="0"/>
                <a:ea typeface="宋体" panose="02010600030101010101" pitchFamily="2" charset="-122"/>
              </a:rPr>
              <a:t>版</a:t>
            </a:r>
          </a:p>
        </p:txBody>
      </p:sp>
      <p:sp>
        <p:nvSpPr>
          <p:cNvPr id="3081" name="Text Box 14"/>
          <p:cNvSpPr txBox="1">
            <a:spLocks noChangeArrowheads="1"/>
          </p:cNvSpPr>
          <p:nvPr userDrawn="1"/>
        </p:nvSpPr>
        <p:spPr bwMode="auto">
          <a:xfrm>
            <a:off x="1600200" y="381000"/>
            <a:ext cx="5257800" cy="396875"/>
          </a:xfrm>
          <a:prstGeom prst="rect">
            <a:avLst/>
          </a:prstGeom>
          <a:noFill/>
          <a:ln>
            <a:noFill/>
          </a:ln>
        </p:spPr>
        <p:txBody>
          <a:bodyPr>
            <a:spAutoFit/>
          </a:bodyPr>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hangingPunct="1">
              <a:defRPr/>
            </a:pPr>
            <a:r>
              <a:rPr lang="zh-CN" altLang="en-US" sz="2000" smtClean="0">
                <a:solidFill>
                  <a:srgbClr val="0033CC"/>
                </a:solidFill>
                <a:ea typeface="宋体" panose="02010600030101010101" pitchFamily="2" charset="-122"/>
              </a:rPr>
              <a:t>普通高等教育“十二五”国家级规划教材</a:t>
            </a:r>
            <a:endParaRPr lang="zh-CN" altLang="en-US" b="0" smtClean="0">
              <a:solidFill>
                <a:srgbClr val="0033CC"/>
              </a:solidFill>
              <a:ea typeface="宋体" panose="02010600030101010101" pitchFamily="2" charset="-122"/>
            </a:endParaRPr>
          </a:p>
        </p:txBody>
      </p:sp>
      <p:pic>
        <p:nvPicPr>
          <p:cNvPr id="3080" name="图片 19" descr="十二五图标1.jpg"/>
          <p:cNvPicPr>
            <a:picLocks noChangeAspect="1" noChangeArrowheads="1"/>
          </p:cNvPicPr>
          <p:nvPr userDrawn="1"/>
        </p:nvPicPr>
        <p:blipFill>
          <a:blip r:embed="rId14" cstate="print"/>
          <a:srcRect/>
          <a:stretch>
            <a:fillRect/>
          </a:stretch>
        </p:blipFill>
        <p:spPr bwMode="auto">
          <a:xfrm>
            <a:off x="74613" y="61913"/>
            <a:ext cx="1524000" cy="1524000"/>
          </a:xfrm>
          <a:prstGeom prst="rect">
            <a:avLst/>
          </a:prstGeom>
          <a:noFill/>
          <a:ln w="9525">
            <a:noFill/>
            <a:miter lim="800000"/>
            <a:headEnd/>
            <a:tailEnd/>
          </a:ln>
        </p:spPr>
      </p:pic>
      <p:sp>
        <p:nvSpPr>
          <p:cNvPr id="2" name="Rectangle 6"/>
          <p:cNvSpPr>
            <a:spLocks noGrp="1" noChangeArrowheads="1"/>
          </p:cNvSpPr>
          <p:nvPr>
            <p:ph type="body" idx="1"/>
          </p:nvPr>
        </p:nvSpPr>
        <p:spPr bwMode="auto">
          <a:xfrm>
            <a:off x="1182688" y="579438"/>
            <a:ext cx="8763000" cy="4953000"/>
          </a:xfrm>
          <a:prstGeom prst="rect">
            <a:avLst/>
          </a:prstGeom>
          <a:noFill/>
          <a:ln w="9525">
            <a:noFill/>
            <a:miter lim="800000"/>
          </a:ln>
        </p:spPr>
        <p:txBody>
          <a:bodyPr vert="horz" wrap="square" lIns="91440" tIns="45720" rIns="91440" bIns="4572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082" name="Rectangle 9"/>
          <p:cNvSpPr>
            <a:spLocks noGrp="1" noChangeArrowheads="1"/>
          </p:cNvSpPr>
          <p:nvPr>
            <p:ph type="title"/>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lvl="0"/>
            <a:r>
              <a:rPr lang="en-US" altLang="zh-CN" smtClean="0"/>
              <a:t>Click to edit Master title style</a:t>
            </a:r>
          </a:p>
        </p:txBody>
      </p:sp>
      <p:sp>
        <p:nvSpPr>
          <p:cNvPr id="3085" name="Rectangle 10"/>
          <p:cNvSpPr>
            <a:spLocks noChangeArrowheads="1"/>
          </p:cNvSpPr>
          <p:nvPr userDrawn="1"/>
        </p:nvSpPr>
        <p:spPr bwMode="auto">
          <a:xfrm>
            <a:off x="0" y="1524000"/>
            <a:ext cx="2514600" cy="533400"/>
          </a:xfrm>
          <a:prstGeom prst="rect">
            <a:avLst/>
          </a:prstGeom>
          <a:noFill/>
          <a:ln>
            <a:noFill/>
          </a:ln>
        </p:spPr>
        <p:txBody>
          <a:bodyPr lIns="92075" tIns="46038" rIns="92075" bIns="46038"/>
          <a:lstStyle>
            <a:lvl1pPr>
              <a:buFont typeface="Arial" panose="020B0604020202020204" pitchFamily="34" charset="0"/>
              <a:defRPr b="1">
                <a:solidFill>
                  <a:schemeClr val="tx1"/>
                </a:solidFill>
                <a:latin typeface="Arial" panose="020B0604020202020204" pitchFamily="34" charset="0"/>
              </a:defRPr>
            </a:lvl1pPr>
            <a:lvl2pPr marL="742950" indent="-285750">
              <a:buFont typeface="Arial" panose="020B0604020202020204" pitchFamily="34" charset="0"/>
              <a:defRPr b="1">
                <a:solidFill>
                  <a:schemeClr val="tx1"/>
                </a:solidFill>
                <a:latin typeface="Arial" panose="020B0604020202020204" pitchFamily="34" charset="0"/>
              </a:defRPr>
            </a:lvl2pPr>
            <a:lvl3pPr marL="1143000" indent="-228600">
              <a:buFont typeface="Arial" panose="020B0604020202020204" pitchFamily="34" charset="0"/>
              <a:defRPr b="1">
                <a:solidFill>
                  <a:schemeClr val="tx1"/>
                </a:solidFill>
                <a:latin typeface="Arial" panose="020B0604020202020204" pitchFamily="34" charset="0"/>
              </a:defRPr>
            </a:lvl3pPr>
            <a:lvl4pPr marL="1600200" indent="-228600">
              <a:buFont typeface="Arial" panose="020B0604020202020204" pitchFamily="34" charset="0"/>
              <a:defRPr b="1">
                <a:solidFill>
                  <a:schemeClr val="tx1"/>
                </a:solidFill>
                <a:latin typeface="Arial" panose="020B0604020202020204" pitchFamily="34" charset="0"/>
              </a:defRPr>
            </a:lvl4pPr>
            <a:lvl5pPr marL="2057400" indent="-228600">
              <a:buFont typeface="Arial" panose="020B0604020202020204" pitchFamily="34" charset="0"/>
              <a:defRPr b="1">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1">
                <a:solidFill>
                  <a:schemeClr val="tx1"/>
                </a:solidFill>
                <a:latin typeface="Arial" panose="020B0604020202020204" pitchFamily="34" charset="0"/>
              </a:defRPr>
            </a:lvl9pPr>
          </a:lstStyle>
          <a:p>
            <a:pPr eaLnBrk="1" latinLnBrk="1" hangingPunct="1">
              <a:spcBef>
                <a:spcPct val="20000"/>
              </a:spcBef>
              <a:buClr>
                <a:schemeClr val="accent1"/>
              </a:buClr>
              <a:buSzPct val="80000"/>
              <a:buFont typeface="Wingdings" panose="05000000000000000000" pitchFamily="2" charset="2"/>
              <a:buNone/>
              <a:defRPr/>
            </a:pPr>
            <a:r>
              <a:rPr lang="zh-CN" altLang="zh-CN" sz="2800" smtClean="0">
                <a:solidFill>
                  <a:srgbClr val="0066FF"/>
                </a:solidFill>
                <a:latin typeface="华文新魏" panose="02010800040101010101" pitchFamily="2" charset="-122"/>
                <a:ea typeface="华文新魏" panose="02010800040101010101" pitchFamily="2" charset="-122"/>
              </a:rPr>
              <a:t>电子商务概论</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l"/>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Wingdings" panose="05000000000000000000"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buChar char="l"/>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455988" y="1125538"/>
            <a:ext cx="5688012" cy="863600"/>
          </a:xfrm>
        </p:spPr>
        <p:txBody>
          <a:bodyPr/>
          <a:lstStyle/>
          <a:p>
            <a:pPr eaLnBrk="1" hangingPunct="1"/>
            <a:r>
              <a:rPr lang="zh-CN" altLang="en-US" sz="3600" dirty="0" smtClean="0">
                <a:latin typeface="黑体" panose="02010609060101010101" pitchFamily="49" charset="-122"/>
                <a:ea typeface="黑体" panose="02010609060101010101" pitchFamily="49" charset="-122"/>
              </a:rPr>
              <a:t>第</a:t>
            </a:r>
            <a:r>
              <a:rPr lang="zh-CN" altLang="en-US" sz="3600" dirty="0">
                <a:latin typeface="Verdana" panose="020B0604030504040204" pitchFamily="34" charset="0"/>
                <a:ea typeface="宋体" panose="02010600030101010101" pitchFamily="2" charset="-122"/>
                <a:sym typeface="+mn-ea"/>
              </a:rPr>
              <a:t>十</a:t>
            </a:r>
            <a:r>
              <a:rPr lang="zh-CN" altLang="en-US" sz="3600" dirty="0" smtClean="0">
                <a:latin typeface="黑体" panose="02010609060101010101" pitchFamily="49" charset="-122"/>
                <a:ea typeface="黑体" panose="02010609060101010101" pitchFamily="49" charset="-122"/>
              </a:rPr>
              <a:t>章 跨境电子商务应用</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10</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smtClean="0">
                <a:ea typeface="宋体" panose="02010600030101010101" pitchFamily="2" charset="-122"/>
              </a:rPr>
              <a:t>10.</a:t>
            </a:r>
            <a:r>
              <a:rPr lang="en-US" altLang="zh-CN" sz="2800" smtClean="0">
                <a:ea typeface="宋体" panose="02010600030101010101" pitchFamily="2" charset="-122"/>
              </a:rPr>
              <a:t>1</a:t>
            </a:r>
            <a:r>
              <a:rPr lang="zh-CN" altLang="en-US" sz="2800" smtClean="0">
                <a:ea typeface="宋体" panose="02010600030101010101" pitchFamily="2" charset="-122"/>
              </a:rPr>
              <a:t>.</a:t>
            </a:r>
            <a:r>
              <a:rPr lang="en-US" altLang="zh-CN" sz="2800" smtClean="0">
                <a:ea typeface="宋体" panose="02010600030101010101" pitchFamily="2" charset="-122"/>
              </a:rPr>
              <a:t>3</a:t>
            </a:r>
            <a:r>
              <a:rPr lang="zh-CN" altLang="en-US" sz="2800" smtClean="0">
                <a:ea typeface="宋体" panose="02010600030101010101" pitchFamily="2" charset="-122"/>
              </a:rPr>
              <a:t> 我国跨境电子商务整体发展现状</a:t>
            </a:r>
          </a:p>
        </p:txBody>
      </p:sp>
      <p:sp>
        <p:nvSpPr>
          <p:cNvPr id="11269" name="Rectangle 3"/>
          <p:cNvSpPr>
            <a:spLocks noGrp="1" noChangeArrowheads="1"/>
          </p:cNvSpPr>
          <p:nvPr>
            <p:ph type="body" idx="4294967295"/>
          </p:nvPr>
        </p:nvSpPr>
        <p:spPr>
          <a:xfrm>
            <a:off x="-142908" y="1371600"/>
            <a:ext cx="8883015" cy="5314950"/>
          </a:xfrm>
        </p:spPr>
        <p:txBody>
          <a:bodyPr/>
          <a:lstStyle/>
          <a:p>
            <a:pPr eaLnBrk="1" hangingPunct="1">
              <a:buNone/>
            </a:pPr>
            <a:r>
              <a:rPr lang="zh-CN" altLang="en-US" dirty="0" smtClean="0">
                <a:ea typeface="宋体" panose="02010600030101010101" pitchFamily="2" charset="-122"/>
              </a:rPr>
              <a:t> </a:t>
            </a:r>
            <a:r>
              <a:rPr lang="en-US" altLang="zh-CN" dirty="0" smtClean="0">
                <a:ea typeface="宋体" panose="02010600030101010101" pitchFamily="2" charset="-122"/>
              </a:rPr>
              <a:t>         </a:t>
            </a:r>
            <a:r>
              <a:rPr lang="zh-CN" altLang="en-US" b="1" dirty="0">
                <a:solidFill>
                  <a:srgbClr val="FF0000"/>
                </a:solidFill>
                <a:ea typeface="宋体" panose="02010600030101010101" pitchFamily="2" charset="-122"/>
                <a:sym typeface="+mn-ea"/>
              </a:rPr>
              <a:t>（2）跨境电商行业市场规模不断扩大</a:t>
            </a:r>
            <a:endParaRPr lang="zh-CN" altLang="en-US" b="1" dirty="0">
              <a:solidFill>
                <a:srgbClr val="FF0000"/>
              </a:solidFill>
              <a:ea typeface="宋体" panose="02010600030101010101" pitchFamily="2" charset="-122"/>
            </a:endParaRPr>
          </a:p>
          <a:p>
            <a:pPr eaLnBrk="1" hangingPunct="1">
              <a:buNone/>
            </a:pP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             根据</a:t>
            </a: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艾瑞咨询测算，</a:t>
            </a:r>
            <a:r>
              <a:rPr lang="en-US" altLang="zh-CN" sz="2200" b="1" dirty="0" smtClean="0">
                <a:solidFill>
                  <a:srgbClr val="000000"/>
                </a:solidFill>
                <a:latin typeface="Times New Roman" pitchFamily="18" charset="0"/>
                <a:ea typeface="宋体" panose="02010600030101010101" pitchFamily="2" charset="-122"/>
                <a:cs typeface="Times New Roman" pitchFamily="18" charset="0"/>
                <a:sym typeface="+mn-ea"/>
              </a:rPr>
              <a:t>2020</a:t>
            </a: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年，中国跨境进口零售电商市场的规模约为</a:t>
            </a:r>
            <a:r>
              <a:rPr lang="en-US" altLang="zh-CN" sz="2200" b="1" dirty="0" smtClean="0">
                <a:solidFill>
                  <a:srgbClr val="000000"/>
                </a:solidFill>
                <a:latin typeface="Times New Roman" pitchFamily="18" charset="0"/>
                <a:ea typeface="宋体" panose="02010600030101010101" pitchFamily="2" charset="-122"/>
                <a:cs typeface="Times New Roman" pitchFamily="18" charset="0"/>
                <a:sym typeface="+mn-ea"/>
              </a:rPr>
              <a:t>2050</a:t>
            </a: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亿元，预计未来五年行业年均复合增速可在</a:t>
            </a:r>
            <a:r>
              <a:rPr lang="en-US" altLang="zh-CN" sz="2200" b="1" dirty="0" smtClean="0">
                <a:solidFill>
                  <a:srgbClr val="000000"/>
                </a:solidFill>
                <a:latin typeface="Times New Roman" pitchFamily="18" charset="0"/>
                <a:ea typeface="宋体" panose="02010600030101010101" pitchFamily="2" charset="-122"/>
                <a:cs typeface="Times New Roman" pitchFamily="18" charset="0"/>
                <a:sym typeface="+mn-ea"/>
              </a:rPr>
              <a:t>25%</a:t>
            </a: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左右。</a:t>
            </a:r>
            <a:r>
              <a:rPr lang="en-US" altLang="zh-CN" sz="2200" b="1" dirty="0" smtClean="0">
                <a:solidFill>
                  <a:srgbClr val="000000"/>
                </a:solidFill>
                <a:latin typeface="Times New Roman" pitchFamily="18" charset="0"/>
                <a:ea typeface="宋体" panose="02010600030101010101" pitchFamily="2" charset="-122"/>
                <a:cs typeface="Times New Roman" pitchFamily="18" charset="0"/>
                <a:sym typeface="+mn-ea"/>
              </a:rPr>
              <a:t>2025</a:t>
            </a: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年中国跨境电子商务的市场规模将突破</a:t>
            </a:r>
            <a:r>
              <a:rPr lang="en-US" altLang="zh-CN" sz="2200" b="1" dirty="0" smtClean="0">
                <a:solidFill>
                  <a:srgbClr val="000000"/>
                </a:solidFill>
                <a:latin typeface="Times New Roman" pitchFamily="18" charset="0"/>
                <a:ea typeface="宋体" panose="02010600030101010101" pitchFamily="2" charset="-122"/>
                <a:cs typeface="Times New Roman" pitchFamily="18" charset="0"/>
                <a:sym typeface="+mn-ea"/>
              </a:rPr>
              <a:t>6000</a:t>
            </a:r>
            <a:r>
              <a:rPr lang="zh-CN" altLang="en-US" sz="2200" b="1" dirty="0" smtClean="0">
                <a:solidFill>
                  <a:srgbClr val="000000"/>
                </a:solidFill>
                <a:latin typeface="Times New Roman" pitchFamily="18" charset="0"/>
                <a:ea typeface="宋体" panose="02010600030101010101" pitchFamily="2" charset="-122"/>
                <a:cs typeface="Times New Roman" pitchFamily="18" charset="0"/>
                <a:sym typeface="+mn-ea"/>
              </a:rPr>
              <a:t>亿。</a:t>
            </a:r>
          </a:p>
          <a:p>
            <a:pPr eaLnBrk="1" hangingPunct="1">
              <a:buNone/>
            </a:pPr>
            <a:endParaRPr lang="zh-CN" altLang="en-US" sz="2200" b="1" dirty="0">
              <a:solidFill>
                <a:srgbClr val="000000"/>
              </a:solidFill>
              <a:ea typeface="宋体" panose="02010600030101010101" pitchFamily="2" charset="-122"/>
              <a:sym typeface="+mn-ea"/>
            </a:endParaRPr>
          </a:p>
          <a:p>
            <a:pPr eaLnBrk="1" hangingPunct="1">
              <a:buNone/>
            </a:pPr>
            <a:endParaRPr lang="zh-CN" altLang="en-US" b="1" dirty="0" smtClean="0">
              <a:solidFill>
                <a:srgbClr val="000000"/>
              </a:solidFill>
              <a:ea typeface="宋体" panose="02010600030101010101" pitchFamily="2" charset="-122"/>
            </a:endParaRPr>
          </a:p>
        </p:txBody>
      </p:sp>
      <p:pic>
        <p:nvPicPr>
          <p:cNvPr id="7" name="图片 6"/>
          <p:cNvPicPr/>
          <p:nvPr/>
        </p:nvPicPr>
        <p:blipFill>
          <a:blip r:embed="rId2" cstate="print"/>
          <a:srcRect/>
          <a:stretch>
            <a:fillRect/>
          </a:stretch>
        </p:blipFill>
        <p:spPr bwMode="auto">
          <a:xfrm>
            <a:off x="1500166" y="3186096"/>
            <a:ext cx="6343992" cy="3671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11</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smtClean="0">
                <a:ea typeface="宋体" panose="02010600030101010101" pitchFamily="2" charset="-122"/>
              </a:rPr>
              <a:t>10.</a:t>
            </a:r>
            <a:r>
              <a:rPr lang="en-US" altLang="zh-CN" sz="2800" smtClean="0">
                <a:ea typeface="宋体" panose="02010600030101010101" pitchFamily="2" charset="-122"/>
              </a:rPr>
              <a:t>1</a:t>
            </a:r>
            <a:r>
              <a:rPr lang="zh-CN" altLang="en-US" sz="2800" smtClean="0">
                <a:ea typeface="宋体" panose="02010600030101010101" pitchFamily="2" charset="-122"/>
              </a:rPr>
              <a:t>.</a:t>
            </a:r>
            <a:r>
              <a:rPr lang="en-US" altLang="zh-CN" sz="2800" smtClean="0">
                <a:ea typeface="宋体" panose="02010600030101010101" pitchFamily="2" charset="-122"/>
              </a:rPr>
              <a:t>3</a:t>
            </a:r>
            <a:r>
              <a:rPr lang="zh-CN" altLang="en-US" sz="2800" smtClean="0">
                <a:ea typeface="宋体" panose="02010600030101010101" pitchFamily="2" charset="-122"/>
              </a:rPr>
              <a:t> 我国跨境电子商务整体发展现状</a:t>
            </a:r>
          </a:p>
        </p:txBody>
      </p:sp>
      <p:sp>
        <p:nvSpPr>
          <p:cNvPr id="11269" name="Rectangle 3"/>
          <p:cNvSpPr>
            <a:spLocks noGrp="1" noChangeArrowheads="1"/>
          </p:cNvSpPr>
          <p:nvPr>
            <p:ph type="body" idx="4294967295"/>
          </p:nvPr>
        </p:nvSpPr>
        <p:spPr>
          <a:xfrm>
            <a:off x="152400" y="1295400"/>
            <a:ext cx="8883015" cy="5314950"/>
          </a:xfrm>
        </p:spPr>
        <p:txBody>
          <a:bodyPr/>
          <a:lstStyle/>
          <a:p>
            <a:pPr eaLnBrk="1" hangingPunct="1">
              <a:buNone/>
            </a:pPr>
            <a:r>
              <a:rPr lang="zh-CN" altLang="en-US" smtClean="0">
                <a:ea typeface="宋体" panose="02010600030101010101" pitchFamily="2" charset="-122"/>
              </a:rPr>
              <a:t> </a:t>
            </a:r>
            <a:r>
              <a:rPr lang="en-US" altLang="zh-CN" smtClean="0">
                <a:ea typeface="宋体" panose="02010600030101010101" pitchFamily="2" charset="-122"/>
              </a:rPr>
              <a:t>         </a:t>
            </a:r>
            <a:r>
              <a:rPr lang="zh-CN" altLang="en-US" b="1" dirty="0">
                <a:solidFill>
                  <a:srgbClr val="FF0000"/>
                </a:solidFill>
                <a:ea typeface="宋体" panose="02010600030101010101" pitchFamily="2" charset="-122"/>
                <a:sym typeface="+mn-ea"/>
              </a:rPr>
              <a:t>（3）保税备货是目前跨境电商主流商业模式</a:t>
            </a:r>
            <a:endParaRPr lang="zh-CN" altLang="en-US" b="1" dirty="0">
              <a:solidFill>
                <a:srgbClr val="FF0000"/>
              </a:solidFill>
              <a:ea typeface="宋体" panose="02010600030101010101" pitchFamily="2" charset="-122"/>
            </a:endParaRPr>
          </a:p>
          <a:p>
            <a:pPr eaLnBrk="1" hangingPunct="1">
              <a:buNone/>
            </a:pPr>
            <a:r>
              <a:rPr lang="zh-CN" altLang="en-US" b="1" dirty="0">
                <a:solidFill>
                  <a:srgbClr val="000000"/>
                </a:solidFill>
                <a:ea typeface="宋体" panose="02010600030101010101" pitchFamily="2" charset="-122"/>
                <a:sym typeface="+mn-ea"/>
              </a:rPr>
              <a:t>           集货模式是直邮模式的升级，差异在于是否集中订单统一发货。中国跨境电商从物流模式来看，主要分为保税备货模式和海外直邮模式，其中海外直邮模式根据是否集货分为小包裹直邮和集货模式。</a:t>
            </a:r>
          </a:p>
          <a:p>
            <a:pPr eaLnBrk="1" hangingPunct="1">
              <a:buNone/>
            </a:pPr>
            <a:endParaRPr lang="zh-CN" altLang="en-US" b="1" smtClean="0">
              <a:solidFill>
                <a:srgbClr val="000000"/>
              </a:solidFill>
              <a:ea typeface="宋体" panose="02010600030101010101" pitchFamily="2" charset="-122"/>
            </a:endParaRPr>
          </a:p>
        </p:txBody>
      </p:sp>
      <p:pic>
        <p:nvPicPr>
          <p:cNvPr id="34821" name="图片 5" descr="中国跨境进口零售电商行业发展研究报告"/>
          <p:cNvPicPr>
            <a:picLocks noChangeAspect="1"/>
          </p:cNvPicPr>
          <p:nvPr/>
        </p:nvPicPr>
        <p:blipFill>
          <a:blip r:embed="rId2" cstate="print"/>
          <a:srcRect t="729" r="-835" b="7312"/>
          <a:stretch>
            <a:fillRect/>
          </a:stretch>
        </p:blipFill>
        <p:spPr>
          <a:xfrm>
            <a:off x="1066800" y="3352800"/>
            <a:ext cx="7275195" cy="3315335"/>
          </a:xfrm>
          <a:prstGeom prst="rect">
            <a:avLst/>
          </a:prstGeom>
          <a:noFill/>
          <a:ln w="9525">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8"/>
          <p:cNvSpPr>
            <a:spLocks noChangeShapeType="1"/>
          </p:cNvSpPr>
          <p:nvPr/>
        </p:nvSpPr>
        <p:spPr bwMode="auto">
          <a:xfrm>
            <a:off x="1601788" y="2365374"/>
            <a:ext cx="60182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8" name="Group 9"/>
          <p:cNvGrpSpPr/>
          <p:nvPr/>
        </p:nvGrpSpPr>
        <p:grpSpPr bwMode="auto">
          <a:xfrm>
            <a:off x="1357313" y="2259012"/>
            <a:ext cx="180975" cy="180975"/>
            <a:chOff x="0" y="0"/>
            <a:chExt cx="115" cy="115"/>
          </a:xfrm>
        </p:grpSpPr>
        <p:sp>
          <p:nvSpPr>
            <p:cNvPr id="9" name="AutoShape 1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0" name="AutoShape 11"/>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1" name="Text Box 12"/>
          <p:cNvSpPr txBox="1">
            <a:spLocks noChangeArrowheads="1"/>
          </p:cNvSpPr>
          <p:nvPr/>
        </p:nvSpPr>
        <p:spPr bwMode="auto">
          <a:xfrm>
            <a:off x="1676400" y="1911349"/>
            <a:ext cx="3639820" cy="368300"/>
          </a:xfrm>
          <a:prstGeom prst="rect">
            <a:avLst/>
          </a:prstGeom>
          <a:noFill/>
          <a:ln w="9525">
            <a:noFill/>
            <a:miter lim="800000"/>
          </a:ln>
        </p:spPr>
        <p:txBody>
          <a:bodyPr wrap="none">
            <a:spAutoFit/>
          </a:bodyPr>
          <a:lstStyle/>
          <a:p>
            <a:pPr algn="l">
              <a:buFont typeface="Arial" panose="020B0604020202020204" pitchFamily="34" charset="0"/>
              <a:buNone/>
            </a:pPr>
            <a:r>
              <a:t>10.</a:t>
            </a:r>
            <a:r>
              <a:rPr lang="en-US"/>
              <a:t>2</a:t>
            </a:r>
            <a:r>
              <a:t>.1 跨境电子商务商业模式类别</a:t>
            </a:r>
          </a:p>
        </p:txBody>
      </p:sp>
      <p:sp>
        <p:nvSpPr>
          <p:cNvPr id="12" name="Line 13"/>
          <p:cNvSpPr>
            <a:spLocks noChangeShapeType="1"/>
          </p:cNvSpPr>
          <p:nvPr/>
        </p:nvSpPr>
        <p:spPr bwMode="auto">
          <a:xfrm>
            <a:off x="1601788" y="3282949"/>
            <a:ext cx="60182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3" name="Group 14"/>
          <p:cNvGrpSpPr/>
          <p:nvPr/>
        </p:nvGrpSpPr>
        <p:grpSpPr bwMode="auto">
          <a:xfrm>
            <a:off x="1357313" y="3176587"/>
            <a:ext cx="180975" cy="180975"/>
            <a:chOff x="0" y="0"/>
            <a:chExt cx="115" cy="115"/>
          </a:xfrm>
        </p:grpSpPr>
        <p:sp>
          <p:nvSpPr>
            <p:cNvPr id="14"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5"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6" name="Text Box 17"/>
          <p:cNvSpPr txBox="1">
            <a:spLocks noChangeArrowheads="1"/>
          </p:cNvSpPr>
          <p:nvPr/>
        </p:nvSpPr>
        <p:spPr bwMode="auto">
          <a:xfrm>
            <a:off x="1676400" y="2825749"/>
            <a:ext cx="3639820" cy="368300"/>
          </a:xfrm>
          <a:prstGeom prst="rect">
            <a:avLst/>
          </a:prstGeom>
          <a:noFill/>
          <a:ln w="9525">
            <a:noFill/>
            <a:miter lim="800000"/>
          </a:ln>
        </p:spPr>
        <p:txBody>
          <a:bodyPr wrap="none">
            <a:spAutoFit/>
          </a:bodyPr>
          <a:lstStyle/>
          <a:p>
            <a:pPr algn="l">
              <a:buFont typeface="Arial" panose="020B0604020202020204" pitchFamily="34" charset="0"/>
              <a:buNone/>
            </a:pPr>
            <a:r>
              <a:t>10.</a:t>
            </a:r>
            <a:r>
              <a:rPr lang="en-US"/>
              <a:t>2</a:t>
            </a:r>
            <a:r>
              <a:t>.2 跨境电子商务主流交易平台</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a:t>
            </a:r>
            <a:r>
              <a:rPr kumimoji="0" lang="en-US"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2</a:t>
            </a: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 跨境电子商务的商业模式</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331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B65AE258-C717-42CA-AE73-3701F89A28CF}"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13</a:t>
            </a:fld>
            <a:endParaRPr lang="zh-CN" altLang="en-US" sz="1000">
              <a:latin typeface="Verdana" panose="020B0604030504040204" pitchFamily="34" charset="0"/>
              <a:ea typeface="宋体" panose="02010600030101010101" pitchFamily="2" charset="-122"/>
            </a:endParaRPr>
          </a:p>
        </p:txBody>
      </p:sp>
      <p:sp>
        <p:nvSpPr>
          <p:cNvPr id="13316" name="Rectangle 2"/>
          <p:cNvSpPr>
            <a:spLocks noGrp="1" noChangeArrowheads="1"/>
          </p:cNvSpPr>
          <p:nvPr>
            <p:ph type="title" idx="4294967295"/>
          </p:nvPr>
        </p:nvSpPr>
        <p:spPr/>
        <p:txBody>
          <a:bodyPr/>
          <a:lstStyle/>
          <a:p>
            <a:pPr eaLnBrk="1" hangingPunct="1"/>
            <a:r>
              <a:rPr lang="zh-CN" altLang="en-US" sz="2800" smtClean="0">
                <a:ea typeface="宋体" panose="02010600030101010101" pitchFamily="2" charset="-122"/>
              </a:rPr>
              <a:t>10.2.1 跨境电子商务商业模式类别</a:t>
            </a:r>
          </a:p>
        </p:txBody>
      </p:sp>
      <p:sp>
        <p:nvSpPr>
          <p:cNvPr id="13317" name="AutoShape 3"/>
          <p:cNvSpPr>
            <a:spLocks noChangeArrowheads="1"/>
          </p:cNvSpPr>
          <p:nvPr/>
        </p:nvSpPr>
        <p:spPr bwMode="auto">
          <a:xfrm rot="-3660000">
            <a:off x="4748213" y="2647950"/>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18" name="AutoShape 4"/>
          <p:cNvSpPr>
            <a:spLocks noChangeArrowheads="1"/>
          </p:cNvSpPr>
          <p:nvPr/>
        </p:nvSpPr>
        <p:spPr bwMode="auto">
          <a:xfrm rot="3420000">
            <a:off x="4799012" y="4757738"/>
            <a:ext cx="792163"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19" name="AutoShape 5"/>
          <p:cNvSpPr>
            <a:spLocks noChangeArrowheads="1"/>
          </p:cNvSpPr>
          <p:nvPr/>
        </p:nvSpPr>
        <p:spPr bwMode="auto">
          <a:xfrm rot="-7260000">
            <a:off x="3579813" y="2670175"/>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0" name="AutoShape 6"/>
          <p:cNvSpPr>
            <a:spLocks noChangeArrowheads="1"/>
          </p:cNvSpPr>
          <p:nvPr/>
        </p:nvSpPr>
        <p:spPr bwMode="auto">
          <a:xfrm rot="7500000">
            <a:off x="3541713" y="4724400"/>
            <a:ext cx="792162" cy="287338"/>
          </a:xfrm>
          <a:prstGeom prst="rightArrow">
            <a:avLst>
              <a:gd name="adj1" fmla="val 35167"/>
              <a:gd name="adj2" fmla="val 111642"/>
            </a:avLst>
          </a:prstGeom>
          <a:solidFill>
            <a:schemeClr val="accent1">
              <a:alpha val="79999"/>
            </a:schemeClr>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3" name="Oval 9"/>
          <p:cNvSpPr>
            <a:spLocks noChangeArrowheads="1"/>
          </p:cNvSpPr>
          <p:nvPr/>
        </p:nvSpPr>
        <p:spPr bwMode="auto">
          <a:xfrm>
            <a:off x="2695575" y="1970088"/>
            <a:ext cx="3743325" cy="3743325"/>
          </a:xfrm>
          <a:prstGeom prst="ellipse">
            <a:avLst/>
          </a:prstGeom>
          <a:noFill/>
          <a:ln w="38100">
            <a:solidFill>
              <a:schemeClr val="bg2"/>
            </a:solid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24" name="Text Box 10">
            <a:hlinkClick r:id="rId2" action="ppaction://hlinksldjump"/>
          </p:cNvPr>
          <p:cNvSpPr txBox="1">
            <a:spLocks noChangeArrowheads="1"/>
          </p:cNvSpPr>
          <p:nvPr/>
        </p:nvSpPr>
        <p:spPr bwMode="auto">
          <a:xfrm>
            <a:off x="5867366" y="1752644"/>
            <a:ext cx="2735580" cy="398780"/>
          </a:xfrm>
          <a:prstGeom prst="rect">
            <a:avLst/>
          </a:prstGeom>
          <a:noFill/>
          <a:ln w="9525">
            <a:noFill/>
            <a:miter lim="800000"/>
          </a:ln>
        </p:spPr>
        <p:txBody>
          <a:bodyPr wrap="none">
            <a:spAutoFit/>
          </a:bodyPr>
          <a:lstStyle/>
          <a:p>
            <a:pPr algn="l">
              <a:buFont typeface="Arial" panose="020B0604020202020204" pitchFamily="34" charset="0"/>
              <a:buNone/>
            </a:pPr>
            <a:r>
              <a:rPr sz="2000" dirty="0">
                <a:solidFill>
                  <a:srgbClr val="000000"/>
                </a:solidFill>
                <a:ea typeface="宋体" panose="02010600030101010101" pitchFamily="2" charset="-122"/>
              </a:rPr>
              <a:t>按照交易主体属性划分</a:t>
            </a:r>
          </a:p>
        </p:txBody>
      </p:sp>
      <p:sp>
        <p:nvSpPr>
          <p:cNvPr id="13325" name="Text Box 11"/>
          <p:cNvSpPr txBox="1">
            <a:spLocks noChangeArrowheads="1"/>
          </p:cNvSpPr>
          <p:nvPr/>
        </p:nvSpPr>
        <p:spPr bwMode="auto">
          <a:xfrm>
            <a:off x="99695" y="1752600"/>
            <a:ext cx="3366770" cy="398780"/>
          </a:xfrm>
          <a:prstGeom prst="rect">
            <a:avLst/>
          </a:prstGeom>
          <a:noFill/>
          <a:ln w="9525">
            <a:noFill/>
            <a:miter lim="800000"/>
          </a:ln>
        </p:spPr>
        <p:txBody>
          <a:bodyPr wrap="square">
            <a:spAutoFit/>
          </a:bodyPr>
          <a:lstStyle/>
          <a:p>
            <a:pPr algn="r">
              <a:buFont typeface="Arial" panose="020B0604020202020204" pitchFamily="34" charset="0"/>
              <a:buNone/>
            </a:pPr>
            <a:r>
              <a:rPr lang="zh-CN" altLang="en-US" sz="2000">
                <a:solidFill>
                  <a:srgbClr val="000000"/>
                </a:solidFill>
                <a:ea typeface="宋体" panose="02010600030101010101" pitchFamily="2" charset="-122"/>
              </a:rPr>
              <a:t>按照跨境电子商务企业类型</a:t>
            </a:r>
          </a:p>
        </p:txBody>
      </p:sp>
      <p:sp>
        <p:nvSpPr>
          <p:cNvPr id="13327" name="Text Box 13"/>
          <p:cNvSpPr txBox="1">
            <a:spLocks noChangeArrowheads="1"/>
          </p:cNvSpPr>
          <p:nvPr/>
        </p:nvSpPr>
        <p:spPr bwMode="auto">
          <a:xfrm>
            <a:off x="5743575" y="5297488"/>
            <a:ext cx="2735580" cy="398780"/>
          </a:xfrm>
          <a:prstGeom prst="rect">
            <a:avLst/>
          </a:prstGeom>
          <a:noFill/>
          <a:ln w="9525">
            <a:noFill/>
            <a:miter lim="800000"/>
          </a:ln>
        </p:spPr>
        <p:txBody>
          <a:bodyPr wrap="none">
            <a:spAutoFit/>
          </a:bodyPr>
          <a:lstStyle/>
          <a:p>
            <a:pPr algn="l">
              <a:buFont typeface="Arial" panose="020B0604020202020204" pitchFamily="34" charset="0"/>
              <a:buNone/>
            </a:pPr>
            <a:r>
              <a:rPr lang="zh-CN" altLang="en-US" sz="2000">
                <a:solidFill>
                  <a:srgbClr val="000000"/>
                </a:solidFill>
                <a:ea typeface="宋体" panose="02010600030101010101" pitchFamily="2" charset="-122"/>
              </a:rPr>
              <a:t>按照平台经营商品品类</a:t>
            </a:r>
          </a:p>
        </p:txBody>
      </p:sp>
      <p:sp>
        <p:nvSpPr>
          <p:cNvPr id="13329" name="Text Box 15"/>
          <p:cNvSpPr txBox="1">
            <a:spLocks noChangeArrowheads="1"/>
          </p:cNvSpPr>
          <p:nvPr/>
        </p:nvSpPr>
        <p:spPr bwMode="auto">
          <a:xfrm>
            <a:off x="1143000" y="5314950"/>
            <a:ext cx="2225040" cy="398780"/>
          </a:xfrm>
          <a:prstGeom prst="rect">
            <a:avLst/>
          </a:prstGeom>
          <a:noFill/>
          <a:ln w="9525">
            <a:noFill/>
            <a:miter lim="800000"/>
          </a:ln>
        </p:spPr>
        <p:txBody>
          <a:bodyPr wrap="none">
            <a:spAutoFit/>
          </a:bodyPr>
          <a:lstStyle/>
          <a:p>
            <a:pPr algn="r">
              <a:buFont typeface="Arial" panose="020B0604020202020204" pitchFamily="34" charset="0"/>
              <a:buNone/>
            </a:pPr>
            <a:r>
              <a:rPr lang="zh-CN" altLang="en-US" sz="2000">
                <a:solidFill>
                  <a:srgbClr val="000000"/>
                </a:solidFill>
                <a:ea typeface="宋体" panose="02010600030101010101" pitchFamily="2" charset="-122"/>
              </a:rPr>
              <a:t>按照商品流动方向</a:t>
            </a:r>
          </a:p>
        </p:txBody>
      </p:sp>
      <p:sp>
        <p:nvSpPr>
          <p:cNvPr id="13331" name="Oval 17"/>
          <p:cNvSpPr>
            <a:spLocks noChangeArrowheads="1"/>
          </p:cNvSpPr>
          <p:nvPr/>
        </p:nvSpPr>
        <p:spPr bwMode="auto">
          <a:xfrm>
            <a:off x="3467100" y="20970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en-US" altLang="zh-CN">
                <a:ea typeface="宋体" panose="02010600030101010101" pitchFamily="2" charset="-122"/>
              </a:rPr>
              <a:t>4</a:t>
            </a:r>
          </a:p>
        </p:txBody>
      </p:sp>
      <p:sp>
        <p:nvSpPr>
          <p:cNvPr id="13332" name="Oval 18"/>
          <p:cNvSpPr>
            <a:spLocks noChangeArrowheads="1"/>
          </p:cNvSpPr>
          <p:nvPr/>
        </p:nvSpPr>
        <p:spPr bwMode="auto">
          <a:xfrm>
            <a:off x="5372100" y="20970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zh-CN" altLang="en-US">
                <a:ea typeface="宋体" panose="02010600030101010101" pitchFamily="2" charset="-122"/>
              </a:rPr>
              <a:t>1</a:t>
            </a:r>
          </a:p>
        </p:txBody>
      </p:sp>
      <p:sp>
        <p:nvSpPr>
          <p:cNvPr id="13333" name="Oval 19"/>
          <p:cNvSpPr>
            <a:spLocks noChangeArrowheads="1"/>
          </p:cNvSpPr>
          <p:nvPr/>
        </p:nvSpPr>
        <p:spPr bwMode="auto">
          <a:xfrm>
            <a:off x="3390900" y="52974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en-US" altLang="zh-CN">
                <a:ea typeface="宋体" panose="02010600030101010101" pitchFamily="2" charset="-122"/>
              </a:rPr>
              <a:t>3</a:t>
            </a:r>
          </a:p>
        </p:txBody>
      </p:sp>
      <p:sp>
        <p:nvSpPr>
          <p:cNvPr id="13334" name="Oval 20"/>
          <p:cNvSpPr>
            <a:spLocks noChangeArrowheads="1"/>
          </p:cNvSpPr>
          <p:nvPr/>
        </p:nvSpPr>
        <p:spPr bwMode="auto">
          <a:xfrm>
            <a:off x="5372100" y="5297488"/>
            <a:ext cx="304800" cy="303212"/>
          </a:xfrm>
          <a:prstGeom prst="ellipse">
            <a:avLst/>
          </a:prstGeom>
          <a:gradFill rotWithShape="1">
            <a:gsLst>
              <a:gs pos="0">
                <a:srgbClr val="CDE683"/>
              </a:gs>
              <a:gs pos="100000">
                <a:schemeClr val="accent2"/>
              </a:gs>
            </a:gsLst>
            <a:path path="shape">
              <a:fillToRect l="50000" t="50000" r="50000" b="50000"/>
            </a:path>
          </a:gradFill>
          <a:ln w="9525">
            <a:noFill/>
            <a:round/>
          </a:ln>
        </p:spPr>
        <p:txBody>
          <a:bodyPr wrap="none" anchor="ctr"/>
          <a:lstStyle/>
          <a:p>
            <a:pPr algn="ctr" eaLnBrk="1" hangingPunct="1">
              <a:buFont typeface="Arial" panose="020B0604020202020204" pitchFamily="34" charset="0"/>
              <a:buNone/>
            </a:pPr>
            <a:r>
              <a:rPr lang="en-US" altLang="zh-CN">
                <a:ea typeface="宋体" panose="02010600030101010101" pitchFamily="2" charset="-122"/>
              </a:rPr>
              <a:t>2</a:t>
            </a:r>
          </a:p>
        </p:txBody>
      </p:sp>
      <p:sp>
        <p:nvSpPr>
          <p:cNvPr id="10265" name="Oval 22"/>
          <p:cNvSpPr>
            <a:spLocks noChangeArrowheads="1"/>
          </p:cNvSpPr>
          <p:nvPr/>
        </p:nvSpPr>
        <p:spPr bwMode="auto">
          <a:xfrm>
            <a:off x="3733800" y="3000375"/>
            <a:ext cx="1703388" cy="1685925"/>
          </a:xfrm>
          <a:prstGeom prst="ellipse">
            <a:avLst/>
          </a:prstGeom>
          <a:gradFill rotWithShape="1">
            <a:gsLst>
              <a:gs pos="0">
                <a:schemeClr val="hlink"/>
              </a:gs>
              <a:gs pos="50000">
                <a:srgbClr val="FFFFFF"/>
              </a:gs>
              <a:gs pos="100000">
                <a:schemeClr val="hlink"/>
              </a:gs>
            </a:gsLst>
            <a:lin ang="18900000" scaled="1"/>
          </a:gradFill>
          <a:ln w="9525">
            <a:noFill/>
            <a:round/>
          </a:ln>
        </p:spPr>
        <p:txBody>
          <a:bodyPr wrap="none"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7" name="Oval 23"/>
          <p:cNvSpPr>
            <a:spLocks noChangeArrowheads="1"/>
          </p:cNvSpPr>
          <p:nvPr/>
        </p:nvSpPr>
        <p:spPr bwMode="auto">
          <a:xfrm>
            <a:off x="3740150" y="2998788"/>
            <a:ext cx="1701800" cy="1685925"/>
          </a:xfrm>
          <a:prstGeom prst="ellipse">
            <a:avLst/>
          </a:prstGeom>
          <a:gradFill rotWithShape="1">
            <a:gsLst>
              <a:gs pos="0">
                <a:schemeClr val="hlink">
                  <a:alpha val="31998"/>
                </a:schemeClr>
              </a:gs>
              <a:gs pos="100000">
                <a:srgbClr val="000000">
                  <a:alpha val="89998"/>
                </a:srgbClr>
              </a:gs>
            </a:gsLst>
            <a:lin ang="18900000" scaled="1"/>
          </a:gradFill>
          <a:ln w="9525">
            <a:noFill/>
            <a:round/>
          </a:ln>
        </p:spPr>
        <p:txBody>
          <a:bodyPr wrap="none"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0267" name="Oval 24"/>
          <p:cNvSpPr>
            <a:spLocks noChangeArrowheads="1"/>
          </p:cNvSpPr>
          <p:nvPr/>
        </p:nvSpPr>
        <p:spPr bwMode="auto">
          <a:xfrm>
            <a:off x="3844925" y="3109913"/>
            <a:ext cx="1481138" cy="1465262"/>
          </a:xfrm>
          <a:prstGeom prst="ellipse">
            <a:avLst/>
          </a:prstGeom>
          <a:gradFill rotWithShape="1">
            <a:gsLst>
              <a:gs pos="0">
                <a:schemeClr val="hlink"/>
              </a:gs>
              <a:gs pos="50000">
                <a:srgbClr val="1B506E"/>
              </a:gs>
              <a:gs pos="100000">
                <a:schemeClr val="hlink"/>
              </a:gs>
            </a:gsLst>
            <a:lin ang="2700000" scaled="1"/>
          </a:gradFill>
          <a:ln w="9525">
            <a:noFill/>
            <a:round/>
          </a:ln>
        </p:spPr>
        <p:txBody>
          <a:bodyPr anchor="ctr">
            <a:spAutoFit/>
          </a:bodyPr>
          <a:lstStyle/>
          <a:p>
            <a:pPr eaLnBrk="1" hangingPunct="1">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339" name="Oval 25"/>
          <p:cNvSpPr>
            <a:spLocks noChangeArrowheads="1"/>
          </p:cNvSpPr>
          <p:nvPr/>
        </p:nvSpPr>
        <p:spPr bwMode="auto">
          <a:xfrm>
            <a:off x="3841750" y="3113088"/>
            <a:ext cx="1481138" cy="1465262"/>
          </a:xfrm>
          <a:prstGeom prst="ellipse">
            <a:avLst/>
          </a:prstGeom>
          <a:gradFill rotWithShape="1">
            <a:gsLst>
              <a:gs pos="0">
                <a:srgbClr val="1F5E81"/>
              </a:gs>
              <a:gs pos="100000">
                <a:schemeClr val="hlink">
                  <a:alpha val="0"/>
                </a:schemeClr>
              </a:gs>
            </a:gsLst>
            <a:lin ang="18900000" scaled="1"/>
          </a:gra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0" name="Oval 26"/>
          <p:cNvSpPr>
            <a:spLocks noChangeArrowheads="1"/>
          </p:cNvSpPr>
          <p:nvPr/>
        </p:nvSpPr>
        <p:spPr bwMode="auto">
          <a:xfrm>
            <a:off x="3921125" y="3184525"/>
            <a:ext cx="1333500" cy="1320800"/>
          </a:xfrm>
          <a:prstGeom prst="ellipse">
            <a:avLst/>
          </a:prstGeom>
          <a:solidFill>
            <a:srgbClr val="333333"/>
          </a:solidFill>
          <a:ln w="9525">
            <a:noFill/>
            <a:round/>
          </a:ln>
        </p:spPr>
        <p:txBody>
          <a:bodyPr anchor="ctr">
            <a:spAutoFit/>
          </a:bodyP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13341" name="Group 27"/>
          <p:cNvGrpSpPr/>
          <p:nvPr/>
        </p:nvGrpSpPr>
        <p:grpSpPr bwMode="auto">
          <a:xfrm>
            <a:off x="3940175" y="3203575"/>
            <a:ext cx="1290638" cy="1276350"/>
            <a:chOff x="0" y="0"/>
            <a:chExt cx="1252" cy="1252"/>
          </a:xfrm>
        </p:grpSpPr>
        <p:sp>
          <p:nvSpPr>
            <p:cNvPr id="13343" name="Oval 28"/>
            <p:cNvSpPr>
              <a:spLocks noChangeArrowheads="1"/>
            </p:cNvSpPr>
            <p:nvPr/>
          </p:nvSpPr>
          <p:spPr bwMode="auto">
            <a:xfrm>
              <a:off x="0" y="0"/>
              <a:ext cx="1252" cy="1252"/>
            </a:xfrm>
            <a:prstGeom prst="ellipse">
              <a:avLst/>
            </a:prstGeom>
            <a:gradFill rotWithShape="1">
              <a:gsLst>
                <a:gs pos="0">
                  <a:srgbClr val="636869"/>
                </a:gs>
                <a:gs pos="100000">
                  <a:srgbClr val="D6E1E2"/>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4" name="Oval 29"/>
            <p:cNvSpPr>
              <a:spLocks noChangeArrowheads="1"/>
            </p:cNvSpPr>
            <p:nvPr/>
          </p:nvSpPr>
          <p:spPr bwMode="auto">
            <a:xfrm>
              <a:off x="16" y="7"/>
              <a:ext cx="1222" cy="1221"/>
            </a:xfrm>
            <a:prstGeom prst="ellipse">
              <a:avLst/>
            </a:prstGeom>
            <a:gradFill rotWithShape="1">
              <a:gsLst>
                <a:gs pos="0">
                  <a:srgbClr val="D6E1E2">
                    <a:alpha val="0"/>
                  </a:srgbClr>
                </a:gs>
                <a:gs pos="100000">
                  <a:srgbClr val="F1F5F5"/>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5" name="Oval 30"/>
            <p:cNvSpPr>
              <a:spLocks noChangeArrowheads="1"/>
            </p:cNvSpPr>
            <p:nvPr/>
          </p:nvSpPr>
          <p:spPr bwMode="auto">
            <a:xfrm>
              <a:off x="29" y="19"/>
              <a:ext cx="1162" cy="1141"/>
            </a:xfrm>
            <a:prstGeom prst="ellipse">
              <a:avLst/>
            </a:prstGeom>
            <a:gradFill rotWithShape="1">
              <a:gsLst>
                <a:gs pos="0">
                  <a:srgbClr val="AAB2B3"/>
                </a:gs>
                <a:gs pos="100000">
                  <a:srgbClr val="D6E1E2">
                    <a:alpha val="48000"/>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13346" name="Oval 31"/>
            <p:cNvSpPr>
              <a:spLocks noChangeArrowheads="1"/>
            </p:cNvSpPr>
            <p:nvPr/>
          </p:nvSpPr>
          <p:spPr bwMode="auto">
            <a:xfrm>
              <a:off x="97" y="51"/>
              <a:ext cx="1033" cy="926"/>
            </a:xfrm>
            <a:prstGeom prst="ellipse">
              <a:avLst/>
            </a:prstGeom>
            <a:gradFill rotWithShape="1">
              <a:gsLst>
                <a:gs pos="0">
                  <a:srgbClr val="FFFFFF"/>
                </a:gs>
                <a:gs pos="100000">
                  <a:srgbClr val="D6E1E2">
                    <a:alpha val="37999"/>
                  </a:srgbClr>
                </a:gs>
              </a:gsLst>
              <a:lin ang="5400000" scaled="1"/>
            </a:gradFill>
            <a:ln w="9525">
              <a:noFill/>
              <a:round/>
            </a:ln>
          </p:spPr>
          <p:txBody>
            <a:bodyPr vert="eaVert"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13342" name="Text Box 32"/>
          <p:cNvSpPr txBox="1">
            <a:spLocks noChangeArrowheads="1"/>
          </p:cNvSpPr>
          <p:nvPr/>
        </p:nvSpPr>
        <p:spPr bwMode="auto">
          <a:xfrm>
            <a:off x="3896995" y="3383280"/>
            <a:ext cx="1356995" cy="922020"/>
          </a:xfrm>
          <a:prstGeom prst="rect">
            <a:avLst/>
          </a:prstGeom>
          <a:noFill/>
          <a:ln w="9525">
            <a:noFill/>
            <a:miter lim="800000"/>
          </a:ln>
        </p:spPr>
        <p:txBody>
          <a:bodyPr wrap="square">
            <a:spAutoFit/>
          </a:bodyPr>
          <a:lstStyle/>
          <a:p>
            <a:pPr algn="ctr">
              <a:buFont typeface="Arial" panose="020B0604020202020204" pitchFamily="34" charset="0"/>
              <a:buNone/>
            </a:pPr>
            <a:r>
              <a:rPr lang="zh-CN" altLang="en-US" sz="1800" dirty="0">
                <a:solidFill>
                  <a:srgbClr val="0033CC"/>
                </a:solidFill>
                <a:ea typeface="宋体" panose="02010600030101010101" pitchFamily="2" charset="-122"/>
              </a:rPr>
              <a:t>跨境电子商务商业模式分类依据</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238125" y="1371600"/>
            <a:ext cx="8883015" cy="5314950"/>
          </a:xfrm>
        </p:spPr>
        <p:txBody>
          <a:bodyPr/>
          <a:lstStyle/>
          <a:p>
            <a:pPr eaLnBrk="1" hangingPunct="1">
              <a:lnSpc>
                <a:spcPct val="90000"/>
              </a:lnSpc>
              <a:buNone/>
            </a:pPr>
            <a:r>
              <a:rPr lang="zh-CN" altLang="en-US" b="1" dirty="0">
                <a:solidFill>
                  <a:srgbClr val="FF0000"/>
                </a:solidFill>
                <a:ea typeface="宋体" panose="02010600030101010101" pitchFamily="2" charset="-122"/>
                <a:sym typeface="+mn-ea"/>
              </a:rPr>
              <a:t>（1）按照交易主体属性分类</a:t>
            </a:r>
            <a:endParaRPr lang="zh-CN" altLang="en-US" b="1" dirty="0">
              <a:solidFill>
                <a:srgbClr val="FF0000"/>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根据交易主体属性的不同，跨境</a:t>
            </a:r>
            <a:r>
              <a:rPr lang="zh-CN" altLang="en-US" b="1" dirty="0">
                <a:solidFill>
                  <a:srgbClr val="020202"/>
                </a:solidFill>
                <a:latin typeface="Times New Roman" pitchFamily="18" charset="0"/>
                <a:ea typeface="宋体" panose="02010600030101010101" pitchFamily="2" charset="-122"/>
                <a:cs typeface="Times New Roman" pitchFamily="18" charset="0"/>
                <a:sym typeface="+mn-ea"/>
              </a:rPr>
              <a:t>电子商务可分为B2B跨境电商、B2C跨境电商、C2C跨境电商三类。其中，B2B跨境电商中具有代表性的是阿里巴巴（为与阿里巴巴集团进行区分，此处的阿里巴巴特指阿里巴巴集团旗下的1688全球购物网站），B2C跨境电商中具有代表性的有天猫国际、京东全球购、网易考拉、洋码头等，C2C跨境电商中具有代表性的有阿里速卖通（成立之初为C2C模式，后于2016年向B2C</a:t>
            </a:r>
            <a:r>
              <a:rPr lang="zh-CN" altLang="en-US" b="1" dirty="0">
                <a:solidFill>
                  <a:srgbClr val="020202"/>
                </a:solidFill>
                <a:ea typeface="宋体" panose="02010600030101010101" pitchFamily="2" charset="-122"/>
                <a:sym typeface="+mn-ea"/>
              </a:rPr>
              <a:t>主营方向转型）、海蜜、易贝等。</a:t>
            </a:r>
            <a:endParaRPr lang="zh-CN" altLang="en-US" b="1" dirty="0">
              <a:solidFill>
                <a:srgbClr val="020202"/>
              </a:solidFill>
              <a:ea typeface="宋体" panose="02010600030101010101" pitchFamily="2" charset="-122"/>
            </a:endParaRPr>
          </a:p>
          <a:p>
            <a:pPr eaLnBrk="1" hangingPunct="1">
              <a:buNone/>
            </a:pPr>
            <a:endParaRPr lang="zh-CN" altLang="en-US" b="1" dirty="0"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15</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238125" y="1371600"/>
            <a:ext cx="8883015" cy="5314950"/>
          </a:xfrm>
        </p:spPr>
        <p:txBody>
          <a:bodyPr/>
          <a:lstStyle/>
          <a:p>
            <a:pPr eaLnBrk="1" hangingPunct="1">
              <a:lnSpc>
                <a:spcPct val="90000"/>
              </a:lnSpc>
              <a:buNone/>
            </a:pPr>
            <a:r>
              <a:rPr lang="zh-CN" altLang="en-US" b="1" dirty="0">
                <a:solidFill>
                  <a:srgbClr val="FF0000"/>
                </a:solidFill>
                <a:ea typeface="宋体" panose="02010600030101010101" pitchFamily="2" charset="-122"/>
                <a:sym typeface="+mn-ea"/>
              </a:rPr>
              <a:t>（2）按照平台经营商品品类</a:t>
            </a:r>
            <a:endParaRPr lang="zh-CN" altLang="en-US" b="1" dirty="0">
              <a:solidFill>
                <a:srgbClr val="FF0000"/>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跨境电商分为综合平台型、综合自营型、垂直平台型、垂直自营型四类。其中，综合平台型跨境电商的代表性企业有京东全球购、天猫国际、淘宝全球购、洋码头等；综合自营型跨境电商的代表性企业有亚马逊海外购、沃尔玛全球e购、网易考拉海购、小红书、兰亭集势等；垂直平台型跨境电商的参与者比较有限，主要集中于服饰、美妆等垂直类商品，代表性企业有美丽说、海蜜全球购等；垂直自营型跨境电商也比较少见，代表性企业有我买网跨境购、蜜芽、聚美优品、唯品会等。</a:t>
            </a:r>
            <a:endParaRPr lang="zh-CN" altLang="en-US" b="1" dirty="0">
              <a:solidFill>
                <a:srgbClr val="020202"/>
              </a:solidFill>
              <a:ea typeface="宋体" panose="02010600030101010101" pitchFamily="2" charset="-122"/>
            </a:endParaRPr>
          </a:p>
          <a:p>
            <a:pPr eaLnBrk="1" hangingPunct="1">
              <a:buNone/>
            </a:pPr>
            <a:endParaRPr lang="zh-CN" altLang="en-US"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16</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238125"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lang="zh-CN" altLang="en-US" b="1" dirty="0">
                <a:solidFill>
                  <a:srgbClr val="020202"/>
                </a:solidFill>
                <a:ea typeface="宋体" panose="02010600030101010101" pitchFamily="2" charset="-122"/>
                <a:sym typeface="+mn-ea"/>
              </a:rPr>
              <a:t>平台型跨境电商的主要特征，一是交易主体提供商品交易的跨境电子商务平台，并不参与商品购买、销售等相应的交易环节；二是国外品牌商、制造商、经销商、网店店主等入驻该跨境电商平台，从事商品展示、销售等活动；三是商家云集，商品种类丰富。</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平台型跨境电商的优势和劣势均比较鲜明。其优势表现，一是商品货源广泛而充足；二是商品种类繁多；三是支付方式便捷；四是平台规模较大，网站流量较大。其劣势表现，一是跨境物流、海关、商检等环节缺乏自有稳定渠道，服务质量不高；二是商品质量保障水平较低，容易出现各种类型的商品质量问题，导致消费者信任度偏低。</a:t>
            </a:r>
            <a:endParaRPr lang="zh-CN" altLang="en-US" b="1" dirty="0">
              <a:solidFill>
                <a:srgbClr val="020202"/>
              </a:solidFill>
              <a:ea typeface="宋体" panose="02010600030101010101" pitchFamily="2" charset="-122"/>
            </a:endParaRPr>
          </a:p>
          <a:p>
            <a:pPr eaLnBrk="1" hangingPunct="1">
              <a:lnSpc>
                <a:spcPct val="90000"/>
              </a:lnSpc>
              <a:buNone/>
            </a:pPr>
            <a:endParaRPr lang="zh-CN" altLang="en-US" b="1" dirty="0">
              <a:solidFill>
                <a:srgbClr val="020202"/>
              </a:solidFill>
              <a:ea typeface="宋体" panose="02010600030101010101" pitchFamily="2" charset="-122"/>
            </a:endParaRPr>
          </a:p>
          <a:p>
            <a:pPr eaLnBrk="1" hangingPunct="1">
              <a:buNone/>
            </a:pPr>
            <a:endParaRPr lang="zh-CN" altLang="en-US"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17</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238125"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lang="zh-CN" altLang="en-US" b="1" dirty="0">
                <a:solidFill>
                  <a:srgbClr val="020202"/>
                </a:solidFill>
                <a:ea typeface="宋体" panose="02010600030101010101" pitchFamily="2" charset="-122"/>
                <a:sym typeface="+mn-ea"/>
              </a:rPr>
              <a:t>自营型跨境电商的主要特征，一是开发和运营跨境电子商务平台，并作为商品购买主体从海外采购商品与备货；二是涉及从商品供应、销售到售后的整条供应链。</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自营型跨境电商的主要优势，一是电商平台与商品都是自营的，掌控能力较强；二是商品质量保障水平高，商家信誉度好，消费者信任度高；三是货源较为稳定；四是跨境物流、海关与商检等环节资源稳定；五是跨境支付便捷。自营型跨境电商的主要劣势，一是整体运营成本高；二是资源需求多；三是运营风险高，四是资金压力大；五是商品滞销、退换货等问题显著。</a:t>
            </a:r>
            <a:endParaRPr lang="zh-CN" altLang="en-US" b="1" dirty="0">
              <a:solidFill>
                <a:srgbClr val="020202"/>
              </a:solidFill>
              <a:ea typeface="宋体" panose="02010600030101010101" pitchFamily="2" charset="-122"/>
            </a:endParaRPr>
          </a:p>
          <a:p>
            <a:pPr eaLnBrk="1" hangingPunct="1">
              <a:buNone/>
            </a:pPr>
            <a:endParaRPr lang="zh-CN" altLang="en-US"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18</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238125"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lang="zh-CN" altLang="en-US" b="1" dirty="0">
                <a:solidFill>
                  <a:srgbClr val="FF0000"/>
                </a:solidFill>
                <a:ea typeface="宋体" panose="02010600030101010101" pitchFamily="2" charset="-122"/>
                <a:sym typeface="+mn-ea"/>
              </a:rPr>
              <a:t>（3）按照商品流动方向</a:t>
            </a:r>
            <a:endParaRPr lang="zh-CN" altLang="en-US" b="1" dirty="0">
              <a:solidFill>
                <a:srgbClr val="FF0000"/>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按照商品流动方向划分，可分为跨境进口电商、跨境出口电商两类。我国跨境电子商务交易仍以跨境出口为主，其中又以跨境</a:t>
            </a:r>
            <a:r>
              <a:rPr lang="zh-CN" altLang="en-US" b="1" dirty="0">
                <a:solidFill>
                  <a:srgbClr val="020202"/>
                </a:solidFill>
                <a:latin typeface="Times New Roman" panose="02020603050405020304" pitchFamily="18" charset="0"/>
                <a:ea typeface="宋体" panose="02010600030101010101" pitchFamily="2" charset="-122"/>
                <a:sym typeface="+mn-ea"/>
              </a:rPr>
              <a:t>B2B</a:t>
            </a:r>
            <a:r>
              <a:rPr lang="zh-CN" altLang="en-US" b="1" dirty="0">
                <a:solidFill>
                  <a:srgbClr val="020202"/>
                </a:solidFill>
                <a:ea typeface="宋体" panose="02010600030101010101" pitchFamily="2" charset="-122"/>
                <a:sym typeface="+mn-ea"/>
              </a:rPr>
              <a:t>出口为主要形式。跨境进口电商指的是从事商品进口业务的跨境电商，具体指国外商品通过电子商务渠道销售到我国市场，通过电子商务平台完成商品的展示、交易、支付，并通过线下的跨境物流送达商品、完成商品交易的电商企业，其代表性企业有天猫国际、京东全球购、洋码头、小红书等；跨境出口电商指的是从事商品出口业务的跨境电商，具体指将本国商品通过电子商务渠道销售到国外市场，通过电子商务平台完成商品的展示、交易、支付，并通过线下的跨境物流送达商品、完成商品交易的电商企业，其代表性企业有亚马逊海外购、易贝、阿里速卖通、环球资源、大龙网、兰亭集势、敦煌网等。</a:t>
            </a:r>
            <a:endParaRPr lang="zh-CN" altLang="en-US" b="1" dirty="0">
              <a:solidFill>
                <a:srgbClr val="020202"/>
              </a:solidFill>
              <a:ea typeface="宋体" panose="02010600030101010101" pitchFamily="2" charset="-122"/>
            </a:endParaRPr>
          </a:p>
          <a:p>
            <a:pPr eaLnBrk="1" hangingPunct="1">
              <a:lnSpc>
                <a:spcPct val="90000"/>
              </a:lnSpc>
              <a:buNone/>
            </a:pPr>
            <a:endParaRPr lang="zh-CN" altLang="en-US"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19</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66040" y="1371600"/>
            <a:ext cx="891984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lang="zh-CN" altLang="en-US" b="1" dirty="0">
                <a:solidFill>
                  <a:srgbClr val="FF0000"/>
                </a:solidFill>
                <a:ea typeface="宋体" panose="02010600030101010101" pitchFamily="2" charset="-122"/>
                <a:sym typeface="+mn-ea"/>
              </a:rPr>
              <a:t>（4）按照跨境电商企业类型  </a:t>
            </a:r>
            <a:r>
              <a:rPr lang="zh-CN" altLang="en-US" b="1" dirty="0">
                <a:solidFill>
                  <a:srgbClr val="020202"/>
                </a:solidFill>
                <a:ea typeface="宋体" panose="02010600030101010101" pitchFamily="2" charset="-122"/>
                <a:sym typeface="+mn-ea"/>
              </a:rPr>
              <a:t>        </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根据行业背景划分，主要包括以下几类：</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一是全球性电商企业将业务辐射到跨境电商业务，其代表性企业有亚马逊、易贝等。</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二是国内电商企业拓展跨境电商业务，国内电商企业成立之初，主要经营或辐射本国市场，为实现持续增长或顺应跨境电子商务发展趋势，其经营范围由本国市场扩展到国外市场，从而发展为跨境电子商务企业，其代表性企业有京东商城、天猫商城、印度的</a:t>
            </a:r>
            <a:r>
              <a:rPr lang="zh-CN" altLang="en-US" b="1" dirty="0">
                <a:solidFill>
                  <a:srgbClr val="020202"/>
                </a:solidFill>
                <a:latin typeface="Times New Roman" panose="02020603050405020304" pitchFamily="18" charset="0"/>
                <a:ea typeface="宋体" panose="02010600030101010101" pitchFamily="2" charset="-122"/>
                <a:sym typeface="+mn-ea"/>
              </a:rPr>
              <a:t>Zomato</a:t>
            </a:r>
            <a:r>
              <a:rPr lang="zh-CN" altLang="en-US" b="1" dirty="0">
                <a:solidFill>
                  <a:srgbClr val="020202"/>
                </a:solidFill>
                <a:ea typeface="宋体" panose="02010600030101010101" pitchFamily="2" charset="-122"/>
                <a:sym typeface="+mn-ea"/>
              </a:rPr>
              <a:t>等。</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三是传统互联网企业涉足跨境电商业务，其代表性企业有网易考拉海购、谷歌等。</a:t>
            </a:r>
            <a:endParaRPr lang="zh-CN" altLang="en-US" b="1" dirty="0">
              <a:solidFill>
                <a:srgbClr val="020202"/>
              </a:solidFill>
              <a:ea typeface="宋体" panose="02010600030101010101" pitchFamily="2" charset="-122"/>
            </a:endParaRPr>
          </a:p>
          <a:p>
            <a:pPr eaLnBrk="1" hangingPunct="1">
              <a:lnSpc>
                <a:spcPct val="90000"/>
              </a:lnSpc>
              <a:buNone/>
            </a:pPr>
            <a:r>
              <a:rPr lang="zh-CN" altLang="en-US" b="1" dirty="0">
                <a:solidFill>
                  <a:srgbClr val="020202"/>
                </a:solidFill>
                <a:ea typeface="宋体" panose="02010600030101010101" pitchFamily="2" charset="-122"/>
                <a:sym typeface="+mn-ea"/>
              </a:rPr>
              <a:t>         四是传统行业企业进入跨境电商市场，传统企业在电商发展的推动下，逐渐步入跨境电商市场，该类企业主要以传统零售业为主，其代表性企业有沃尔玛、家乐福、麦德龙、家得宝、劳氏等。</a:t>
            </a:r>
            <a:endParaRPr lang="zh-CN" altLang="en-US" b="1" dirty="0">
              <a:solidFill>
                <a:srgbClr val="020202"/>
              </a:solidFill>
              <a:ea typeface="宋体" panose="02010600030101010101" pitchFamily="2" charset="-122"/>
            </a:endParaRPr>
          </a:p>
          <a:p>
            <a:pPr eaLnBrk="1" hangingPunct="1">
              <a:lnSpc>
                <a:spcPct val="90000"/>
              </a:lnSpc>
              <a:buNone/>
            </a:pPr>
            <a:endParaRPr lang="zh-CN" altLang="en-US"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AutoShape 12"/>
          <p:cNvSpPr>
            <a:spLocks noChangeArrowheads="1"/>
          </p:cNvSpPr>
          <p:nvPr/>
        </p:nvSpPr>
        <p:spPr bwMode="auto">
          <a:xfrm>
            <a:off x="2041525" y="3320006"/>
            <a:ext cx="5715000" cy="414338"/>
          </a:xfrm>
          <a:prstGeom prst="roundRect">
            <a:avLst>
              <a:gd name="adj" fmla="val 16667"/>
            </a:avLst>
          </a:prstGeom>
          <a:gradFill rotWithShape="1">
            <a:gsLst>
              <a:gs pos="0">
                <a:schemeClr val="hlink"/>
              </a:gs>
              <a:gs pos="50000">
                <a:schemeClr val="hlink">
                  <a:gamma/>
                  <a:tint val="21176"/>
                  <a:invGamma/>
                </a:schemeClr>
              </a:gs>
              <a:gs pos="100000">
                <a:schemeClr val="hlink"/>
              </a:gs>
            </a:gsLst>
            <a:lin ang="5400000" scaled="1"/>
          </a:gradFill>
          <a:ln w="12700">
            <a:solidFill>
              <a:schemeClr val="bg1"/>
            </a:solidFill>
            <a:round/>
          </a:ln>
          <a:effectLst/>
        </p:spPr>
        <p:txBody>
          <a:bodyPr wrap="none" anchor="ctr"/>
          <a:lstStyle/>
          <a:p>
            <a:pPr>
              <a:defRPr/>
            </a:pPr>
            <a:endParaRPr lang="zh-CN" altLang="en-US">
              <a:ea typeface="宋体" panose="02010600030101010101" pitchFamily="2" charset="-122"/>
            </a:endParaRPr>
          </a:p>
        </p:txBody>
      </p:sp>
      <p:sp>
        <p:nvSpPr>
          <p:cNvPr id="12290"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2291"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4B38F251-4742-43B0-9713-7BA9B8447FF7}"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a:t>
            </a:fld>
            <a:endParaRPr lang="zh-CN" altLang="en-US" sz="1000">
              <a:latin typeface="Verdana" panose="020B0604030504040204" pitchFamily="34" charset="0"/>
              <a:ea typeface="宋体" panose="02010600030101010101" pitchFamily="2" charset="-122"/>
            </a:endParaRPr>
          </a:p>
        </p:txBody>
      </p:sp>
      <p:sp>
        <p:nvSpPr>
          <p:cNvPr id="12292" name="Rectangle 2"/>
          <p:cNvSpPr>
            <a:spLocks noGrp="1" noChangeArrowheads="1"/>
          </p:cNvSpPr>
          <p:nvPr>
            <p:ph type="title" idx="4294967295"/>
          </p:nvPr>
        </p:nvSpPr>
        <p:spPr/>
        <p:txBody>
          <a:bodyPr/>
          <a:lstStyle/>
          <a:p>
            <a:pPr eaLnBrk="1" hangingPunct="1"/>
            <a:r>
              <a:rPr lang="zh-CN" altLang="en-US" dirty="0" smtClean="0">
                <a:ea typeface="宋体" panose="02010600030101010101" pitchFamily="2" charset="-122"/>
                <a:sym typeface="+mn-ea"/>
              </a:rPr>
              <a:t>       内容</a:t>
            </a:r>
            <a:r>
              <a:rPr lang="zh-CN" altLang="en-US" dirty="0">
                <a:ea typeface="宋体" panose="02010600030101010101" pitchFamily="2" charset="-122"/>
                <a:sym typeface="+mn-ea"/>
              </a:rPr>
              <a:t>概要</a:t>
            </a:r>
            <a:endParaRPr lang="zh-CN" altLang="en-US" dirty="0" smtClean="0">
              <a:ea typeface="宋体" panose="02010600030101010101" pitchFamily="2" charset="-122"/>
            </a:endParaRPr>
          </a:p>
        </p:txBody>
      </p:sp>
      <p:grpSp>
        <p:nvGrpSpPr>
          <p:cNvPr id="35" name="Group 70"/>
          <p:cNvGrpSpPr>
            <a:grpSpLocks/>
          </p:cNvGrpSpPr>
          <p:nvPr/>
        </p:nvGrpSpPr>
        <p:grpSpPr bwMode="auto">
          <a:xfrm>
            <a:off x="1524000" y="1576931"/>
            <a:ext cx="6240247" cy="693420"/>
            <a:chOff x="1056" y="1008"/>
            <a:chExt cx="3840" cy="432"/>
          </a:xfrm>
        </p:grpSpPr>
        <p:grpSp>
          <p:nvGrpSpPr>
            <p:cNvPr id="60" name="Group 56"/>
            <p:cNvGrpSpPr>
              <a:grpSpLocks/>
            </p:cNvGrpSpPr>
            <p:nvPr/>
          </p:nvGrpSpPr>
          <p:grpSpPr bwMode="auto">
            <a:xfrm>
              <a:off x="1056" y="1008"/>
              <a:ext cx="3840" cy="432"/>
              <a:chOff x="1104" y="1056"/>
              <a:chExt cx="3840" cy="432"/>
            </a:xfrm>
          </p:grpSpPr>
          <p:sp>
            <p:nvSpPr>
              <p:cNvPr id="63" name="AutoShape 4"/>
              <p:cNvSpPr>
                <a:spLocks noChangeArrowheads="1"/>
              </p:cNvSpPr>
              <p:nvPr/>
            </p:nvSpPr>
            <p:spPr bwMode="auto">
              <a:xfrm>
                <a:off x="1344" y="1131"/>
                <a:ext cx="3600"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solidFill>
                  <a:schemeClr val="bg1"/>
                </a:solidFill>
                <a:round/>
              </a:ln>
              <a:effectLst/>
            </p:spPr>
            <p:txBody>
              <a:bodyPr wrap="none" anchor="ctr"/>
              <a:lstStyle/>
              <a:p>
                <a:pPr>
                  <a:defRPr/>
                </a:pPr>
                <a:endParaRPr lang="zh-CN" altLang="en-US">
                  <a:ea typeface="宋体" panose="02010600030101010101" pitchFamily="2" charset="-122"/>
                </a:endParaRPr>
              </a:p>
            </p:txBody>
          </p:sp>
          <p:sp>
            <p:nvSpPr>
              <p:cNvPr id="64" name="AutoShape 5"/>
              <p:cNvSpPr>
                <a:spLocks noChangeArrowheads="1"/>
              </p:cNvSpPr>
              <p:nvPr/>
            </p:nvSpPr>
            <p:spPr bwMode="auto">
              <a:xfrm>
                <a:off x="1104" y="1056"/>
                <a:ext cx="432" cy="432"/>
              </a:xfrm>
              <a:prstGeom prst="diamond">
                <a:avLst/>
              </a:prstGeom>
              <a:solidFill>
                <a:schemeClr val="accent2"/>
              </a:solidFill>
              <a:ln w="25400">
                <a:solidFill>
                  <a:schemeClr val="bg1"/>
                </a:solidFill>
                <a:miter lim="800000"/>
                <a:headEnd/>
                <a:tailEnd/>
              </a:ln>
            </p:spPr>
            <p:txBody>
              <a:bodyPr wrap="none" anchor="ctr"/>
              <a:lstStyle/>
              <a:p>
                <a:endParaRPr lang="zh-CN" altLang="en-US">
                  <a:ea typeface="宋体" pitchFamily="2" charset="-122"/>
                </a:endParaRPr>
              </a:p>
            </p:txBody>
          </p:sp>
        </p:grpSp>
        <p:sp>
          <p:nvSpPr>
            <p:cNvPr id="61" name="Text Box 6"/>
            <p:cNvSpPr txBox="1">
              <a:spLocks noChangeArrowheads="1"/>
            </p:cNvSpPr>
            <p:nvPr/>
          </p:nvSpPr>
          <p:spPr bwMode="auto">
            <a:xfrm>
              <a:off x="1618" y="1086"/>
              <a:ext cx="2512" cy="277"/>
            </a:xfrm>
            <a:prstGeom prst="rect">
              <a:avLst/>
            </a:prstGeom>
            <a:noFill/>
            <a:ln w="9525">
              <a:noFill/>
              <a:miter lim="800000"/>
              <a:headEnd/>
              <a:tailEnd/>
            </a:ln>
          </p:spPr>
          <p:txBody>
            <a:bodyPr>
              <a:spAutoFit/>
            </a:bodyPr>
            <a:lstStyle/>
            <a:p>
              <a:r>
                <a:rPr lang="zh-CN" altLang="en-US" sz="2300" dirty="0" smtClean="0">
                  <a:solidFill>
                    <a:srgbClr val="0033CC"/>
                  </a:solidFill>
                  <a:ea typeface="宋体" pitchFamily="2" charset="-122"/>
                </a:rPr>
                <a:t>跨境电子商务概述</a:t>
              </a:r>
              <a:endParaRPr lang="zh-CN" altLang="en-US" sz="2300" dirty="0">
                <a:solidFill>
                  <a:srgbClr val="0033CC"/>
                </a:solidFill>
                <a:ea typeface="宋体" pitchFamily="2" charset="-122"/>
              </a:endParaRPr>
            </a:p>
          </p:txBody>
        </p:sp>
        <p:sp>
          <p:nvSpPr>
            <p:cNvPr id="62" name="Text Box 7"/>
            <p:cNvSpPr txBox="1">
              <a:spLocks noChangeArrowheads="1"/>
            </p:cNvSpPr>
            <p:nvPr/>
          </p:nvSpPr>
          <p:spPr bwMode="auto">
            <a:xfrm>
              <a:off x="1152" y="1105"/>
              <a:ext cx="222" cy="287"/>
            </a:xfrm>
            <a:prstGeom prst="rect">
              <a:avLst/>
            </a:prstGeom>
            <a:noFill/>
            <a:ln w="9525">
              <a:noFill/>
              <a:miter lim="800000"/>
              <a:headEnd/>
              <a:tailEnd/>
            </a:ln>
          </p:spPr>
          <p:txBody>
            <a:bodyPr>
              <a:spAutoFit/>
            </a:bodyPr>
            <a:lstStyle/>
            <a:p>
              <a:pPr algn="ctr" eaLnBrk="0" hangingPunct="0"/>
              <a:r>
                <a:rPr lang="en-US" altLang="zh-CN" sz="2400" b="0">
                  <a:solidFill>
                    <a:schemeClr val="bg1"/>
                  </a:solidFill>
                  <a:ea typeface="宋体" pitchFamily="2" charset="-122"/>
                </a:rPr>
                <a:t>1</a:t>
              </a:r>
            </a:p>
          </p:txBody>
        </p:sp>
      </p:grpSp>
      <p:grpSp>
        <p:nvGrpSpPr>
          <p:cNvPr id="36" name="Group 71"/>
          <p:cNvGrpSpPr>
            <a:grpSpLocks/>
          </p:cNvGrpSpPr>
          <p:nvPr/>
        </p:nvGrpSpPr>
        <p:grpSpPr bwMode="auto">
          <a:xfrm>
            <a:off x="1524000" y="2424444"/>
            <a:ext cx="6240247" cy="1313004"/>
            <a:chOff x="1056" y="1536"/>
            <a:chExt cx="3840" cy="818"/>
          </a:xfrm>
        </p:grpSpPr>
        <p:grpSp>
          <p:nvGrpSpPr>
            <p:cNvPr id="55" name="Group 62"/>
            <p:cNvGrpSpPr>
              <a:grpSpLocks/>
            </p:cNvGrpSpPr>
            <p:nvPr/>
          </p:nvGrpSpPr>
          <p:grpSpPr bwMode="auto">
            <a:xfrm>
              <a:off x="1056" y="1536"/>
              <a:ext cx="3840" cy="432"/>
              <a:chOff x="1104" y="1584"/>
              <a:chExt cx="3840" cy="432"/>
            </a:xfrm>
          </p:grpSpPr>
          <p:sp>
            <p:nvSpPr>
              <p:cNvPr id="58" name="AutoShape 8"/>
              <p:cNvSpPr>
                <a:spLocks noChangeArrowheads="1"/>
              </p:cNvSpPr>
              <p:nvPr/>
            </p:nvSpPr>
            <p:spPr bwMode="auto">
              <a:xfrm>
                <a:off x="1344" y="1659"/>
                <a:ext cx="3600" cy="288"/>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ln>
              <a:effectLst/>
            </p:spPr>
            <p:txBody>
              <a:bodyPr wrap="none" anchor="ctr"/>
              <a:lstStyle/>
              <a:p>
                <a:pPr>
                  <a:defRPr/>
                </a:pPr>
                <a:endParaRPr lang="zh-CN" altLang="en-US">
                  <a:ea typeface="宋体" panose="02010600030101010101" pitchFamily="2" charset="-122"/>
                </a:endParaRPr>
              </a:p>
            </p:txBody>
          </p:sp>
          <p:sp>
            <p:nvSpPr>
              <p:cNvPr id="59" name="AutoShape 9"/>
              <p:cNvSpPr>
                <a:spLocks noChangeArrowheads="1"/>
              </p:cNvSpPr>
              <p:nvPr/>
            </p:nvSpPr>
            <p:spPr bwMode="auto">
              <a:xfrm>
                <a:off x="1104" y="1584"/>
                <a:ext cx="432" cy="432"/>
              </a:xfrm>
              <a:prstGeom prst="diamond">
                <a:avLst/>
              </a:prstGeom>
              <a:solidFill>
                <a:schemeClr val="accent1"/>
              </a:solidFill>
              <a:ln w="25400">
                <a:solidFill>
                  <a:schemeClr val="bg1"/>
                </a:solidFill>
                <a:miter lim="800000"/>
                <a:headEnd/>
                <a:tailEnd/>
              </a:ln>
            </p:spPr>
            <p:txBody>
              <a:bodyPr wrap="none" anchor="ctr"/>
              <a:lstStyle/>
              <a:p>
                <a:endParaRPr lang="zh-CN" altLang="en-US">
                  <a:ea typeface="宋体" pitchFamily="2" charset="-122"/>
                </a:endParaRPr>
              </a:p>
            </p:txBody>
          </p:sp>
        </p:grpSp>
        <p:sp>
          <p:nvSpPr>
            <p:cNvPr id="56" name="Text Box 10"/>
            <p:cNvSpPr txBox="1">
              <a:spLocks noChangeArrowheads="1"/>
            </p:cNvSpPr>
            <p:nvPr/>
          </p:nvSpPr>
          <p:spPr bwMode="auto">
            <a:xfrm>
              <a:off x="1577" y="2077"/>
              <a:ext cx="2352" cy="277"/>
            </a:xfrm>
            <a:prstGeom prst="rect">
              <a:avLst/>
            </a:prstGeom>
            <a:noFill/>
            <a:ln w="9525">
              <a:noFill/>
              <a:miter lim="800000"/>
              <a:headEnd/>
              <a:tailEnd/>
            </a:ln>
          </p:spPr>
          <p:txBody>
            <a:bodyPr>
              <a:spAutoFit/>
            </a:bodyPr>
            <a:lstStyle/>
            <a:p>
              <a:r>
                <a:rPr lang="zh-CN" altLang="en-US" sz="2300" dirty="0" smtClean="0">
                  <a:solidFill>
                    <a:srgbClr val="0033CC"/>
                  </a:solidFill>
                  <a:ea typeface="宋体" pitchFamily="2" charset="-122"/>
                </a:rPr>
                <a:t>跨境电子商务物流管理</a:t>
              </a:r>
              <a:endParaRPr lang="zh-CN" altLang="en-US" sz="2300" dirty="0">
                <a:solidFill>
                  <a:srgbClr val="0033CC"/>
                </a:solidFill>
                <a:ea typeface="宋体" pitchFamily="2" charset="-122"/>
              </a:endParaRPr>
            </a:p>
          </p:txBody>
        </p:sp>
        <p:sp>
          <p:nvSpPr>
            <p:cNvPr id="57" name="Text Box 11"/>
            <p:cNvSpPr txBox="1">
              <a:spLocks noChangeArrowheads="1"/>
            </p:cNvSpPr>
            <p:nvPr/>
          </p:nvSpPr>
          <p:spPr bwMode="auto">
            <a:xfrm>
              <a:off x="1152" y="1633"/>
              <a:ext cx="222" cy="287"/>
            </a:xfrm>
            <a:prstGeom prst="rect">
              <a:avLst/>
            </a:prstGeom>
            <a:noFill/>
            <a:ln w="9525">
              <a:noFill/>
              <a:miter lim="800000"/>
              <a:headEnd/>
              <a:tailEnd/>
            </a:ln>
          </p:spPr>
          <p:txBody>
            <a:bodyPr>
              <a:spAutoFit/>
            </a:bodyPr>
            <a:lstStyle/>
            <a:p>
              <a:pPr algn="ctr" eaLnBrk="0" hangingPunct="0"/>
              <a:r>
                <a:rPr lang="en-US" altLang="zh-CN" sz="2400" b="0">
                  <a:solidFill>
                    <a:schemeClr val="bg1"/>
                  </a:solidFill>
                  <a:ea typeface="宋体" pitchFamily="2" charset="-122"/>
                </a:rPr>
                <a:t>2</a:t>
              </a:r>
            </a:p>
          </p:txBody>
        </p:sp>
      </p:grpSp>
      <p:grpSp>
        <p:nvGrpSpPr>
          <p:cNvPr id="37" name="Group 72"/>
          <p:cNvGrpSpPr>
            <a:grpSpLocks/>
          </p:cNvGrpSpPr>
          <p:nvPr/>
        </p:nvGrpSpPr>
        <p:grpSpPr bwMode="auto">
          <a:xfrm>
            <a:off x="1524000" y="3194911"/>
            <a:ext cx="702028" cy="693420"/>
            <a:chOff x="1056" y="2016"/>
            <a:chExt cx="432" cy="432"/>
          </a:xfrm>
        </p:grpSpPr>
        <p:sp>
          <p:nvSpPr>
            <p:cNvPr id="53" name="AutoShape 13"/>
            <p:cNvSpPr>
              <a:spLocks noChangeArrowheads="1"/>
            </p:cNvSpPr>
            <p:nvPr/>
          </p:nvSpPr>
          <p:spPr bwMode="auto">
            <a:xfrm>
              <a:off x="1056" y="2016"/>
              <a:ext cx="432" cy="432"/>
            </a:xfrm>
            <a:prstGeom prst="diamond">
              <a:avLst/>
            </a:prstGeom>
            <a:solidFill>
              <a:schemeClr val="hlink"/>
            </a:solidFill>
            <a:ln w="25400">
              <a:solidFill>
                <a:schemeClr val="bg1"/>
              </a:solidFill>
              <a:miter lim="800000"/>
              <a:headEnd/>
              <a:tailEnd/>
            </a:ln>
          </p:spPr>
          <p:txBody>
            <a:bodyPr wrap="none" anchor="ctr"/>
            <a:lstStyle/>
            <a:p>
              <a:endParaRPr lang="zh-CN" altLang="en-US">
                <a:ea typeface="宋体" pitchFamily="2" charset="-122"/>
              </a:endParaRPr>
            </a:p>
          </p:txBody>
        </p:sp>
        <p:sp>
          <p:nvSpPr>
            <p:cNvPr id="54" name="Text Box 15"/>
            <p:cNvSpPr txBox="1">
              <a:spLocks noChangeArrowheads="1"/>
            </p:cNvSpPr>
            <p:nvPr/>
          </p:nvSpPr>
          <p:spPr bwMode="auto">
            <a:xfrm>
              <a:off x="1104" y="2121"/>
              <a:ext cx="336" cy="287"/>
            </a:xfrm>
            <a:prstGeom prst="rect">
              <a:avLst/>
            </a:prstGeom>
            <a:noFill/>
            <a:ln w="9525">
              <a:noFill/>
              <a:miter lim="800000"/>
              <a:headEnd/>
              <a:tailEnd/>
            </a:ln>
          </p:spPr>
          <p:txBody>
            <a:bodyPr>
              <a:spAutoFit/>
            </a:bodyPr>
            <a:lstStyle/>
            <a:p>
              <a:pPr algn="ctr" eaLnBrk="0" hangingPunct="0"/>
              <a:r>
                <a:rPr lang="en-US" altLang="zh-CN" sz="2400" b="0">
                  <a:solidFill>
                    <a:schemeClr val="bg1"/>
                  </a:solidFill>
                  <a:ea typeface="宋体" pitchFamily="2" charset="-122"/>
                </a:rPr>
                <a:t>3</a:t>
              </a:r>
            </a:p>
          </p:txBody>
        </p:sp>
      </p:grpSp>
      <p:grpSp>
        <p:nvGrpSpPr>
          <p:cNvPr id="38" name="Group 74"/>
          <p:cNvGrpSpPr>
            <a:grpSpLocks/>
          </p:cNvGrpSpPr>
          <p:nvPr/>
        </p:nvGrpSpPr>
        <p:grpSpPr bwMode="auto">
          <a:xfrm>
            <a:off x="1524000" y="3965378"/>
            <a:ext cx="6318250" cy="693420"/>
            <a:chOff x="1056" y="2496"/>
            <a:chExt cx="3888" cy="432"/>
          </a:xfrm>
        </p:grpSpPr>
        <p:grpSp>
          <p:nvGrpSpPr>
            <p:cNvPr id="49" name="Group 59"/>
            <p:cNvGrpSpPr>
              <a:grpSpLocks/>
            </p:cNvGrpSpPr>
            <p:nvPr/>
          </p:nvGrpSpPr>
          <p:grpSpPr bwMode="auto">
            <a:xfrm>
              <a:off x="1056" y="2496"/>
              <a:ext cx="3888" cy="432"/>
              <a:chOff x="1104" y="2592"/>
              <a:chExt cx="3840" cy="432"/>
            </a:xfrm>
          </p:grpSpPr>
          <p:sp>
            <p:nvSpPr>
              <p:cNvPr id="51" name="AutoShape 16"/>
              <p:cNvSpPr>
                <a:spLocks noChangeArrowheads="1"/>
              </p:cNvSpPr>
              <p:nvPr/>
            </p:nvSpPr>
            <p:spPr bwMode="auto">
              <a:xfrm>
                <a:off x="1344" y="2668"/>
                <a:ext cx="3600" cy="287"/>
              </a:xfrm>
              <a:prstGeom prst="roundRect">
                <a:avLst>
                  <a:gd name="adj" fmla="val 16667"/>
                </a:avLst>
              </a:prstGeom>
              <a:gradFill rotWithShape="1">
                <a:gsLst>
                  <a:gs pos="0">
                    <a:schemeClr val="accent1"/>
                  </a:gs>
                  <a:gs pos="50000">
                    <a:schemeClr val="accent1">
                      <a:gamma/>
                      <a:tint val="21176"/>
                      <a:invGamma/>
                    </a:schemeClr>
                  </a:gs>
                  <a:gs pos="100000">
                    <a:schemeClr val="accent1"/>
                  </a:gs>
                </a:gsLst>
                <a:lin ang="5400000" scaled="1"/>
              </a:gradFill>
              <a:ln w="12700">
                <a:solidFill>
                  <a:schemeClr val="bg1"/>
                </a:solidFill>
                <a:round/>
              </a:ln>
              <a:effectLst/>
            </p:spPr>
            <p:txBody>
              <a:bodyPr wrap="none" anchor="ctr"/>
              <a:lstStyle/>
              <a:p>
                <a:pPr>
                  <a:defRPr/>
                </a:pPr>
                <a:endParaRPr lang="zh-CN" altLang="en-US">
                  <a:ea typeface="宋体" panose="02010600030101010101" pitchFamily="2" charset="-122"/>
                </a:endParaRPr>
              </a:p>
            </p:txBody>
          </p:sp>
          <p:sp>
            <p:nvSpPr>
              <p:cNvPr id="52" name="AutoShape 17"/>
              <p:cNvSpPr>
                <a:spLocks noChangeArrowheads="1"/>
              </p:cNvSpPr>
              <p:nvPr/>
            </p:nvSpPr>
            <p:spPr bwMode="auto">
              <a:xfrm>
                <a:off x="1104" y="2592"/>
                <a:ext cx="433" cy="432"/>
              </a:xfrm>
              <a:prstGeom prst="diamond">
                <a:avLst/>
              </a:prstGeom>
              <a:solidFill>
                <a:schemeClr val="accent1"/>
              </a:solidFill>
              <a:ln w="25400">
                <a:solidFill>
                  <a:schemeClr val="bg1"/>
                </a:solidFill>
                <a:miter lim="800000"/>
                <a:headEnd/>
                <a:tailEnd/>
              </a:ln>
            </p:spPr>
            <p:txBody>
              <a:bodyPr wrap="none" anchor="ctr"/>
              <a:lstStyle/>
              <a:p>
                <a:endParaRPr lang="zh-CN" altLang="en-US">
                  <a:ea typeface="宋体" pitchFamily="2" charset="-122"/>
                </a:endParaRPr>
              </a:p>
            </p:txBody>
          </p:sp>
        </p:grpSp>
        <p:sp>
          <p:nvSpPr>
            <p:cNvPr id="50" name="Text Box 19"/>
            <p:cNvSpPr txBox="1">
              <a:spLocks noChangeArrowheads="1"/>
            </p:cNvSpPr>
            <p:nvPr/>
          </p:nvSpPr>
          <p:spPr bwMode="auto">
            <a:xfrm>
              <a:off x="1152" y="2604"/>
              <a:ext cx="222" cy="287"/>
            </a:xfrm>
            <a:prstGeom prst="rect">
              <a:avLst/>
            </a:prstGeom>
            <a:noFill/>
            <a:ln w="9525">
              <a:noFill/>
              <a:miter lim="800000"/>
              <a:headEnd/>
              <a:tailEnd/>
            </a:ln>
          </p:spPr>
          <p:txBody>
            <a:bodyPr>
              <a:spAutoFit/>
            </a:bodyPr>
            <a:lstStyle/>
            <a:p>
              <a:pPr algn="ctr" eaLnBrk="0" hangingPunct="0"/>
              <a:r>
                <a:rPr lang="zh-CN" altLang="zh-CN" sz="2400" b="0">
                  <a:solidFill>
                    <a:schemeClr val="bg1"/>
                  </a:solidFill>
                  <a:ea typeface="宋体" pitchFamily="2" charset="-122"/>
                </a:rPr>
                <a:t>4</a:t>
              </a:r>
            </a:p>
          </p:txBody>
        </p:sp>
      </p:grpSp>
      <p:grpSp>
        <p:nvGrpSpPr>
          <p:cNvPr id="39" name="Group 77"/>
          <p:cNvGrpSpPr>
            <a:grpSpLocks/>
          </p:cNvGrpSpPr>
          <p:nvPr/>
        </p:nvGrpSpPr>
        <p:grpSpPr bwMode="auto">
          <a:xfrm>
            <a:off x="1524000" y="4735844"/>
            <a:ext cx="6240247" cy="693420"/>
            <a:chOff x="1056" y="2976"/>
            <a:chExt cx="3840" cy="432"/>
          </a:xfrm>
        </p:grpSpPr>
        <p:grpSp>
          <p:nvGrpSpPr>
            <p:cNvPr id="45" name="Group 67"/>
            <p:cNvGrpSpPr>
              <a:grpSpLocks/>
            </p:cNvGrpSpPr>
            <p:nvPr/>
          </p:nvGrpSpPr>
          <p:grpSpPr bwMode="auto">
            <a:xfrm>
              <a:off x="1056" y="2976"/>
              <a:ext cx="3840" cy="432"/>
              <a:chOff x="1104" y="3120"/>
              <a:chExt cx="3840" cy="432"/>
            </a:xfrm>
          </p:grpSpPr>
          <p:sp>
            <p:nvSpPr>
              <p:cNvPr id="47" name="AutoShape 20"/>
              <p:cNvSpPr>
                <a:spLocks noChangeArrowheads="1"/>
              </p:cNvSpPr>
              <p:nvPr/>
            </p:nvSpPr>
            <p:spPr bwMode="auto">
              <a:xfrm>
                <a:off x="1344" y="3195"/>
                <a:ext cx="3600" cy="288"/>
              </a:xfrm>
              <a:prstGeom prst="roundRect">
                <a:avLst>
                  <a:gd name="adj" fmla="val 16667"/>
                </a:avLst>
              </a:prstGeom>
              <a:gradFill rotWithShape="1">
                <a:gsLst>
                  <a:gs pos="0">
                    <a:schemeClr val="accent2"/>
                  </a:gs>
                  <a:gs pos="50000">
                    <a:schemeClr val="accent2">
                      <a:gamma/>
                      <a:tint val="21176"/>
                      <a:invGamma/>
                    </a:schemeClr>
                  </a:gs>
                  <a:gs pos="100000">
                    <a:schemeClr val="accent2"/>
                  </a:gs>
                </a:gsLst>
                <a:lin ang="5400000" scaled="1"/>
              </a:gradFill>
              <a:ln w="12700">
                <a:solidFill>
                  <a:schemeClr val="bg1"/>
                </a:solidFill>
                <a:round/>
              </a:ln>
              <a:effectLst/>
            </p:spPr>
            <p:txBody>
              <a:bodyPr wrap="none" anchor="ctr"/>
              <a:lstStyle/>
              <a:p>
                <a:pPr>
                  <a:defRPr/>
                </a:pPr>
                <a:endParaRPr lang="zh-CN" altLang="en-US">
                  <a:ea typeface="宋体" panose="02010600030101010101" pitchFamily="2" charset="-122"/>
                </a:endParaRPr>
              </a:p>
            </p:txBody>
          </p:sp>
          <p:sp>
            <p:nvSpPr>
              <p:cNvPr id="48" name="AutoShape 21"/>
              <p:cNvSpPr>
                <a:spLocks noChangeArrowheads="1"/>
              </p:cNvSpPr>
              <p:nvPr/>
            </p:nvSpPr>
            <p:spPr bwMode="auto">
              <a:xfrm>
                <a:off x="1104" y="3120"/>
                <a:ext cx="432" cy="432"/>
              </a:xfrm>
              <a:prstGeom prst="diamond">
                <a:avLst/>
              </a:prstGeom>
              <a:solidFill>
                <a:schemeClr val="accent2"/>
              </a:solidFill>
              <a:ln w="25400">
                <a:solidFill>
                  <a:schemeClr val="bg1"/>
                </a:solidFill>
                <a:miter lim="800000"/>
                <a:headEnd/>
                <a:tailEnd/>
              </a:ln>
            </p:spPr>
            <p:txBody>
              <a:bodyPr wrap="none" anchor="ctr"/>
              <a:lstStyle/>
              <a:p>
                <a:endParaRPr lang="zh-CN" altLang="en-US">
                  <a:ea typeface="宋体" pitchFamily="2" charset="-122"/>
                </a:endParaRPr>
              </a:p>
            </p:txBody>
          </p:sp>
        </p:grpSp>
        <p:sp>
          <p:nvSpPr>
            <p:cNvPr id="46" name="Text Box 23"/>
            <p:cNvSpPr txBox="1">
              <a:spLocks noChangeArrowheads="1"/>
            </p:cNvSpPr>
            <p:nvPr/>
          </p:nvSpPr>
          <p:spPr bwMode="auto">
            <a:xfrm>
              <a:off x="1152" y="3076"/>
              <a:ext cx="222" cy="257"/>
            </a:xfrm>
            <a:prstGeom prst="rect">
              <a:avLst/>
            </a:prstGeom>
            <a:noFill/>
            <a:ln w="9525">
              <a:noFill/>
              <a:miter lim="800000"/>
              <a:headEnd/>
              <a:tailEnd/>
            </a:ln>
          </p:spPr>
          <p:txBody>
            <a:bodyPr>
              <a:spAutoFit/>
            </a:bodyPr>
            <a:lstStyle/>
            <a:p>
              <a:pPr algn="ctr" eaLnBrk="0" hangingPunct="0"/>
              <a:r>
                <a:rPr lang="zh-CN" altLang="zh-CN" sz="2400" b="0">
                  <a:solidFill>
                    <a:schemeClr val="bg1"/>
                  </a:solidFill>
                  <a:ea typeface="宋体" pitchFamily="2" charset="-122"/>
                </a:rPr>
                <a:t>5</a:t>
              </a:r>
            </a:p>
          </p:txBody>
        </p:sp>
      </p:grpSp>
      <p:sp>
        <p:nvSpPr>
          <p:cNvPr id="66" name="Text Box 6"/>
          <p:cNvSpPr txBox="1">
            <a:spLocks noChangeArrowheads="1"/>
          </p:cNvSpPr>
          <p:nvPr/>
        </p:nvSpPr>
        <p:spPr bwMode="auto">
          <a:xfrm>
            <a:off x="2428860" y="2581810"/>
            <a:ext cx="4082162" cy="444623"/>
          </a:xfrm>
          <a:prstGeom prst="rect">
            <a:avLst/>
          </a:prstGeom>
          <a:noFill/>
          <a:ln w="9525">
            <a:noFill/>
            <a:miter lim="800000"/>
            <a:headEnd/>
            <a:tailEnd/>
          </a:ln>
        </p:spPr>
        <p:txBody>
          <a:bodyPr>
            <a:spAutoFit/>
          </a:bodyPr>
          <a:lstStyle/>
          <a:p>
            <a:r>
              <a:rPr lang="zh-CN" altLang="en-US" sz="2300" dirty="0" smtClean="0">
                <a:solidFill>
                  <a:srgbClr val="0033CC"/>
                </a:solidFill>
                <a:ea typeface="宋体" pitchFamily="2" charset="-122"/>
              </a:rPr>
              <a:t>跨境电子商务的商业模式</a:t>
            </a:r>
            <a:endParaRPr lang="zh-CN" altLang="en-US" sz="2300" dirty="0">
              <a:solidFill>
                <a:srgbClr val="0033CC"/>
              </a:solidFill>
              <a:ea typeface="宋体" pitchFamily="2" charset="-122"/>
            </a:endParaRPr>
          </a:p>
        </p:txBody>
      </p:sp>
      <p:sp>
        <p:nvSpPr>
          <p:cNvPr id="73" name="Text Box 6"/>
          <p:cNvSpPr txBox="1">
            <a:spLocks noChangeArrowheads="1"/>
          </p:cNvSpPr>
          <p:nvPr/>
        </p:nvSpPr>
        <p:spPr bwMode="auto">
          <a:xfrm>
            <a:off x="2398038" y="4082008"/>
            <a:ext cx="4082162" cy="444623"/>
          </a:xfrm>
          <a:prstGeom prst="rect">
            <a:avLst/>
          </a:prstGeom>
          <a:noFill/>
          <a:ln w="9525">
            <a:noFill/>
            <a:miter lim="800000"/>
            <a:headEnd/>
            <a:tailEnd/>
          </a:ln>
        </p:spPr>
        <p:txBody>
          <a:bodyPr>
            <a:spAutoFit/>
          </a:bodyPr>
          <a:lstStyle/>
          <a:p>
            <a:r>
              <a:rPr lang="zh-CN" altLang="en-US" sz="2300" dirty="0" smtClean="0">
                <a:solidFill>
                  <a:srgbClr val="0033CC"/>
                </a:solidFill>
                <a:ea typeface="宋体" pitchFamily="2" charset="-122"/>
              </a:rPr>
              <a:t>跨境电子商务支付</a:t>
            </a:r>
            <a:endParaRPr lang="zh-CN" altLang="en-US" sz="2300" dirty="0">
              <a:solidFill>
                <a:srgbClr val="0033CC"/>
              </a:solidFill>
              <a:ea typeface="宋体" pitchFamily="2" charset="-122"/>
            </a:endParaRPr>
          </a:p>
        </p:txBody>
      </p:sp>
      <p:sp>
        <p:nvSpPr>
          <p:cNvPr id="74" name="Text Box 6"/>
          <p:cNvSpPr txBox="1">
            <a:spLocks noChangeArrowheads="1"/>
          </p:cNvSpPr>
          <p:nvPr/>
        </p:nvSpPr>
        <p:spPr bwMode="auto">
          <a:xfrm>
            <a:off x="2428860" y="4851831"/>
            <a:ext cx="4082162" cy="444623"/>
          </a:xfrm>
          <a:prstGeom prst="rect">
            <a:avLst/>
          </a:prstGeom>
          <a:noFill/>
          <a:ln w="9525">
            <a:noFill/>
            <a:miter lim="800000"/>
            <a:headEnd/>
            <a:tailEnd/>
          </a:ln>
        </p:spPr>
        <p:txBody>
          <a:bodyPr>
            <a:spAutoFit/>
          </a:bodyPr>
          <a:lstStyle/>
          <a:p>
            <a:r>
              <a:rPr lang="zh-CN" altLang="en-US" sz="2300" dirty="0" smtClean="0">
                <a:solidFill>
                  <a:srgbClr val="0033CC"/>
                </a:solidFill>
                <a:ea typeface="宋体" pitchFamily="2" charset="-122"/>
              </a:rPr>
              <a:t>跨境电商海外营销</a:t>
            </a:r>
            <a:endParaRPr lang="zh-CN" altLang="en-US" sz="2300" dirty="0">
              <a:solidFill>
                <a:srgbClr val="0033CC"/>
              </a:solidFill>
              <a:ea typeface="宋体"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20</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1</a:t>
            </a:r>
            <a:r>
              <a:rPr lang="zh-CN" altLang="en-US" sz="2800" dirty="0">
                <a:ea typeface="宋体" panose="02010600030101010101" pitchFamily="2" charset="-122"/>
                <a:sym typeface="+mn-ea"/>
              </a:rPr>
              <a:t>  跨境电子商务商业模式类别</a:t>
            </a:r>
          </a:p>
        </p:txBody>
      </p:sp>
      <p:sp>
        <p:nvSpPr>
          <p:cNvPr id="11269" name="Rectangle 3"/>
          <p:cNvSpPr>
            <a:spLocks noGrp="1" noChangeArrowheads="1"/>
          </p:cNvSpPr>
          <p:nvPr>
            <p:ph type="body" idx="4294967295"/>
          </p:nvPr>
        </p:nvSpPr>
        <p:spPr>
          <a:xfrm>
            <a:off x="-97790"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lang="zh-CN" altLang="en-US" b="1" dirty="0">
                <a:solidFill>
                  <a:srgbClr val="020202"/>
                </a:solidFill>
                <a:ea typeface="宋体" panose="02010600030101010101" pitchFamily="2" charset="-122"/>
                <a:sym typeface="+mn-ea"/>
              </a:rPr>
              <a:t>五是专营跨境电子商务业务，该类企业系为经营跨境电子商务业务而成立的专业跨境电商企业，其成立之初就定位于跨境电商市场，代表性企业有</a:t>
            </a:r>
            <a:r>
              <a:rPr lang="zh-CN" altLang="en-US" b="1" dirty="0">
                <a:solidFill>
                  <a:srgbClr val="020202"/>
                </a:solidFill>
                <a:latin typeface="Times New Roman" panose="02020603050405020304" pitchFamily="18" charset="0"/>
                <a:ea typeface="宋体" panose="02010600030101010101" pitchFamily="2" charset="-122"/>
                <a:sym typeface="+mn-ea"/>
              </a:rPr>
              <a:t>全球速卖通（Ali</a:t>
            </a:r>
            <a:r>
              <a:rPr lang="en-US" altLang="zh-CN" b="1" dirty="0">
                <a:solidFill>
                  <a:srgbClr val="020202"/>
                </a:solidFill>
                <a:latin typeface="Times New Roman" panose="02020603050405020304" pitchFamily="18" charset="0"/>
                <a:ea typeface="宋体" panose="02010600030101010101" pitchFamily="2" charset="-122"/>
                <a:sym typeface="+mn-ea"/>
              </a:rPr>
              <a:t>E</a:t>
            </a:r>
            <a:r>
              <a:rPr lang="zh-CN" altLang="en-US" b="1" dirty="0">
                <a:solidFill>
                  <a:srgbClr val="020202"/>
                </a:solidFill>
                <a:latin typeface="Times New Roman" panose="02020603050405020304" pitchFamily="18" charset="0"/>
                <a:ea typeface="宋体" panose="02010600030101010101" pitchFamily="2" charset="-122"/>
                <a:sym typeface="+mn-ea"/>
              </a:rPr>
              <a:t>xpress）、洋码头、兰亭集势、敦煌网等。</a:t>
            </a:r>
            <a:endParaRPr lang="zh-CN" altLang="en-US" b="1" dirty="0">
              <a:solidFill>
                <a:srgbClr val="020202"/>
              </a:solidFill>
              <a:latin typeface="Times New Roman" panose="02020603050405020304" pitchFamily="18" charset="0"/>
              <a:ea typeface="宋体" panose="02010600030101010101" pitchFamily="2" charset="-122"/>
            </a:endParaRPr>
          </a:p>
          <a:p>
            <a:pPr eaLnBrk="1" hangingPunct="1">
              <a:lnSpc>
                <a:spcPct val="90000"/>
              </a:lnSpc>
              <a:buNone/>
            </a:pPr>
            <a:r>
              <a:rPr lang="zh-CN" altLang="en-US" b="1" dirty="0">
                <a:solidFill>
                  <a:srgbClr val="020202"/>
                </a:solidFill>
                <a:latin typeface="Times New Roman" panose="02020603050405020304" pitchFamily="18" charset="0"/>
                <a:ea typeface="宋体" panose="02010600030101010101" pitchFamily="2" charset="-122"/>
                <a:sym typeface="+mn-ea"/>
              </a:rPr>
              <a:t>           六是物流企业拓展跨境电商业务，一些物流企业凭借自身在跨境商务生态系统中的物流资源优势，实现多元化发展，立足于物流网络，进入跨境电商市场，其代表性企业有顺丰海淘、科努瓦（CnovaBrasil）等。</a:t>
            </a:r>
            <a:endParaRPr lang="zh-CN" altLang="en-US" b="1" dirty="0">
              <a:solidFill>
                <a:srgbClr val="020202"/>
              </a:solidFill>
              <a:latin typeface="Times New Roman" panose="02020603050405020304" pitchFamily="18" charset="0"/>
              <a:ea typeface="宋体" panose="02010600030101010101" pitchFamily="2" charset="-122"/>
            </a:endParaRPr>
          </a:p>
          <a:p>
            <a:pPr eaLnBrk="1" hangingPunct="1">
              <a:lnSpc>
                <a:spcPct val="90000"/>
              </a:lnSpc>
              <a:buNone/>
            </a:pPr>
            <a:r>
              <a:rPr lang="zh-CN" altLang="en-US" b="1" dirty="0">
                <a:solidFill>
                  <a:srgbClr val="020202"/>
                </a:solidFill>
                <a:latin typeface="Times New Roman" panose="02020603050405020304" pitchFamily="18" charset="0"/>
                <a:ea typeface="宋体" panose="02010600030101010101" pitchFamily="2" charset="-122"/>
                <a:sym typeface="+mn-ea"/>
              </a:rPr>
              <a:t>           七是社交网络企业尝试进入跨境电商市场，社交网络在跨境电商市场中的价值和地位不断提高，特别是年轻消费群体热衷于使用社交网络，为一些社交网络企业提供了发展机会，其代表性企业有脸书（Facebook）等。</a:t>
            </a:r>
            <a:endParaRPr lang="zh-CN" altLang="en-US" b="1" dirty="0">
              <a:solidFill>
                <a:srgbClr val="020202"/>
              </a:solidFill>
              <a:latin typeface="Times New Roman" panose="02020603050405020304" pitchFamily="18" charset="0"/>
              <a:ea typeface="宋体" panose="02010600030101010101" pitchFamily="2" charset="-122"/>
            </a:endParaRPr>
          </a:p>
          <a:p>
            <a:pPr eaLnBrk="1" hangingPunct="1">
              <a:lnSpc>
                <a:spcPct val="90000"/>
              </a:lnSpc>
              <a:buNone/>
            </a:pPr>
            <a:endParaRPr lang="zh-CN" altLang="en-US" b="1"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21</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2 </a:t>
            </a:r>
            <a:r>
              <a:rPr lang="zh-CN" altLang="en-US" sz="2800" dirty="0">
                <a:ea typeface="宋体" panose="02010600030101010101" pitchFamily="2" charset="-122"/>
                <a:sym typeface="+mn-ea"/>
              </a:rPr>
              <a:t> 跨境电子商务主流交易平台</a:t>
            </a:r>
            <a:endParaRPr lang="zh-CN" altLang="en-US" sz="2800" smtClean="0">
              <a:ea typeface="宋体" panose="02010600030101010101" pitchFamily="2" charset="-122"/>
            </a:endParaRPr>
          </a:p>
        </p:txBody>
      </p:sp>
      <p:sp>
        <p:nvSpPr>
          <p:cNvPr id="11269" name="Rectangle 3"/>
          <p:cNvSpPr>
            <a:spLocks noGrp="1" noChangeArrowheads="1"/>
          </p:cNvSpPr>
          <p:nvPr>
            <p:ph type="body" idx="4294967295"/>
          </p:nvPr>
        </p:nvSpPr>
        <p:spPr>
          <a:xfrm>
            <a:off x="-97790"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b="1" dirty="0">
                <a:solidFill>
                  <a:srgbClr val="020202"/>
                </a:solidFill>
                <a:ea typeface="宋体" panose="02010600030101010101" pitchFamily="2" charset="-122"/>
                <a:sym typeface="+mn-ea"/>
              </a:rPr>
              <a:t> </a:t>
            </a:r>
            <a:r>
              <a:rPr b="1" dirty="0">
                <a:solidFill>
                  <a:srgbClr val="020202"/>
                </a:solidFill>
                <a:latin typeface="Times New Roman" pitchFamily="18" charset="0"/>
                <a:ea typeface="宋体" panose="02010600030101010101" pitchFamily="2" charset="-122"/>
                <a:cs typeface="Times New Roman" pitchFamily="18" charset="0"/>
                <a:sym typeface="+mn-ea"/>
              </a:rPr>
              <a:t>2021年5月18日，国内知名电商智库——电子商务研究中心（100EC.CN）发布《2020年度中国跨境电商市场数据报告》。报告显示，目前出口跨境电子商务平台主要由以下几类构成：</a:t>
            </a:r>
          </a:p>
          <a:p>
            <a:pPr eaLnBrk="1" hangingPunct="1">
              <a:lnSpc>
                <a:spcPct val="90000"/>
              </a:lnSpc>
              <a:buNone/>
            </a:pPr>
            <a:r>
              <a:rPr b="1" dirty="0">
                <a:solidFill>
                  <a:srgbClr val="020202"/>
                </a:solidFill>
                <a:latin typeface="Times New Roman" pitchFamily="18" charset="0"/>
                <a:ea typeface="宋体" panose="02010600030101010101" pitchFamily="2" charset="-122"/>
                <a:cs typeface="Times New Roman" pitchFamily="18" charset="0"/>
                <a:sym typeface="+mn-ea"/>
              </a:rPr>
              <a:t>        （1）B2B类：阿里巴巴国际站、环球资源、中国制造网、敦煌网、大龙网、拓拉思、领工云商、大健云仓、宝信环球、全球贸易通等。      </a:t>
            </a:r>
          </a:p>
          <a:p>
            <a:pPr eaLnBrk="1" hangingPunct="1">
              <a:lnSpc>
                <a:spcPct val="90000"/>
              </a:lnSpc>
              <a:buNone/>
            </a:pPr>
            <a:r>
              <a:rPr b="1" dirty="0">
                <a:solidFill>
                  <a:srgbClr val="020202"/>
                </a:solidFill>
                <a:latin typeface="Times New Roman" pitchFamily="18" charset="0"/>
                <a:ea typeface="宋体" panose="02010600030101010101" pitchFamily="2" charset="-122"/>
                <a:cs typeface="Times New Roman" pitchFamily="18" charset="0"/>
                <a:sym typeface="+mn-ea"/>
              </a:rPr>
              <a:t>        （2）B2C类：亚马逊全球开店、eBay、全球速卖通、Wish、Shopee、SHEIN、安克创新、环球易购、棒谷科技、有棵树、联络互动、通拓科技、赛维时代、兰亭集势、执御、傲基、蓝思网络、万拓科创等等。</a:t>
            </a:r>
          </a:p>
          <a:p>
            <a:pPr eaLnBrk="1" hangingPunct="1">
              <a:lnSpc>
                <a:spcPct val="90000"/>
              </a:lnSpc>
              <a:buNone/>
            </a:pPr>
            <a:r>
              <a:rPr b="1" dirty="0">
                <a:solidFill>
                  <a:srgbClr val="020202"/>
                </a:solidFill>
                <a:latin typeface="Times New Roman" pitchFamily="18" charset="0"/>
                <a:ea typeface="宋体" panose="02010600030101010101" pitchFamily="2" charset="-122"/>
                <a:cs typeface="Times New Roman" pitchFamily="18" charset="0"/>
                <a:sym typeface="+mn-ea"/>
              </a:rPr>
              <a:t>        （3）第三方服务企业：一达通、卓志、嘉云数据、世贸通、SHOPLINE、泛鼎国际、小笨鸟、启橙电商、纵腾集团、运去哪、递四方、斑马物联网、Paypal、PingPong、</a:t>
            </a:r>
            <a:r>
              <a:rPr b="1" dirty="0">
                <a:solidFill>
                  <a:srgbClr val="020202"/>
                </a:solidFill>
                <a:ea typeface="宋体" panose="02010600030101010101" pitchFamily="2" charset="-122"/>
                <a:sym typeface="+mn-ea"/>
              </a:rPr>
              <a:t>连连支付、领星、店匠、易仓科技等。</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22</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2 </a:t>
            </a:r>
            <a:r>
              <a:rPr lang="zh-CN" altLang="en-US" sz="2800" dirty="0">
                <a:ea typeface="宋体" panose="02010600030101010101" pitchFamily="2" charset="-122"/>
                <a:sym typeface="+mn-ea"/>
              </a:rPr>
              <a:t> 跨境电子商务主流交易平台</a:t>
            </a:r>
            <a:endParaRPr lang="zh-CN" altLang="en-US" sz="2800" smtClean="0">
              <a:ea typeface="宋体" panose="02010600030101010101" pitchFamily="2" charset="-122"/>
            </a:endParaRPr>
          </a:p>
        </p:txBody>
      </p:sp>
      <p:sp>
        <p:nvSpPr>
          <p:cNvPr id="11269" name="Rectangle 3"/>
          <p:cNvSpPr>
            <a:spLocks noGrp="1" noChangeArrowheads="1"/>
          </p:cNvSpPr>
          <p:nvPr>
            <p:ph type="body" idx="4294967295"/>
          </p:nvPr>
        </p:nvSpPr>
        <p:spPr>
          <a:xfrm>
            <a:off x="-97790"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b="1" dirty="0">
                <a:solidFill>
                  <a:srgbClr val="020202"/>
                </a:solidFill>
                <a:ea typeface="宋体" panose="02010600030101010101" pitchFamily="2" charset="-122"/>
                <a:sym typeface="+mn-ea"/>
              </a:rPr>
              <a:t> </a:t>
            </a:r>
            <a:r>
              <a:rPr lang="en-US" altLang="zh-CN" b="1" dirty="0">
                <a:solidFill>
                  <a:srgbClr val="FF0000"/>
                </a:solidFill>
                <a:ea typeface="宋体" panose="02010600030101010101" pitchFamily="2" charset="-122"/>
                <a:sym typeface="+mn-ea"/>
              </a:rPr>
              <a:t>（1）亚马逊（Amazon）</a:t>
            </a:r>
            <a:endParaRPr lang="en-US" altLang="zh-CN" b="1" dirty="0">
              <a:solidFill>
                <a:srgbClr val="FF0000"/>
              </a:solidFill>
              <a:ea typeface="宋体" panose="02010600030101010101" pitchFamily="2" charset="-122"/>
            </a:endParaRPr>
          </a:p>
          <a:p>
            <a:pPr eaLnBrk="1" hangingPunct="1">
              <a:lnSpc>
                <a:spcPct val="90000"/>
              </a:lnSpc>
              <a:buNone/>
            </a:pPr>
            <a:r>
              <a:rPr lang="en-US" altLang="zh-CN" b="1" dirty="0">
                <a:solidFill>
                  <a:srgbClr val="020202"/>
                </a:solidFill>
                <a:ea typeface="宋体" panose="02010600030101010101" pitchFamily="2" charset="-122"/>
                <a:sym typeface="+mn-ea"/>
              </a:rPr>
              <a:t>          亚马逊全球</a:t>
            </a:r>
            <a:r>
              <a:rPr lang="zh-CN" altLang="en-US" b="1" dirty="0">
                <a:solidFill>
                  <a:srgbClr val="020202"/>
                </a:solidFill>
                <a:ea typeface="宋体" panose="02010600030101010101" pitchFamily="2" charset="-122"/>
                <a:sym typeface="+mn-ea"/>
              </a:rPr>
              <a:t>业务</a:t>
            </a:r>
            <a:r>
              <a:rPr lang="en-US" altLang="zh-CN" b="1" dirty="0">
                <a:solidFill>
                  <a:srgbClr val="020202"/>
                </a:solidFill>
                <a:ea typeface="宋体" panose="02010600030101010101" pitchFamily="2" charset="-122"/>
                <a:sym typeface="+mn-ea"/>
              </a:rPr>
              <a:t>涉及三大地区，十个国家站点</a:t>
            </a:r>
            <a:r>
              <a:rPr lang="zh-CN" altLang="en-US" b="1" dirty="0">
                <a:solidFill>
                  <a:srgbClr val="020202"/>
                </a:solidFill>
                <a:ea typeface="宋体" panose="02010600030101010101" pitchFamily="2" charset="-122"/>
                <a:sym typeface="+mn-ea"/>
              </a:rPr>
              <a:t>，</a:t>
            </a:r>
            <a:r>
              <a:rPr lang="en-US" altLang="zh-CN" b="1" dirty="0">
                <a:solidFill>
                  <a:srgbClr val="020202"/>
                </a:solidFill>
                <a:ea typeface="宋体" panose="02010600030101010101" pitchFamily="2" charset="-122"/>
                <a:sym typeface="+mn-ea"/>
              </a:rPr>
              <a:t>其中北美站包括美国站、加拿大站、墨西哥站三个站点。欧洲站包括英国站、德国站、法国站、意大利站、西班牙站五大站点。日本站仅日本亚马逊站点。</a:t>
            </a:r>
            <a:endParaRPr lang="en-US" altLang="zh-CN" b="1" dirty="0">
              <a:solidFill>
                <a:srgbClr val="020202"/>
              </a:solidFill>
              <a:ea typeface="宋体" panose="02010600030101010101" pitchFamily="2" charset="-122"/>
            </a:endParaRPr>
          </a:p>
          <a:p>
            <a:pPr eaLnBrk="1" hangingPunct="1">
              <a:lnSpc>
                <a:spcPct val="90000"/>
              </a:lnSpc>
              <a:buNone/>
            </a:pPr>
            <a:r>
              <a:rPr lang="en-US" altLang="zh-CN" b="1" dirty="0">
                <a:solidFill>
                  <a:srgbClr val="020202"/>
                </a:solidFill>
                <a:ea typeface="宋体" panose="02010600030101010101" pitchFamily="2" charset="-122"/>
                <a:sym typeface="+mn-ea"/>
              </a:rPr>
              <a:t>          </a:t>
            </a:r>
            <a:r>
              <a:rPr lang="en-US" altLang="zh-CN" b="1" dirty="0">
                <a:solidFill>
                  <a:srgbClr val="020202"/>
                </a:solidFill>
                <a:latin typeface="Times New Roman" panose="02020603050405020304" pitchFamily="18" charset="0"/>
                <a:ea typeface="宋体" panose="02010600030101010101" pitchFamily="2" charset="-122"/>
                <a:sym typeface="+mn-ea"/>
              </a:rPr>
              <a:t>亚马逊走精品化路线，不适合大批量铺货，有平台自主物流系统FBA，8000万Prime会员客户</a:t>
            </a:r>
            <a:r>
              <a:rPr lang="zh-CN" altLang="en-US" b="1" dirty="0">
                <a:solidFill>
                  <a:srgbClr val="020202"/>
                </a:solidFill>
                <a:latin typeface="Times New Roman" panose="02020603050405020304" pitchFamily="18" charset="0"/>
                <a:ea typeface="宋体" panose="02010600030101010101" pitchFamily="2" charset="-122"/>
                <a:sym typeface="+mn-ea"/>
              </a:rPr>
              <a:t>，</a:t>
            </a:r>
            <a:r>
              <a:rPr lang="en-US" altLang="zh-CN" b="1" dirty="0">
                <a:solidFill>
                  <a:srgbClr val="020202"/>
                </a:solidFill>
                <a:latin typeface="Times New Roman" panose="02020603050405020304" pitchFamily="18" charset="0"/>
                <a:ea typeface="宋体" panose="02010600030101010101" pitchFamily="2" charset="-122"/>
                <a:sym typeface="+mn-ea"/>
              </a:rPr>
              <a:t>质量高，流量大，全球站点多,利润高。但如果想要在亚马逊平台获得成功，就必须使用FBA配送，同时也能获得购物车。可是一旦选择FBA配送，也就意味着需要囤货，一旦账号出现问题，或者选品不正确都有可能导致发出去的产品变成库存。</a:t>
            </a:r>
            <a:endParaRPr lang="en-US" altLang="zh-CN" b="1" dirty="0">
              <a:solidFill>
                <a:srgbClr val="020202"/>
              </a:solidFill>
              <a:latin typeface="Times New Roman" panose="02020603050405020304" pitchFamily="18" charset="0"/>
              <a:ea typeface="宋体" panose="02010600030101010101" pitchFamily="2" charset="-122"/>
            </a:endParaRPr>
          </a:p>
          <a:p>
            <a:pPr eaLnBrk="1" hangingPunct="1">
              <a:lnSpc>
                <a:spcPct val="90000"/>
              </a:lnSpc>
              <a:buNone/>
            </a:pPr>
            <a:r>
              <a:rPr lang="en-US" altLang="zh-CN" b="1" dirty="0">
                <a:solidFill>
                  <a:srgbClr val="020202"/>
                </a:solidFill>
                <a:latin typeface="Times New Roman" panose="02020603050405020304" pitchFamily="18" charset="0"/>
                <a:ea typeface="宋体" panose="02010600030101010101" pitchFamily="2" charset="-122"/>
                <a:sym typeface="+mn-ea"/>
              </a:rPr>
              <a:t>           </a:t>
            </a:r>
            <a:r>
              <a:rPr lang="zh-CN" altLang="en-US" b="1" dirty="0">
                <a:solidFill>
                  <a:srgbClr val="020202"/>
                </a:solidFill>
                <a:latin typeface="Times New Roman" panose="02020603050405020304" pitchFamily="18" charset="0"/>
                <a:ea typeface="宋体" panose="02010600030101010101" pitchFamily="2" charset="-122"/>
                <a:sym typeface="+mn-ea"/>
              </a:rPr>
              <a:t>要</a:t>
            </a:r>
            <a:r>
              <a:rPr lang="en-US" altLang="zh-CN" b="1" dirty="0">
                <a:solidFill>
                  <a:srgbClr val="020202"/>
                </a:solidFill>
                <a:latin typeface="Times New Roman" panose="02020603050405020304" pitchFamily="18" charset="0"/>
                <a:ea typeface="宋体" panose="02010600030101010101" pitchFamily="2" charset="-122"/>
                <a:sym typeface="+mn-ea"/>
              </a:rPr>
              <a:t>在平台上面获得一个比较好的排名，</a:t>
            </a:r>
            <a:r>
              <a:rPr lang="zh-CN" altLang="en-US" b="1" dirty="0">
                <a:solidFill>
                  <a:srgbClr val="020202"/>
                </a:solidFill>
                <a:latin typeface="Times New Roman" panose="02020603050405020304" pitchFamily="18" charset="0"/>
                <a:ea typeface="宋体" panose="02010600030101010101" pitchFamily="2" charset="-122"/>
                <a:sym typeface="+mn-ea"/>
              </a:rPr>
              <a:t>就要</a:t>
            </a:r>
            <a:r>
              <a:rPr lang="en-US" altLang="zh-CN" b="1" dirty="0">
                <a:solidFill>
                  <a:srgbClr val="020202"/>
                </a:solidFill>
                <a:latin typeface="Times New Roman" panose="02020603050405020304" pitchFamily="18" charset="0"/>
                <a:ea typeface="宋体" panose="02010600030101010101" pitchFamily="2" charset="-122"/>
                <a:sym typeface="+mn-ea"/>
              </a:rPr>
              <a:t>给自己的新产品做各种测评以及广告，CPC成本高</a:t>
            </a:r>
            <a:r>
              <a:rPr lang="en-US" altLang="zh-CN" b="1" dirty="0">
                <a:solidFill>
                  <a:srgbClr val="020202"/>
                </a:solidFill>
                <a:ea typeface="宋体" panose="02010600030101010101" pitchFamily="2" charset="-122"/>
                <a:sym typeface="+mn-ea"/>
              </a:rPr>
              <a:t>，转化率低。</a:t>
            </a:r>
            <a:r>
              <a:rPr lang="zh-CN" altLang="en-US" b="1" dirty="0">
                <a:solidFill>
                  <a:srgbClr val="020202"/>
                </a:solidFill>
                <a:ea typeface="宋体" panose="02010600030101010101" pitchFamily="2" charset="-122"/>
                <a:sym typeface="+mn-ea"/>
              </a:rPr>
              <a:t>亚马逊对</a:t>
            </a:r>
            <a:r>
              <a:rPr lang="en-US" altLang="zh-CN" b="1" dirty="0">
                <a:solidFill>
                  <a:srgbClr val="020202"/>
                </a:solidFill>
                <a:ea typeface="宋体" panose="02010600030101010101" pitchFamily="2" charset="-122"/>
                <a:sym typeface="+mn-ea"/>
              </a:rPr>
              <a:t>仿品审查非常严格，对产品质量要求较高，需要各项证书等。</a:t>
            </a:r>
            <a:endParaRPr b="1" dirty="0">
              <a:solidFill>
                <a:srgbClr val="020202"/>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23</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2 </a:t>
            </a:r>
            <a:r>
              <a:rPr lang="zh-CN" altLang="en-US" sz="2800" dirty="0">
                <a:ea typeface="宋体" panose="02010600030101010101" pitchFamily="2" charset="-122"/>
                <a:sym typeface="+mn-ea"/>
              </a:rPr>
              <a:t> 跨境电子商务主流交易平台</a:t>
            </a:r>
            <a:endParaRPr lang="zh-CN" altLang="en-US" sz="2800" smtClean="0">
              <a:ea typeface="宋体" panose="02010600030101010101" pitchFamily="2" charset="-122"/>
            </a:endParaRPr>
          </a:p>
        </p:txBody>
      </p:sp>
      <p:sp>
        <p:nvSpPr>
          <p:cNvPr id="11269" name="Rectangle 3"/>
          <p:cNvSpPr>
            <a:spLocks noGrp="1" noChangeArrowheads="1"/>
          </p:cNvSpPr>
          <p:nvPr>
            <p:ph type="body" idx="4294967295"/>
          </p:nvPr>
        </p:nvSpPr>
        <p:spPr>
          <a:xfrm>
            <a:off x="-97790"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b="1" dirty="0">
                <a:solidFill>
                  <a:srgbClr val="020202"/>
                </a:solidFill>
                <a:ea typeface="宋体" panose="02010600030101010101" pitchFamily="2" charset="-122"/>
                <a:sym typeface="+mn-ea"/>
              </a:rPr>
              <a:t> </a:t>
            </a:r>
            <a:r>
              <a:rPr lang="en-US" altLang="zh-CN" b="1" dirty="0">
                <a:solidFill>
                  <a:srgbClr val="FF0000"/>
                </a:solidFill>
                <a:ea typeface="宋体" panose="02010600030101010101" pitchFamily="2" charset="-122"/>
                <a:sym typeface="+mn-ea"/>
              </a:rPr>
              <a:t>（2）eBay(易趣)</a:t>
            </a:r>
            <a:endParaRPr lang="en-US" altLang="zh-CN" b="1" dirty="0">
              <a:solidFill>
                <a:srgbClr val="FF0000"/>
              </a:solidFill>
              <a:ea typeface="宋体" panose="02010600030101010101" pitchFamily="2" charset="-122"/>
            </a:endParaRPr>
          </a:p>
          <a:p>
            <a:pPr eaLnBrk="1" hangingPunct="1">
              <a:lnSpc>
                <a:spcPct val="90000"/>
              </a:lnSpc>
              <a:buNone/>
            </a:pPr>
            <a:r>
              <a:rPr lang="en-US" altLang="zh-CN" b="1" dirty="0">
                <a:solidFill>
                  <a:srgbClr val="020202"/>
                </a:solidFill>
                <a:latin typeface="Times New Roman" panose="02020603050405020304" pitchFamily="18" charset="0"/>
                <a:ea typeface="宋体" panose="02010600030101010101" pitchFamily="2" charset="-122"/>
                <a:sym typeface="+mn-ea"/>
              </a:rPr>
              <a:t>          eBay(易趣)是一个做拍卖二手起家的电商平台。eBay卖家刊登listing需要缴纳一定的刊登费，不过卖家们每个月可以获得一定的免费刊登额度（不同类型卖家,免费额度也不同</a:t>
            </a:r>
            <a:r>
              <a:rPr lang="zh-CN" altLang="en-US" b="1" dirty="0">
                <a:solidFill>
                  <a:srgbClr val="020202"/>
                </a:solidFill>
                <a:latin typeface="Times New Roman" panose="02020603050405020304" pitchFamily="18" charset="0"/>
                <a:ea typeface="宋体" panose="02010600030101010101" pitchFamily="2" charset="-122"/>
                <a:sym typeface="+mn-ea"/>
              </a:rPr>
              <a:t>）。</a:t>
            </a:r>
            <a:endParaRPr lang="zh-CN" altLang="en-US" b="1" dirty="0">
              <a:solidFill>
                <a:srgbClr val="020202"/>
              </a:solidFill>
              <a:latin typeface="Times New Roman" panose="02020603050405020304" pitchFamily="18" charset="0"/>
              <a:ea typeface="宋体" panose="02010600030101010101" pitchFamily="2" charset="-122"/>
            </a:endParaRPr>
          </a:p>
          <a:p>
            <a:pPr eaLnBrk="1" hangingPunct="1">
              <a:lnSpc>
                <a:spcPct val="90000"/>
              </a:lnSpc>
              <a:buNone/>
            </a:pPr>
            <a:r>
              <a:rPr lang="zh-CN" altLang="en-US" b="1" dirty="0">
                <a:solidFill>
                  <a:srgbClr val="020202"/>
                </a:solidFill>
                <a:latin typeface="Times New Roman" panose="02020603050405020304" pitchFamily="18" charset="0"/>
                <a:ea typeface="宋体" panose="02010600030101010101" pitchFamily="2" charset="-122"/>
                <a:sym typeface="+mn-ea"/>
              </a:rPr>
              <a:t>          </a:t>
            </a:r>
            <a:r>
              <a:rPr lang="en-US" altLang="zh-CN" b="1" dirty="0">
                <a:solidFill>
                  <a:srgbClr val="020202"/>
                </a:solidFill>
                <a:latin typeface="Times New Roman" panose="02020603050405020304" pitchFamily="18" charset="0"/>
                <a:ea typeface="宋体" panose="02010600030101010101" pitchFamily="2" charset="-122"/>
                <a:sym typeface="+mn-ea"/>
              </a:rPr>
              <a:t>当卖家成功售出产品后，会收取一定的成交费。eBay成交费基于买家支付的费用来计算，包含了产品费用和物流费用。相对来说，易趣门槛低，收款容易，买家多，风险小。但是，</a:t>
            </a:r>
            <a:r>
              <a:rPr lang="zh-CN" altLang="en-US" b="1" dirty="0">
                <a:solidFill>
                  <a:srgbClr val="020202"/>
                </a:solidFill>
                <a:latin typeface="Times New Roman" panose="02020603050405020304" pitchFamily="18" charset="0"/>
                <a:ea typeface="宋体" panose="02010600030101010101" pitchFamily="2" charset="-122"/>
                <a:sym typeface="+mn-ea"/>
              </a:rPr>
              <a:t>易趣</a:t>
            </a:r>
            <a:r>
              <a:rPr lang="en-US" altLang="zh-CN" b="1" dirty="0">
                <a:solidFill>
                  <a:srgbClr val="020202"/>
                </a:solidFill>
                <a:latin typeface="Times New Roman" panose="02020603050405020304" pitchFamily="18" charset="0"/>
                <a:ea typeface="宋体" panose="02010600030101010101" pitchFamily="2" charset="-122"/>
                <a:sym typeface="+mn-ea"/>
              </a:rPr>
              <a:t>非常偏向买家，对上网时效非常严格，利润相对也比较低，并且需要大量的SKU，新</a:t>
            </a:r>
            <a:r>
              <a:rPr lang="en-US" altLang="zh-CN" b="1" dirty="0">
                <a:solidFill>
                  <a:srgbClr val="020202"/>
                </a:solidFill>
                <a:ea typeface="宋体" panose="02010600030101010101" pitchFamily="2" charset="-122"/>
                <a:sym typeface="+mn-ea"/>
              </a:rPr>
              <a:t>账号有额度限制，需要慢慢往上调。</a:t>
            </a:r>
            <a:endParaRPr b="1" dirty="0">
              <a:solidFill>
                <a:srgbClr val="020202"/>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2 </a:t>
            </a:r>
            <a:r>
              <a:rPr lang="zh-CN" altLang="en-US" sz="2800" dirty="0">
                <a:ea typeface="宋体" panose="02010600030101010101" pitchFamily="2" charset="-122"/>
                <a:sym typeface="+mn-ea"/>
              </a:rPr>
              <a:t> 跨境电子商务主流交易平台</a:t>
            </a:r>
            <a:endParaRPr lang="zh-CN" altLang="en-US" sz="2800" smtClean="0">
              <a:ea typeface="宋体" panose="02010600030101010101" pitchFamily="2" charset="-122"/>
            </a:endParaRPr>
          </a:p>
        </p:txBody>
      </p:sp>
      <p:sp>
        <p:nvSpPr>
          <p:cNvPr id="11269" name="Rectangle 3"/>
          <p:cNvSpPr>
            <a:spLocks noGrp="1" noChangeArrowheads="1"/>
          </p:cNvSpPr>
          <p:nvPr>
            <p:ph type="body" idx="4294967295"/>
          </p:nvPr>
        </p:nvSpPr>
        <p:spPr>
          <a:xfrm>
            <a:off x="-97790"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b="1" dirty="0">
                <a:solidFill>
                  <a:srgbClr val="020202"/>
                </a:solidFill>
                <a:ea typeface="宋体" panose="02010600030101010101" pitchFamily="2" charset="-122"/>
                <a:sym typeface="+mn-ea"/>
              </a:rPr>
              <a:t> </a:t>
            </a:r>
            <a:r>
              <a:rPr lang="en-US" altLang="zh-CN" b="1" dirty="0">
                <a:solidFill>
                  <a:srgbClr val="FF0000"/>
                </a:solidFill>
                <a:ea typeface="宋体" panose="02010600030101010101" pitchFamily="2" charset="-122"/>
                <a:sym typeface="+mn-ea"/>
              </a:rPr>
              <a:t>（3）Wish</a:t>
            </a:r>
            <a:endParaRPr lang="en-US" altLang="zh-CN" b="1" dirty="0">
              <a:solidFill>
                <a:srgbClr val="FF0000"/>
              </a:solidFill>
              <a:ea typeface="宋体" panose="02010600030101010101" pitchFamily="2" charset="-122"/>
            </a:endParaRPr>
          </a:p>
          <a:p>
            <a:pPr eaLnBrk="1" hangingPunct="1">
              <a:lnSpc>
                <a:spcPct val="90000"/>
              </a:lnSpc>
              <a:buNone/>
            </a:pPr>
            <a:r>
              <a:rPr lang="en-US" altLang="zh-CN" b="1" dirty="0">
                <a:solidFill>
                  <a:srgbClr val="020202"/>
                </a:solidFill>
                <a:latin typeface="Times New Roman" panose="02020603050405020304" pitchFamily="18" charset="0"/>
                <a:ea typeface="宋体" panose="02010600030101010101" pitchFamily="2" charset="-122"/>
                <a:sym typeface="+mn-ea"/>
              </a:rPr>
              <a:t>          Wish是2011年成立的一家高科技独角兽公司，有90%的卖家来自中国，也是北美和欧洲最大的移动电商平台。它使用一种优化算法大规模获取数据，并快速了解如何为每个客户提供最相关的商品。Wish旗下共拥有6个垂直的App：Wish、Geek、Mama、Cute、Home、Wish for Merchants。</a:t>
            </a:r>
            <a:endParaRPr lang="en-US" altLang="zh-CN" b="1" dirty="0">
              <a:solidFill>
                <a:srgbClr val="020202"/>
              </a:solidFill>
              <a:latin typeface="Times New Roman" panose="02020603050405020304" pitchFamily="18" charset="0"/>
              <a:ea typeface="宋体" panose="02010600030101010101" pitchFamily="2" charset="-122"/>
            </a:endParaRPr>
          </a:p>
          <a:p>
            <a:pPr eaLnBrk="1" hangingPunct="1">
              <a:lnSpc>
                <a:spcPct val="90000"/>
              </a:lnSpc>
              <a:buNone/>
            </a:pPr>
            <a:r>
              <a:rPr lang="en-US" altLang="zh-CN" b="1" dirty="0">
                <a:solidFill>
                  <a:srgbClr val="020202"/>
                </a:solidFill>
                <a:latin typeface="Times New Roman" panose="02020603050405020304" pitchFamily="18" charset="0"/>
                <a:ea typeface="宋体" panose="02010600030101010101" pitchFamily="2" charset="-122"/>
                <a:sym typeface="+mn-ea"/>
              </a:rPr>
              <a:t>          在Wish购物客户能够买到很多有趣低价的东西，并且还能从平台拿到特别的优惠。Wish是一个纯粹的在线市场，卖家自己负责发货。具有出单速度快，上传产品非常简单，收款容易，不需要特别多的运营技巧等优点，但相对来说客单价非常低，需要上传大量的SKU</a:t>
            </a:r>
            <a:r>
              <a:rPr lang="en-US" altLang="zh-CN" b="1" dirty="0">
                <a:solidFill>
                  <a:srgbClr val="020202"/>
                </a:solidFill>
                <a:ea typeface="宋体" panose="02010600030101010101" pitchFamily="2" charset="-122"/>
                <a:sym typeface="+mn-ea"/>
              </a:rPr>
              <a:t>，欺诈客户多，虽然平台也在尽全力组织这种情况，但完全以买家为准则，太偏袒客户，仿品审查严格，被抓到关店封号钱也拿不回来。</a:t>
            </a:r>
            <a:endParaRPr b="1" dirty="0">
              <a:solidFill>
                <a:srgbClr val="020202"/>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25</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dirty="0">
                <a:ea typeface="宋体" panose="02010600030101010101" pitchFamily="2" charset="-122"/>
                <a:sym typeface="+mn-ea"/>
              </a:rPr>
              <a:t>10.</a:t>
            </a:r>
            <a:r>
              <a:rPr lang="en-US" altLang="zh-CN" sz="2800" dirty="0">
                <a:ea typeface="宋体" panose="02010600030101010101" pitchFamily="2" charset="-122"/>
                <a:sym typeface="+mn-ea"/>
              </a:rPr>
              <a:t>2</a:t>
            </a:r>
            <a:r>
              <a:rPr lang="zh-CN" altLang="en-US" sz="2800" dirty="0">
                <a:ea typeface="宋体" panose="02010600030101010101" pitchFamily="2" charset="-122"/>
                <a:sym typeface="+mn-ea"/>
              </a:rPr>
              <a:t>.</a:t>
            </a:r>
            <a:r>
              <a:rPr lang="en-US" altLang="zh-CN" sz="2800" dirty="0">
                <a:ea typeface="宋体" panose="02010600030101010101" pitchFamily="2" charset="-122"/>
                <a:sym typeface="+mn-ea"/>
              </a:rPr>
              <a:t>2 </a:t>
            </a:r>
            <a:r>
              <a:rPr lang="zh-CN" altLang="en-US" sz="2800" dirty="0">
                <a:ea typeface="宋体" panose="02010600030101010101" pitchFamily="2" charset="-122"/>
                <a:sym typeface="+mn-ea"/>
              </a:rPr>
              <a:t> 跨境电子商务主流交易平台</a:t>
            </a:r>
            <a:endParaRPr lang="zh-CN" altLang="en-US" sz="2800" smtClean="0">
              <a:ea typeface="宋体" panose="02010600030101010101" pitchFamily="2" charset="-122"/>
            </a:endParaRPr>
          </a:p>
        </p:txBody>
      </p:sp>
      <p:sp>
        <p:nvSpPr>
          <p:cNvPr id="11269" name="Rectangle 3"/>
          <p:cNvSpPr>
            <a:spLocks noGrp="1" noChangeArrowheads="1"/>
          </p:cNvSpPr>
          <p:nvPr>
            <p:ph type="body" idx="4294967295"/>
          </p:nvPr>
        </p:nvSpPr>
        <p:spPr>
          <a:xfrm>
            <a:off x="-97790" y="1371600"/>
            <a:ext cx="8883015" cy="5314950"/>
          </a:xfrm>
        </p:spPr>
        <p:txBody>
          <a:bodyPr/>
          <a:lstStyle/>
          <a:p>
            <a:pPr eaLnBrk="1" hangingPunct="1">
              <a:lnSpc>
                <a:spcPct val="90000"/>
              </a:lnSpc>
              <a:buNone/>
            </a:pPr>
            <a:r>
              <a:rPr lang="zh-CN" altLang="en-US" b="1" dirty="0">
                <a:solidFill>
                  <a:srgbClr val="020202"/>
                </a:solidFill>
                <a:ea typeface="宋体" panose="02010600030101010101" pitchFamily="2" charset="-122"/>
                <a:sym typeface="+mn-ea"/>
              </a:rPr>
              <a:t>   </a:t>
            </a:r>
            <a:r>
              <a:rPr lang="en-US" altLang="zh-CN" b="1" dirty="0">
                <a:solidFill>
                  <a:srgbClr val="020202"/>
                </a:solidFill>
                <a:ea typeface="宋体" panose="02010600030101010101" pitchFamily="2" charset="-122"/>
                <a:sym typeface="+mn-ea"/>
              </a:rPr>
              <a:t>        </a:t>
            </a:r>
            <a:r>
              <a:rPr b="1" dirty="0">
                <a:solidFill>
                  <a:srgbClr val="020202"/>
                </a:solidFill>
                <a:ea typeface="宋体" panose="02010600030101010101" pitchFamily="2" charset="-122"/>
                <a:sym typeface="+mn-ea"/>
              </a:rPr>
              <a:t> </a:t>
            </a:r>
            <a:r>
              <a:rPr lang="en-US" altLang="zh-CN" b="1" dirty="0">
                <a:solidFill>
                  <a:srgbClr val="FF0000"/>
                </a:solidFill>
                <a:ea typeface="宋体" panose="02010600030101010101" pitchFamily="2" charset="-122"/>
                <a:sym typeface="+mn-ea"/>
              </a:rPr>
              <a:t>（4）速卖通(AliExpress)</a:t>
            </a:r>
            <a:endParaRPr lang="en-US" altLang="zh-CN" b="1" dirty="0">
              <a:solidFill>
                <a:srgbClr val="FF0000"/>
              </a:solidFill>
              <a:ea typeface="宋体" panose="02010600030101010101" pitchFamily="2" charset="-122"/>
            </a:endParaRPr>
          </a:p>
          <a:p>
            <a:pPr eaLnBrk="1" hangingPunct="1">
              <a:lnSpc>
                <a:spcPct val="90000"/>
              </a:lnSpc>
              <a:buNone/>
            </a:pPr>
            <a:r>
              <a:rPr lang="en-US" altLang="zh-CN" b="1" dirty="0">
                <a:solidFill>
                  <a:srgbClr val="020202"/>
                </a:solidFill>
                <a:ea typeface="宋体" panose="02010600030101010101" pitchFamily="2" charset="-122"/>
                <a:sym typeface="+mn-ea"/>
              </a:rPr>
              <a:t>           速卖通，即全球速卖通，是阿里巴巴旗下面向全球市场打造的在线交易平台，被广大卖家称为国际版”淘宝"。本土化平台使其更接地气，背靠阿里国际站，流量特别大，俄罗斯知名度高。但入驻门槛高，最低需要1万保证金，阿里系平台需要做大量的直通车烧钱广告，客单价太低，价格战严重，利润低，只能走量为主。</a:t>
            </a:r>
            <a:endParaRPr lang="en-US" altLang="zh-CN" b="1" dirty="0">
              <a:solidFill>
                <a:srgbClr val="020202"/>
              </a:solidFill>
              <a:ea typeface="宋体" panose="02010600030101010101" pitchFamily="2" charset="-122"/>
            </a:endParaRPr>
          </a:p>
          <a:p>
            <a:pPr eaLnBrk="1" hangingPunct="1">
              <a:lnSpc>
                <a:spcPct val="90000"/>
              </a:lnSpc>
              <a:buNone/>
            </a:pPr>
            <a:endParaRPr b="1" dirty="0">
              <a:solidFill>
                <a:srgbClr val="020202"/>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3" name="Group 4"/>
          <p:cNvGrpSpPr/>
          <p:nvPr/>
        </p:nvGrpSpPr>
        <p:grpSpPr bwMode="auto">
          <a:xfrm>
            <a:off x="1357313" y="2252663"/>
            <a:ext cx="180975" cy="180975"/>
            <a:chOff x="0" y="0"/>
            <a:chExt cx="115" cy="115"/>
          </a:xfrm>
        </p:grpSpPr>
        <p:sp>
          <p:nvSpPr>
            <p:cNvPr id="4"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5"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6" name="Text Box 7"/>
          <p:cNvSpPr txBox="1">
            <a:spLocks noChangeArrowheads="1"/>
          </p:cNvSpPr>
          <p:nvPr/>
        </p:nvSpPr>
        <p:spPr bwMode="auto">
          <a:xfrm>
            <a:off x="1676400" y="1905000"/>
            <a:ext cx="3243580" cy="368300"/>
          </a:xfrm>
          <a:prstGeom prst="rect">
            <a:avLst/>
          </a:prstGeom>
          <a:noFill/>
          <a:ln w="9525">
            <a:noFill/>
            <a:miter lim="800000"/>
          </a:ln>
        </p:spPr>
        <p:txBody>
          <a:bodyPr wrap="none">
            <a:spAutoFit/>
          </a:bodyPr>
          <a:lstStyle/>
          <a:p>
            <a:pPr algn="l">
              <a:buFont typeface="Arial" panose="020B0604020202020204" pitchFamily="34" charset="0"/>
              <a:buNone/>
            </a:pPr>
            <a:r>
              <a:t>10.</a:t>
            </a:r>
            <a:r>
              <a:rPr lang="en-US"/>
              <a:t>3</a:t>
            </a:r>
            <a:r>
              <a:t>.1 跨境电商直邮物流模式</a:t>
            </a:r>
            <a:r>
              <a:rPr lang="zh-CN" altLang="zh-CN"/>
              <a:t> </a:t>
            </a:r>
            <a:endParaRPr lang="zh-CN" altLang="en-US"/>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8" name="Group 9"/>
          <p:cNvGrpSpPr/>
          <p:nvPr/>
        </p:nvGrpSpPr>
        <p:grpSpPr bwMode="auto">
          <a:xfrm>
            <a:off x="1357313" y="3167063"/>
            <a:ext cx="180975" cy="180975"/>
            <a:chOff x="0" y="0"/>
            <a:chExt cx="115" cy="115"/>
          </a:xfrm>
        </p:grpSpPr>
        <p:sp>
          <p:nvSpPr>
            <p:cNvPr id="9" name="AutoShape 1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0" name="AutoShape 11"/>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1" name="Text Box 12"/>
          <p:cNvSpPr txBox="1">
            <a:spLocks noChangeArrowheads="1"/>
          </p:cNvSpPr>
          <p:nvPr/>
        </p:nvSpPr>
        <p:spPr bwMode="auto">
          <a:xfrm>
            <a:off x="1676400" y="2819400"/>
            <a:ext cx="3409950" cy="368300"/>
          </a:xfrm>
          <a:prstGeom prst="rect">
            <a:avLst/>
          </a:prstGeom>
          <a:noFill/>
          <a:ln w="9525">
            <a:noFill/>
            <a:miter lim="800000"/>
          </a:ln>
        </p:spPr>
        <p:txBody>
          <a:bodyPr wrap="none">
            <a:spAutoFit/>
          </a:bodyPr>
          <a:lstStyle/>
          <a:p>
            <a:pPr algn="l">
              <a:buFont typeface="Arial" panose="020B0604020202020204" pitchFamily="34" charset="0"/>
              <a:buNone/>
            </a:pPr>
            <a:r>
              <a:t>10.</a:t>
            </a:r>
            <a:r>
              <a:rPr lang="en-US"/>
              <a:t>3</a:t>
            </a:r>
            <a:r>
              <a:t>.2 跨境电商海外仓物流模式</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3" name="Group 14"/>
          <p:cNvGrpSpPr/>
          <p:nvPr/>
        </p:nvGrpSpPr>
        <p:grpSpPr bwMode="auto">
          <a:xfrm>
            <a:off x="1357313" y="4084638"/>
            <a:ext cx="180975" cy="180975"/>
            <a:chOff x="0" y="0"/>
            <a:chExt cx="115" cy="115"/>
          </a:xfrm>
        </p:grpSpPr>
        <p:sp>
          <p:nvSpPr>
            <p:cNvPr id="14"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5"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6" name="Text Box 17"/>
          <p:cNvSpPr txBox="1">
            <a:spLocks noChangeArrowheads="1"/>
          </p:cNvSpPr>
          <p:nvPr/>
        </p:nvSpPr>
        <p:spPr bwMode="auto">
          <a:xfrm>
            <a:off x="1671955" y="3733800"/>
            <a:ext cx="4246880" cy="368300"/>
          </a:xfrm>
          <a:prstGeom prst="rect">
            <a:avLst/>
          </a:prstGeom>
          <a:noFill/>
          <a:ln w="9525">
            <a:noFill/>
            <a:miter lim="800000"/>
          </a:ln>
        </p:spPr>
        <p:txBody>
          <a:bodyPr wrap="square">
            <a:spAutoFit/>
          </a:bodyPr>
          <a:lstStyle/>
          <a:p>
            <a:pPr>
              <a:buFont typeface="Arial" panose="020B0604020202020204" pitchFamily="34" charset="0"/>
              <a:buNone/>
            </a:pPr>
            <a:r>
              <a:t>10.</a:t>
            </a:r>
            <a:r>
              <a:rPr lang="en-US"/>
              <a:t>3</a:t>
            </a:r>
            <a:r>
              <a:t>.3 跨境电子商务物流配送方式</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a:t>
            </a:r>
            <a:r>
              <a:rPr kumimoji="0" lang="en-US"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3 </a:t>
            </a: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跨境电子商务物流管理</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27</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dirty="0">
                <a:ea typeface="宋体" panose="02010600030101010101" pitchFamily="2" charset="-122"/>
                <a:sym typeface="+mn-ea"/>
              </a:rPr>
              <a:t>10.3.1 跨境电商直邮物流模式</a:t>
            </a:r>
          </a:p>
        </p:txBody>
      </p:sp>
      <p:sp>
        <p:nvSpPr>
          <p:cNvPr id="11269" name="Rectangle 3"/>
          <p:cNvSpPr>
            <a:spLocks noGrp="1" noChangeArrowheads="1"/>
          </p:cNvSpPr>
          <p:nvPr>
            <p:ph type="body" idx="4294967295"/>
          </p:nvPr>
        </p:nvSpPr>
        <p:spPr>
          <a:xfrm>
            <a:off x="-32" y="1543074"/>
            <a:ext cx="8883015" cy="5314950"/>
          </a:xfrm>
        </p:spPr>
        <p:txBody>
          <a:bodyPr/>
          <a:lstStyle/>
          <a:p>
            <a:pPr eaLnBrk="1" hangingPunct="1">
              <a:lnSpc>
                <a:spcPct val="80000"/>
              </a:lnSpc>
              <a:buNone/>
            </a:pPr>
            <a:r>
              <a:rPr lang="zh-CN" altLang="en-US" b="1" dirty="0">
                <a:solidFill>
                  <a:srgbClr val="020202"/>
                </a:solidFill>
                <a:ea typeface="宋体" panose="02010600030101010101" pitchFamily="2" charset="-122"/>
                <a:sym typeface="+mn-ea"/>
              </a:rPr>
              <a:t>   直邮主要</a:t>
            </a:r>
            <a:r>
              <a:rPr lang="zh-CN" altLang="en-US" b="1" dirty="0">
                <a:solidFill>
                  <a:srgbClr val="020202"/>
                </a:solidFill>
                <a:latin typeface="Times New Roman" panose="02020603050405020304" pitchFamily="18" charset="0"/>
                <a:ea typeface="宋体" panose="02010600030101010101" pitchFamily="2" charset="-122"/>
                <a:sym typeface="+mn-ea"/>
              </a:rPr>
              <a:t>分为EMS直邮、个人快件和BC直邮三种模式。</a:t>
            </a:r>
            <a:endParaRPr lang="zh-CN" altLang="en-US" b="1" dirty="0">
              <a:solidFill>
                <a:srgbClr val="020202"/>
              </a:solidFill>
              <a:latin typeface="Times New Roman" panose="02020603050405020304" pitchFamily="18" charset="0"/>
              <a:ea typeface="宋体" panose="02010600030101010101" pitchFamily="2" charset="-122"/>
            </a:endParaRPr>
          </a:p>
          <a:p>
            <a:pPr eaLnBrk="1" hangingPunct="1">
              <a:lnSpc>
                <a:spcPct val="80000"/>
              </a:lnSpc>
              <a:buNone/>
            </a:pPr>
            <a:r>
              <a:rPr lang="zh-CN" altLang="en-US" b="1" dirty="0">
                <a:solidFill>
                  <a:srgbClr val="FF0000"/>
                </a:solidFill>
                <a:latin typeface="Times New Roman" panose="02020603050405020304" pitchFamily="18" charset="0"/>
                <a:ea typeface="宋体" panose="02010600030101010101" pitchFamily="2" charset="-122"/>
                <a:sym typeface="+mn-ea"/>
              </a:rPr>
              <a:t>（1）EMS直邮</a:t>
            </a:r>
            <a:endParaRPr lang="zh-CN" altLang="en-US" b="1" dirty="0">
              <a:solidFill>
                <a:srgbClr val="FF0000"/>
              </a:solidFill>
              <a:latin typeface="Times New Roman" panose="02020603050405020304" pitchFamily="18" charset="0"/>
              <a:ea typeface="宋体" panose="02010600030101010101" pitchFamily="2" charset="-122"/>
            </a:endParaRPr>
          </a:p>
          <a:p>
            <a:pPr eaLnBrk="1" hangingPunct="1">
              <a:lnSpc>
                <a:spcPct val="80000"/>
              </a:lnSpc>
              <a:buNone/>
            </a:pPr>
            <a:r>
              <a:rPr lang="zh-CN" altLang="en-US" b="1" dirty="0">
                <a:solidFill>
                  <a:srgbClr val="020202"/>
                </a:solidFill>
                <a:latin typeface="Times New Roman" panose="02020603050405020304" pitchFamily="18" charset="0"/>
                <a:ea typeface="宋体" panose="02010600030101010101" pitchFamily="2" charset="-122"/>
                <a:sym typeface="+mn-ea"/>
              </a:rPr>
              <a:t>          EMS的好处是速度相对较快，也比较稳定。对跨境电商来说比较关键的一点就是，除了抽查，它基本上是不用缴税的。而EMS的劣势</a:t>
            </a:r>
            <a:r>
              <a:rPr lang="zh-CN" altLang="en-US" b="1" dirty="0">
                <a:solidFill>
                  <a:srgbClr val="020202"/>
                </a:solidFill>
                <a:ea typeface="宋体" panose="02010600030101010101" pitchFamily="2" charset="-122"/>
                <a:sym typeface="+mn-ea"/>
              </a:rPr>
              <a:t>也比较明显——价格较高。</a:t>
            </a:r>
            <a:endParaRPr lang="zh-CN" altLang="en-US" b="1" dirty="0">
              <a:solidFill>
                <a:srgbClr val="020202"/>
              </a:solidFill>
              <a:ea typeface="宋体" panose="02010600030101010101" pitchFamily="2" charset="-122"/>
            </a:endParaRPr>
          </a:p>
          <a:p>
            <a:pPr eaLnBrk="1" hangingPunct="1">
              <a:lnSpc>
                <a:spcPct val="80000"/>
              </a:lnSpc>
              <a:buNone/>
            </a:pPr>
            <a:r>
              <a:rPr lang="zh-CN" altLang="en-US" b="1" dirty="0">
                <a:solidFill>
                  <a:srgbClr val="FF0000"/>
                </a:solidFill>
                <a:ea typeface="宋体" panose="02010600030101010101" pitchFamily="2" charset="-122"/>
                <a:sym typeface="+mn-ea"/>
              </a:rPr>
              <a:t>（2）个人快件</a:t>
            </a:r>
            <a:endParaRPr lang="zh-CN" altLang="en-US" b="1" dirty="0">
              <a:solidFill>
                <a:srgbClr val="FF0000"/>
              </a:solidFill>
              <a:ea typeface="宋体" panose="02010600030101010101" pitchFamily="2" charset="-122"/>
            </a:endParaRPr>
          </a:p>
          <a:p>
            <a:pPr eaLnBrk="1" hangingPunct="1">
              <a:lnSpc>
                <a:spcPct val="80000"/>
              </a:lnSpc>
              <a:buNone/>
            </a:pPr>
            <a:r>
              <a:rPr lang="zh-CN" altLang="en-US" b="1" dirty="0">
                <a:solidFill>
                  <a:srgbClr val="020202"/>
                </a:solidFill>
                <a:ea typeface="宋体" panose="02010600030101010101" pitchFamily="2" charset="-122"/>
                <a:sym typeface="+mn-ea"/>
              </a:rPr>
              <a:t>          个人快件原则上是海外的个人发给国内的个人，用于自身使用的物品，因此这些物品都不需要备案，也不会受到正面清单的约束，这也是个人快件最主要的特点。但个人快件的税率很高，根据商品类型分别有</a:t>
            </a:r>
            <a:r>
              <a:rPr lang="zh-CN" altLang="en-US" b="1" dirty="0">
                <a:solidFill>
                  <a:srgbClr val="020202"/>
                </a:solidFill>
                <a:latin typeface="Times New Roman" pitchFamily="18" charset="0"/>
                <a:ea typeface="宋体" panose="02010600030101010101" pitchFamily="2" charset="-122"/>
                <a:cs typeface="Times New Roman" pitchFamily="18" charset="0"/>
                <a:sym typeface="+mn-ea"/>
              </a:rPr>
              <a:t>15%、30%和60%三档税率，虽然有50元的免征额度，但综合</a:t>
            </a:r>
            <a:r>
              <a:rPr lang="zh-CN" altLang="en-US" b="1" dirty="0">
                <a:solidFill>
                  <a:srgbClr val="020202"/>
                </a:solidFill>
                <a:ea typeface="宋体" panose="02010600030101010101" pitchFamily="2" charset="-122"/>
                <a:sym typeface="+mn-ea"/>
              </a:rPr>
              <a:t>来说依然比跨境电商综合税高得多。此外，个人快件清关很不稳定，会使消费者的体验大打折扣。</a:t>
            </a:r>
            <a:endParaRPr b="1" dirty="0">
              <a:solidFill>
                <a:srgbClr val="020202"/>
              </a:solidFill>
              <a:ea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28</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dirty="0">
                <a:ea typeface="宋体" panose="02010600030101010101" pitchFamily="2" charset="-122"/>
                <a:sym typeface="+mn-ea"/>
              </a:rPr>
              <a:t>10.3.1 跨境电商直邮物流模式</a:t>
            </a:r>
          </a:p>
        </p:txBody>
      </p:sp>
      <p:sp>
        <p:nvSpPr>
          <p:cNvPr id="54275" name="Rectangle 3"/>
          <p:cNvSpPr>
            <a:spLocks noGrp="1"/>
          </p:cNvSpPr>
          <p:nvPr/>
        </p:nvSpPr>
        <p:spPr>
          <a:xfrm>
            <a:off x="457200" y="1371600"/>
            <a:ext cx="8362950" cy="493077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lnSpc>
                <a:spcPct val="80000"/>
              </a:lnSpc>
              <a:buNone/>
            </a:pPr>
            <a:r>
              <a:rPr lang="zh-CN" altLang="en-US" b="1" dirty="0">
                <a:solidFill>
                  <a:srgbClr val="FF0000"/>
                </a:solidFill>
                <a:ea typeface="宋体" panose="02010600030101010101" pitchFamily="2" charset="-122"/>
              </a:rPr>
              <a:t>（3）BC直邮</a:t>
            </a:r>
          </a:p>
          <a:p>
            <a:pPr eaLnBrk="1" hangingPunct="1">
              <a:lnSpc>
                <a:spcPct val="80000"/>
              </a:lnSpc>
              <a:buNone/>
            </a:pPr>
            <a:r>
              <a:rPr lang="zh-CN" altLang="en-US" b="1" dirty="0">
                <a:solidFill>
                  <a:srgbClr val="020202"/>
                </a:solidFill>
                <a:ea typeface="宋体" panose="02010600030101010101" pitchFamily="2" charset="-122"/>
              </a:rPr>
              <a:t>          </a:t>
            </a:r>
            <a:r>
              <a:rPr lang="zh-CN" altLang="en-US" b="1" dirty="0">
                <a:solidFill>
                  <a:srgbClr val="020202"/>
                </a:solidFill>
                <a:latin typeface="Times New Roman" panose="02020603050405020304" pitchFamily="18" charset="0"/>
                <a:ea typeface="宋体" panose="02010600030101010101" pitchFamily="2" charset="-122"/>
              </a:rPr>
              <a:t>BC</a:t>
            </a:r>
            <a:r>
              <a:rPr lang="zh-CN" altLang="en-US" b="1" dirty="0">
                <a:solidFill>
                  <a:srgbClr val="020202"/>
                </a:solidFill>
                <a:ea typeface="宋体" panose="02010600030101010101" pitchFamily="2" charset="-122"/>
              </a:rPr>
              <a:t>直邮又称保税直邮，是国家主推的一种方式。它相对较快也较稳定，并且合法合规。但每一单都必须缴税，并且需要进行备案，并受到正面清单的限制。</a:t>
            </a:r>
          </a:p>
          <a:p>
            <a:pPr eaLnBrk="1" hangingPunct="1">
              <a:lnSpc>
                <a:spcPct val="80000"/>
              </a:lnSpc>
              <a:buNone/>
            </a:pPr>
            <a:r>
              <a:rPr lang="zh-CN" altLang="en-US" b="1" dirty="0">
                <a:solidFill>
                  <a:srgbClr val="006600"/>
                </a:solidFill>
                <a:ea typeface="宋体" panose="02010600030101010101" pitchFamily="2" charset="-122"/>
              </a:rPr>
              <a:t>     </a:t>
            </a:r>
            <a:r>
              <a:rPr lang="zh-CN" altLang="en-US" b="1" dirty="0">
                <a:solidFill>
                  <a:srgbClr val="000000"/>
                </a:solidFill>
                <a:ea typeface="宋体" panose="02010600030101010101" pitchFamily="2" charset="-122"/>
              </a:rPr>
              <a:t>①直购进口模式</a:t>
            </a:r>
            <a:endParaRPr lang="zh-CN" altLang="en-US" b="1" dirty="0">
              <a:solidFill>
                <a:srgbClr val="006600"/>
              </a:solidFill>
              <a:ea typeface="宋体" panose="02010600030101010101" pitchFamily="2" charset="-122"/>
            </a:endParaRPr>
          </a:p>
          <a:p>
            <a:pPr eaLnBrk="1" hangingPunct="1">
              <a:lnSpc>
                <a:spcPct val="80000"/>
              </a:lnSpc>
              <a:buNone/>
            </a:pPr>
            <a:r>
              <a:rPr lang="zh-CN" altLang="en-US" b="1" dirty="0">
                <a:solidFill>
                  <a:srgbClr val="020202"/>
                </a:solidFill>
                <a:ea typeface="宋体" panose="02010600030101010101" pitchFamily="2" charset="-122"/>
              </a:rPr>
              <a:t>         该模式面向国内消费者，提供全球网络直购通道和行邮税网上支付手段。消费者通过跨境贸易电商企业进行跨境网络购物交易，并支付货款、行邮税等，所购买的商品由跨境物流企业从境外运输进境，并以个人物品方式向海关跨境贸易电子商务通关管理平台申报后送至消费者手中。</a:t>
            </a: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同时，电子税单也将投递至消费者注册时使用的电子邮箱。其主要涉及的参与者有境内消费者、跨境电商企业、支付企业、物流企业、跨境贸易电子商务服务平台、海关等相关政府部门。其中，境内消费者需在跨境贸易电子商务服务平台实名注册，电商企业、支付企业、物流企业需提前在海关备案。</a:t>
            </a:r>
          </a:p>
          <a:p>
            <a:pPr eaLnBrk="1" hangingPunct="1">
              <a:lnSpc>
                <a:spcPct val="80000"/>
              </a:lnSpc>
              <a:buNone/>
            </a:pPr>
            <a:endParaRPr lang="zh-CN" altLang="en-US" b="1" dirty="0">
              <a:solidFill>
                <a:srgbClr val="020202"/>
              </a:solidFill>
              <a:ea typeface="宋体" panose="02010600030101010101" pitchFamily="2" charset="-122"/>
            </a:endParaRPr>
          </a:p>
          <a:p>
            <a:pPr eaLnBrk="1" hangingPunct="1">
              <a:lnSpc>
                <a:spcPct val="80000"/>
              </a:lnSpc>
              <a:buNone/>
            </a:pPr>
            <a:endParaRPr lang="zh-CN" altLang="en-US" b="1" dirty="0">
              <a:solidFill>
                <a:srgbClr val="020202"/>
              </a:solidFill>
              <a:ea typeface="宋体" panose="02010600030101010101" pitchFamily="2" charset="-122"/>
            </a:endParaRPr>
          </a:p>
          <a:p>
            <a:pPr eaLnBrk="1" hangingPunct="1">
              <a:lnSpc>
                <a:spcPct val="80000"/>
              </a:lnSpc>
              <a:buNone/>
            </a:pPr>
            <a:r>
              <a:rPr lang="zh-CN" altLang="en-US" b="1" dirty="0">
                <a:solidFill>
                  <a:srgbClr val="020202"/>
                </a:solidFill>
                <a:ea typeface="宋体" panose="02010600030101010101" pitchFamily="2" charset="-122"/>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29</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dirty="0">
                <a:ea typeface="宋体" panose="02010600030101010101" pitchFamily="2" charset="-122"/>
                <a:sym typeface="+mn-ea"/>
              </a:rPr>
              <a:t>10.3.1 跨境电商直邮物流模式</a:t>
            </a:r>
          </a:p>
        </p:txBody>
      </p:sp>
      <p:sp>
        <p:nvSpPr>
          <p:cNvPr id="55299" name="Rectangle 3"/>
          <p:cNvSpPr>
            <a:spLocks noGrp="1"/>
          </p:cNvSpPr>
          <p:nvPr/>
        </p:nvSpPr>
        <p:spPr>
          <a:xfrm>
            <a:off x="457200" y="1570059"/>
            <a:ext cx="8362950" cy="493077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lnSpc>
                <a:spcPct val="80000"/>
              </a:lnSpc>
              <a:buNone/>
            </a:pPr>
            <a:r>
              <a:rPr lang="en-US" altLang="zh-CN" b="1" dirty="0">
                <a:solidFill>
                  <a:srgbClr val="006600"/>
                </a:solidFill>
                <a:ea typeface="宋体" panose="02010600030101010101" pitchFamily="2" charset="-122"/>
              </a:rPr>
              <a:t> </a:t>
            </a:r>
            <a:r>
              <a:rPr lang="zh-CN" altLang="en-US" b="1" dirty="0">
                <a:solidFill>
                  <a:srgbClr val="000000"/>
                </a:solidFill>
                <a:ea typeface="宋体" panose="02010600030101010101" pitchFamily="2" charset="-122"/>
              </a:rPr>
              <a:t>②网购保税模式</a:t>
            </a:r>
          </a:p>
          <a:p>
            <a:pPr eaLnBrk="1" hangingPunct="1">
              <a:lnSpc>
                <a:spcPct val="80000"/>
              </a:lnSpc>
              <a:buNone/>
            </a:pPr>
            <a:r>
              <a:rPr lang="zh-CN" altLang="en-US" b="1" dirty="0">
                <a:solidFill>
                  <a:srgbClr val="020202"/>
                </a:solidFill>
                <a:ea typeface="宋体" panose="02010600030101010101" pitchFamily="2" charset="-122"/>
              </a:rPr>
              <a:t>           网购保税进口模式主要依托海关特殊监管区域的政策优势，在货物一线进境时，海关按照海关特殊监管区域相关规定办理货物入区通关手续；二线出区时，海关按照收货人需求和有关政策办理通关手续。针对特定的热销日常消费品（如奶粉、平板电脑、保健品等）向国内消费者开展零售业务，将自贸区内商品，以整批商品入区，根据个人订单，分批以个人物品出区，征缴行邮税。</a:t>
            </a:r>
          </a:p>
          <a:p>
            <a:pPr eaLnBrk="1" hangingPunct="1">
              <a:lnSpc>
                <a:spcPct val="80000"/>
              </a:lnSpc>
              <a:buNone/>
            </a:pPr>
            <a:r>
              <a:rPr lang="zh-CN" altLang="en-US" b="1" dirty="0">
                <a:solidFill>
                  <a:srgbClr val="020202"/>
                </a:solidFill>
                <a:ea typeface="宋体" panose="02010600030101010101" pitchFamily="2" charset="-122"/>
              </a:rPr>
              <a:t>           网购保税进口商品及购买金额限制等问题具有以下规律性：一是试点商品为个人生活消费品，但国家禁止和限制进口的物品除外；二是行邮税的征收以电子订单的实际销售价格作为完税价格，参照行邮税税率计征税款；三是参与试点的电商、仓储等企业需在境内注册并能实现与海关等管理部门的信息系统互联互通。</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3" name="Group 4"/>
          <p:cNvGrpSpPr/>
          <p:nvPr/>
        </p:nvGrpSpPr>
        <p:grpSpPr bwMode="auto">
          <a:xfrm>
            <a:off x="1357313" y="2252663"/>
            <a:ext cx="180975" cy="180975"/>
            <a:chOff x="0" y="0"/>
            <a:chExt cx="115" cy="115"/>
          </a:xfrm>
        </p:grpSpPr>
        <p:sp>
          <p:nvSpPr>
            <p:cNvPr id="4"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5"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6" name="Text Box 7"/>
          <p:cNvSpPr txBox="1">
            <a:spLocks noChangeArrowheads="1"/>
          </p:cNvSpPr>
          <p:nvPr/>
        </p:nvSpPr>
        <p:spPr bwMode="auto">
          <a:xfrm>
            <a:off x="1676400" y="1905000"/>
            <a:ext cx="2981907" cy="369332"/>
          </a:xfrm>
          <a:prstGeom prst="rect">
            <a:avLst/>
          </a:prstGeom>
          <a:noFill/>
          <a:ln w="9525">
            <a:noFill/>
            <a:miter lim="800000"/>
          </a:ln>
        </p:spPr>
        <p:txBody>
          <a:bodyPr wrap="none">
            <a:spAutoFit/>
          </a:bodyPr>
          <a:lstStyle/>
          <a:p>
            <a:pPr algn="l">
              <a:buFont typeface="Arial" panose="020B0604020202020204" pitchFamily="34" charset="0"/>
              <a:buNone/>
            </a:pPr>
            <a:r>
              <a:rPr dirty="0" smtClean="0"/>
              <a:t>10.1.1</a:t>
            </a:r>
            <a:r>
              <a:rPr lang="en-US" dirty="0" smtClean="0"/>
              <a:t> </a:t>
            </a:r>
            <a:r>
              <a:rPr dirty="0" smtClean="0"/>
              <a:t>跨境电子商务的概念</a:t>
            </a:r>
            <a:endParaRPr dirty="0"/>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8" name="Group 9"/>
          <p:cNvGrpSpPr/>
          <p:nvPr/>
        </p:nvGrpSpPr>
        <p:grpSpPr bwMode="auto">
          <a:xfrm>
            <a:off x="1357313" y="3167063"/>
            <a:ext cx="180975" cy="180975"/>
            <a:chOff x="0" y="0"/>
            <a:chExt cx="115" cy="115"/>
          </a:xfrm>
        </p:grpSpPr>
        <p:sp>
          <p:nvSpPr>
            <p:cNvPr id="9" name="AutoShape 1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0" name="AutoShape 11"/>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1" name="Text Box 12"/>
          <p:cNvSpPr txBox="1">
            <a:spLocks noChangeArrowheads="1"/>
          </p:cNvSpPr>
          <p:nvPr/>
        </p:nvSpPr>
        <p:spPr bwMode="auto">
          <a:xfrm>
            <a:off x="1676400" y="2819400"/>
            <a:ext cx="4608954" cy="369332"/>
          </a:xfrm>
          <a:prstGeom prst="rect">
            <a:avLst/>
          </a:prstGeom>
          <a:noFill/>
          <a:ln w="9525">
            <a:noFill/>
            <a:miter lim="800000"/>
          </a:ln>
        </p:spPr>
        <p:txBody>
          <a:bodyPr wrap="none">
            <a:spAutoFit/>
          </a:bodyPr>
          <a:lstStyle/>
          <a:p>
            <a:pPr algn="l">
              <a:buFont typeface="Arial" panose="020B0604020202020204" pitchFamily="34" charset="0"/>
              <a:buNone/>
            </a:pPr>
            <a:r>
              <a:rPr dirty="0" smtClean="0"/>
              <a:t>10.1.2</a:t>
            </a:r>
            <a:r>
              <a:rPr lang="en-US" dirty="0" smtClean="0"/>
              <a:t> </a:t>
            </a:r>
            <a:r>
              <a:rPr dirty="0" smtClean="0"/>
              <a:t>跨境电子商务对传统国际贸易的影响</a:t>
            </a:r>
            <a:endParaRPr dirty="0"/>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3" name="Group 14"/>
          <p:cNvGrpSpPr/>
          <p:nvPr/>
        </p:nvGrpSpPr>
        <p:grpSpPr bwMode="auto">
          <a:xfrm>
            <a:off x="1357313" y="4084638"/>
            <a:ext cx="180975" cy="180975"/>
            <a:chOff x="0" y="0"/>
            <a:chExt cx="115" cy="115"/>
          </a:xfrm>
        </p:grpSpPr>
        <p:sp>
          <p:nvSpPr>
            <p:cNvPr id="14"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5"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6" name="Text Box 17"/>
          <p:cNvSpPr txBox="1">
            <a:spLocks noChangeArrowheads="1"/>
          </p:cNvSpPr>
          <p:nvPr/>
        </p:nvSpPr>
        <p:spPr bwMode="auto">
          <a:xfrm>
            <a:off x="1676400" y="3733800"/>
            <a:ext cx="4144083" cy="369332"/>
          </a:xfrm>
          <a:prstGeom prst="rect">
            <a:avLst/>
          </a:prstGeom>
          <a:noFill/>
          <a:ln w="9525">
            <a:noFill/>
            <a:miter lim="800000"/>
          </a:ln>
        </p:spPr>
        <p:txBody>
          <a:bodyPr wrap="none">
            <a:spAutoFit/>
          </a:bodyPr>
          <a:lstStyle/>
          <a:p>
            <a:pPr algn="l">
              <a:buFont typeface="Arial" panose="020B0604020202020204" pitchFamily="34" charset="0"/>
              <a:buNone/>
            </a:pPr>
            <a:r>
              <a:rPr dirty="0" smtClean="0"/>
              <a:t>10.1.3</a:t>
            </a:r>
            <a:r>
              <a:rPr lang="en-US" dirty="0" smtClean="0"/>
              <a:t> </a:t>
            </a:r>
            <a:r>
              <a:rPr dirty="0" smtClean="0"/>
              <a:t>我国跨境电子商务整体发展现状</a:t>
            </a:r>
            <a:endParaRPr dirty="0"/>
          </a:p>
        </p:txBody>
      </p:sp>
      <p:sp>
        <p:nvSpPr>
          <p:cNvPr id="22" name="Rectangle 2"/>
          <p:cNvSpPr txBox="1">
            <a:spLocks noChangeArrowheads="1"/>
          </p:cNvSpPr>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10.1  跨境电子商务概</a:t>
            </a:r>
            <a:r>
              <a:rPr kumimoji="0" lang="zh-CN"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述</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30</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941705"/>
          </a:xfrm>
        </p:spPr>
        <p:txBody>
          <a:bodyPr/>
          <a:lstStyle/>
          <a:p>
            <a:pPr eaLnBrk="1" hangingPunct="1"/>
            <a:r>
              <a:rPr lang="zh-CN" altLang="en-US" dirty="0">
                <a:ea typeface="宋体" panose="02010600030101010101" pitchFamily="2" charset="-122"/>
                <a:sym typeface="+mn-ea"/>
              </a:rPr>
              <a:t>10.</a:t>
            </a:r>
            <a:r>
              <a:rPr lang="en-US" altLang="zh-CN" dirty="0">
                <a:ea typeface="宋体" panose="02010600030101010101" pitchFamily="2" charset="-122"/>
                <a:sym typeface="+mn-ea"/>
              </a:rPr>
              <a:t>3.2</a:t>
            </a:r>
            <a:r>
              <a:rPr lang="zh-CN" altLang="en-US" dirty="0">
                <a:ea typeface="宋体" panose="02010600030101010101" pitchFamily="2" charset="-122"/>
                <a:sym typeface="+mn-ea"/>
              </a:rPr>
              <a:t> 跨境电商海外仓物流模式</a:t>
            </a:r>
            <a:r>
              <a:rPr lang="zh-CN" altLang="en-US" dirty="0">
                <a:ea typeface="宋体" panose="02010600030101010101" pitchFamily="2" charset="-122"/>
              </a:rPr>
              <a:t/>
            </a:r>
            <a:br>
              <a:rPr lang="zh-CN" altLang="en-US" dirty="0">
                <a:ea typeface="宋体" panose="02010600030101010101" pitchFamily="2" charset="-122"/>
              </a:rPr>
            </a:br>
            <a:endParaRPr lang="zh-CN" altLang="en-US" smtClean="0">
              <a:ea typeface="宋体" panose="02010600030101010101" pitchFamily="2" charset="-122"/>
            </a:endParaRPr>
          </a:p>
        </p:txBody>
      </p:sp>
      <p:sp>
        <p:nvSpPr>
          <p:cNvPr id="56323" name="Rectangle 3"/>
          <p:cNvSpPr>
            <a:spLocks noGrp="1"/>
          </p:cNvSpPr>
          <p:nvPr/>
        </p:nvSpPr>
        <p:spPr>
          <a:xfrm>
            <a:off x="457200" y="12969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海外仓储物流方式是指跨境电商平台运营商、第三方物流公司独自或共同在本国以外地区建立海外仓库，卖家将货物通过传统外贸方式采用海运、空运等形式运输并存储到国外仓库，当海外买家网上下单购买商品时，卖家通知国外仓库对商品进行分拣、包装、派送。</a:t>
            </a:r>
          </a:p>
          <a:p>
            <a:pPr eaLnBrk="1" hangingPunct="1">
              <a:buNone/>
            </a:pPr>
            <a:r>
              <a:rPr lang="zh-CN" altLang="en-US" b="1" dirty="0">
                <a:solidFill>
                  <a:srgbClr val="020202"/>
                </a:solidFill>
                <a:ea typeface="宋体" panose="02010600030101010101" pitchFamily="2" charset="-122"/>
              </a:rPr>
              <a:t>           这种方式一是可采用运费较低的海运运输，提早将货物储存于海外仓库，节约了物流成本；二是使本需从本国发送的货物直接从海外仓库配仓运送，一般情况下从发货到收货只需</a:t>
            </a:r>
            <a:r>
              <a:rPr lang="zh-CN" altLang="en-US" b="1" dirty="0">
                <a:solidFill>
                  <a:srgbClr val="020202"/>
                </a:solidFill>
                <a:latin typeface="Times New Roman" pitchFamily="18" charset="0"/>
                <a:ea typeface="宋体" panose="02010600030101010101" pitchFamily="2" charset="-122"/>
                <a:cs typeface="Times New Roman" pitchFamily="18" charset="0"/>
              </a:rPr>
              <a:t>1-3</a:t>
            </a:r>
            <a:r>
              <a:rPr lang="zh-CN" altLang="en-US" b="1" dirty="0">
                <a:solidFill>
                  <a:srgbClr val="020202"/>
                </a:solidFill>
                <a:ea typeface="宋体" panose="02010600030101010101" pitchFamily="2" charset="-122"/>
              </a:rPr>
              <a:t>天，大大缩短了物流时间。但并非所有货物都适合海外仓方式，一般销量好、周转快的商品较为适合，否则容易出现压仓的情况。此外，使用海外仓储方式，需要提前备货仓储，占压卖家资金，增加仓储费用。</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31</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941705"/>
          </a:xfrm>
        </p:spPr>
        <p:txBody>
          <a:bodyPr/>
          <a:lstStyle/>
          <a:p>
            <a:pPr eaLnBrk="1" hangingPunct="1"/>
            <a:r>
              <a:rPr lang="zh-CN" altLang="en-US" dirty="0">
                <a:ea typeface="宋体" panose="02010600030101010101" pitchFamily="2" charset="-122"/>
                <a:sym typeface="+mn-ea"/>
              </a:rPr>
              <a:t>10.</a:t>
            </a:r>
            <a:r>
              <a:rPr lang="en-US" altLang="zh-CN" dirty="0">
                <a:ea typeface="宋体" panose="02010600030101010101" pitchFamily="2" charset="-122"/>
                <a:sym typeface="+mn-ea"/>
              </a:rPr>
              <a:t>3.2</a:t>
            </a:r>
            <a:r>
              <a:rPr lang="zh-CN" altLang="en-US" dirty="0">
                <a:ea typeface="宋体" panose="02010600030101010101" pitchFamily="2" charset="-122"/>
                <a:sym typeface="+mn-ea"/>
              </a:rPr>
              <a:t> 跨境电商海外仓物流模式</a:t>
            </a:r>
            <a:r>
              <a:rPr lang="zh-CN" altLang="en-US" dirty="0">
                <a:ea typeface="宋体" panose="02010600030101010101" pitchFamily="2" charset="-122"/>
              </a:rPr>
              <a:t/>
            </a:r>
            <a:br>
              <a:rPr lang="zh-CN" altLang="en-US" dirty="0">
                <a:ea typeface="宋体" panose="02010600030101010101" pitchFamily="2" charset="-122"/>
              </a:rPr>
            </a:br>
            <a:endParaRPr lang="zh-CN" altLang="en-US" smtClean="0">
              <a:ea typeface="宋体" panose="02010600030101010101" pitchFamily="2" charset="-122"/>
            </a:endParaRPr>
          </a:p>
        </p:txBody>
      </p:sp>
      <p:sp>
        <p:nvSpPr>
          <p:cNvPr id="57347" name="Rectangle 3"/>
          <p:cNvSpPr>
            <a:spLocks noGrp="1"/>
          </p:cNvSpPr>
          <p:nvPr/>
        </p:nvSpPr>
        <p:spPr>
          <a:xfrm>
            <a:off x="457200" y="12969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对从事跨境零售出口的卖家来说，以往大多通过类似国际小包快递方式，将货物快递给国外消费者，这种方式的缺点非常明显：费用贵、物流周期长、退换货麻烦，还有各种海关查扣、快递拒收等不确定因素，由此造成客户体验差，长期下去还会限制卖家扩张品类。解决小包物流成本高昂、配送周期漫长问题的有效方案，就是在海外设立仓库。</a:t>
            </a:r>
          </a:p>
          <a:p>
            <a:pPr eaLnBrk="1" hangingPunct="1">
              <a:buNone/>
            </a:pPr>
            <a:r>
              <a:rPr lang="zh-CN" altLang="en-US" b="1" dirty="0">
                <a:solidFill>
                  <a:srgbClr val="020202"/>
                </a:solidFill>
                <a:ea typeface="宋体" panose="02010600030101010101" pitchFamily="2" charset="-122"/>
              </a:rPr>
              <a:t>            海外仓的本质就是将跨境贸易实现本地化，提高跨境卖家在出口目的市场的本地竞争力。通过使用海外仓，卖家将在提高单件商品利润率、增加销量、扩充销售品类、降低物流管理成本、提升账号表现等方面得到显著提升，这最终还将促进跨境电商产业由价格战逐渐变成良性的服务竞争。</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32</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3</a:t>
            </a:r>
            <a:r>
              <a:rPr lang="zh-CN" altLang="en-US" dirty="0">
                <a:ea typeface="宋体" panose="02010600030101010101" pitchFamily="2" charset="-122"/>
              </a:rPr>
              <a:t>.3 跨境电子商务物流配送方式</a:t>
            </a:r>
          </a:p>
        </p:txBody>
      </p:sp>
      <p:sp>
        <p:nvSpPr>
          <p:cNvPr id="58371" name="Rectangle 3"/>
          <p:cNvSpPr>
            <a:spLocks noGrp="1"/>
          </p:cNvSpPr>
          <p:nvPr/>
        </p:nvSpPr>
        <p:spPr>
          <a:xfrm>
            <a:off x="390525" y="1218883"/>
            <a:ext cx="8362950" cy="5395912"/>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（1）邮政小包</a:t>
            </a:r>
          </a:p>
          <a:p>
            <a:pPr eaLnBrk="1" hangingPunct="1">
              <a:buNone/>
            </a:pPr>
            <a:r>
              <a:rPr lang="zh-CN" altLang="en-US" b="1" dirty="0">
                <a:solidFill>
                  <a:srgbClr val="020202"/>
                </a:solidFill>
                <a:ea typeface="宋体" panose="02010600030101010101" pitchFamily="2" charset="-122"/>
              </a:rPr>
              <a:t>           邮政小包是万国邮联邮政产品体系中的一项基本业务。我国跨境电子商务</a:t>
            </a:r>
            <a:r>
              <a:rPr lang="zh-CN" altLang="en-US" b="1" dirty="0">
                <a:solidFill>
                  <a:srgbClr val="020202"/>
                </a:solidFill>
                <a:latin typeface="Times New Roman" pitchFamily="18" charset="0"/>
                <a:ea typeface="宋体" panose="02010600030101010101" pitchFamily="2" charset="-122"/>
                <a:cs typeface="Times New Roman" pitchFamily="18" charset="0"/>
              </a:rPr>
              <a:t>中70%左右的业务使用邮政小包配送，其中中国邮政小包占业务量的50%左右。借助基本覆盖全球的邮政网络，邮政小包的物流渠道能延伸到全球各主要城市，这是其最大的优势。另外，中国邮政享受国家税收补贴，相比国际快递等物流方式，其运价相对低廉。</a:t>
            </a:r>
          </a:p>
          <a:p>
            <a:pPr eaLnBrk="1" hangingPunct="1">
              <a:buNone/>
            </a:pPr>
            <a:r>
              <a:rPr lang="zh-CN" altLang="en-US" b="1" dirty="0">
                <a:solidFill>
                  <a:srgbClr val="020202"/>
                </a:solidFill>
                <a:latin typeface="Times New Roman" pitchFamily="18" charset="0"/>
                <a:ea typeface="宋体" panose="02010600030101010101" pitchFamily="2" charset="-122"/>
                <a:cs typeface="Times New Roman" pitchFamily="18" charset="0"/>
              </a:rPr>
              <a:t>           邮政小包限制单包重量、速度较慢、丢包率高、非挂号形式无法跟踪商品、无法享受出口退税是其存在的问题。实际运送时间半数以上均超过30天</a:t>
            </a:r>
            <a:r>
              <a:rPr lang="zh-CN" altLang="en-US" b="1" dirty="0">
                <a:solidFill>
                  <a:srgbClr val="020202"/>
                </a:solidFill>
                <a:ea typeface="宋体" panose="02010600030101010101" pitchFamily="2" charset="-122"/>
              </a:rPr>
              <a:t>。邮政小包若通过非挂号形式发出，通关后无法跟踪邮件后续信息，容易造成较高的丢包率；若用挂号形式，则需要另缴挂号费，增加了成本。邮政小包以个人行邮方式进出关境，在自用合理范围内进境无须缴纳进口税，同时出境也无法享受出口退税。</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33</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3</a:t>
            </a:r>
            <a:r>
              <a:rPr lang="zh-CN" altLang="en-US" dirty="0">
                <a:ea typeface="宋体" panose="02010600030101010101" pitchFamily="2" charset="-122"/>
              </a:rPr>
              <a:t>.3 跨境电子商务物流配送方式</a:t>
            </a:r>
          </a:p>
        </p:txBody>
      </p:sp>
      <p:sp>
        <p:nvSpPr>
          <p:cNvPr id="59395" name="Rectangle 3"/>
          <p:cNvSpPr>
            <a:spLocks noGrp="1"/>
          </p:cNvSpPr>
          <p:nvPr/>
        </p:nvSpPr>
        <p:spPr>
          <a:xfrm>
            <a:off x="390525" y="1295400"/>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zh-CN" altLang="en-US" b="1" dirty="0">
                <a:solidFill>
                  <a:srgbClr val="FF0000"/>
                </a:solidFill>
                <a:ea typeface="宋体" panose="02010600030101010101" pitchFamily="2" charset="-122"/>
              </a:rPr>
              <a:t>（2）国际快递</a:t>
            </a:r>
          </a:p>
          <a:p>
            <a:pPr eaLnBrk="1" hangingPunct="1">
              <a:buNone/>
            </a:pPr>
            <a:r>
              <a:rPr lang="zh-CN" altLang="en-US" b="1" dirty="0">
                <a:solidFill>
                  <a:srgbClr val="020202"/>
                </a:solidFill>
                <a:ea typeface="宋体" panose="02010600030101010101" pitchFamily="2" charset="-122"/>
              </a:rPr>
              <a:t>           国际快递方式主要是指由</a:t>
            </a:r>
            <a:r>
              <a:rPr lang="zh-CN" altLang="en-US" b="1" dirty="0">
                <a:solidFill>
                  <a:srgbClr val="020202"/>
                </a:solidFill>
                <a:latin typeface="Times New Roman" panose="02020603050405020304" pitchFamily="18" charset="0"/>
                <a:ea typeface="宋体" panose="02010600030101010101" pitchFamily="2" charset="-122"/>
              </a:rPr>
              <a:t>F</a:t>
            </a:r>
            <a:r>
              <a:rPr lang="en-US" altLang="zh-CN" b="1" dirty="0">
                <a:solidFill>
                  <a:srgbClr val="020202"/>
                </a:solidFill>
                <a:latin typeface="Times New Roman" panose="02020603050405020304" pitchFamily="18" charset="0"/>
                <a:ea typeface="宋体" panose="02010600030101010101" pitchFamily="2" charset="-122"/>
              </a:rPr>
              <a:t>ed</a:t>
            </a:r>
            <a:r>
              <a:rPr lang="zh-CN" altLang="en-US" b="1" dirty="0">
                <a:solidFill>
                  <a:srgbClr val="020202"/>
                </a:solidFill>
                <a:latin typeface="Times New Roman" panose="02020603050405020304" pitchFamily="18" charset="0"/>
                <a:ea typeface="宋体" panose="02010600030101010101" pitchFamily="2" charset="-122"/>
              </a:rPr>
              <a:t>E</a:t>
            </a:r>
            <a:r>
              <a:rPr lang="en-US" altLang="zh-CN" b="1" dirty="0">
                <a:solidFill>
                  <a:srgbClr val="020202"/>
                </a:solidFill>
                <a:latin typeface="Times New Roman" panose="02020603050405020304" pitchFamily="18" charset="0"/>
                <a:ea typeface="宋体" panose="02010600030101010101" pitchFamily="2" charset="-122"/>
              </a:rPr>
              <a:t>x</a:t>
            </a:r>
            <a:r>
              <a:rPr lang="zh-CN" altLang="en-US" b="1" dirty="0">
                <a:solidFill>
                  <a:srgbClr val="020202"/>
                </a:solidFill>
                <a:latin typeface="Times New Roman" panose="02020603050405020304" pitchFamily="18" charset="0"/>
                <a:ea typeface="宋体" panose="02010600030101010101" pitchFamily="2" charset="-122"/>
              </a:rPr>
              <a:t>（联邦快递）、UPS（联合包裹）、DHL（敦豪）、TNT</a:t>
            </a:r>
            <a:r>
              <a:rPr lang="zh-CN" altLang="en-US" b="1" dirty="0">
                <a:solidFill>
                  <a:srgbClr val="020202"/>
                </a:solidFill>
                <a:ea typeface="宋体" panose="02010600030101010101" pitchFamily="2" charset="-122"/>
              </a:rPr>
              <a:t>四大跨国快递公司提供的全球快递物流服务。这些国际快递公司拥有自己的运送机队、车辆，设有地区航空中转站，签约有服务机场，在全球主要城市自建投递网络，配以现代化的信息管理系统支撑，具有信息传递失误率较低、丢包率低、能时时进行邮件跟踪、配送速度快、服务较为完善等优势。但国际快递的收费较高，特别是到偏远地区的费用更是昂贵。除非客户对时效性要求较强，一般使用国际快递方式运输的跨境电商很少。此外，国际快递主要采用航空运输，对商品的要求也比较高，不适航空运输的商品，如含电类商品就不能采用国际快递。目前,国际快递在跨境电商物流中所占份额相对较小。</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34</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3</a:t>
            </a:r>
            <a:r>
              <a:rPr lang="zh-CN" altLang="en-US" dirty="0">
                <a:ea typeface="宋体" panose="02010600030101010101" pitchFamily="2" charset="-122"/>
              </a:rPr>
              <a:t>.3 跨境电子商务物流配送方式</a:t>
            </a:r>
          </a:p>
        </p:txBody>
      </p:sp>
      <p:sp>
        <p:nvSpPr>
          <p:cNvPr id="60419" name="Rectangle 3"/>
          <p:cNvSpPr>
            <a:spLocks noGrp="1"/>
          </p:cNvSpPr>
          <p:nvPr/>
        </p:nvSpPr>
        <p:spPr>
          <a:xfrm>
            <a:off x="390525" y="12715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 </a:t>
            </a:r>
            <a:r>
              <a:rPr lang="zh-CN" altLang="en-US" b="1" dirty="0">
                <a:solidFill>
                  <a:srgbClr val="FF0000"/>
                </a:solidFill>
                <a:ea typeface="宋体" panose="02010600030101010101" pitchFamily="2" charset="-122"/>
              </a:rPr>
              <a:t>（3）专线物流（含铁路专线）</a:t>
            </a:r>
          </a:p>
          <a:p>
            <a:pPr eaLnBrk="1" hangingPunct="1">
              <a:buNone/>
            </a:pPr>
            <a:r>
              <a:rPr lang="zh-CN" altLang="en-US" b="1" dirty="0">
                <a:solidFill>
                  <a:srgbClr val="020202"/>
                </a:solidFill>
                <a:ea typeface="宋体" panose="02010600030101010101" pitchFamily="2" charset="-122"/>
              </a:rPr>
              <a:t>           跨境专线物流是针对某一国的专线运输，其主要是采用航空包舱的方式将商品运送到国外目的国，再通过目的国合作公司送达目的国终端客户。其优势是通过到同一目的地的规模运输使运费较国际航空快递便宜，丢包率较低，通关服务专业效率高。时效性较国际快递稍慢，始发国机场到目的国机场的物流速度较快，但邮件到达目的国后最终派送到终端客户手中的时间受目的国合作公司效率的影响。专线物流国内发货时间基本固定，若终端客户所在地较远，合作公司网点不完善，容易出现最后“一公里”运送延误。同时，由于专线物流覆盖地区有限，当到某一国家或地区的货物较多时，可开通专线物流，以集中运输。</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35</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3</a:t>
            </a:r>
            <a:r>
              <a:rPr lang="zh-CN" altLang="en-US" dirty="0">
                <a:ea typeface="宋体" panose="02010600030101010101" pitchFamily="2" charset="-122"/>
              </a:rPr>
              <a:t>.3 跨境电子商务物流配送方式</a:t>
            </a:r>
          </a:p>
        </p:txBody>
      </p:sp>
      <p:sp>
        <p:nvSpPr>
          <p:cNvPr id="61443" name="Rectangle 3"/>
          <p:cNvSpPr>
            <a:spLocks noGrp="1"/>
          </p:cNvSpPr>
          <p:nvPr/>
        </p:nvSpPr>
        <p:spPr>
          <a:xfrm>
            <a:off x="390525" y="12715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zh-CN" altLang="en-US" b="1" dirty="0">
                <a:solidFill>
                  <a:srgbClr val="FF0000"/>
                </a:solidFill>
                <a:ea typeface="宋体" panose="02010600030101010101" pitchFamily="2" charset="-122"/>
              </a:rPr>
              <a:t>（4）海外仓储物流</a:t>
            </a:r>
          </a:p>
          <a:p>
            <a:pPr eaLnBrk="1" hangingPunct="1">
              <a:buNone/>
            </a:pPr>
            <a:r>
              <a:rPr lang="zh-CN" altLang="en-US" b="1" dirty="0">
                <a:solidFill>
                  <a:srgbClr val="020202"/>
                </a:solidFill>
                <a:ea typeface="宋体" panose="02010600030101010101" pitchFamily="2" charset="-122"/>
              </a:rPr>
              <a:t>           海外仓储服务指为卖家在销售目的地进行货物仓储、分拣、包装和派送的一站式控制与管理服务。海外仓储包括头程运输、仓储管理和本地配送三个部分。</a:t>
            </a:r>
          </a:p>
          <a:p>
            <a:pPr eaLnBrk="1" hangingPunct="1">
              <a:buNone/>
            </a:pPr>
            <a:r>
              <a:rPr lang="zh-CN" altLang="en-US" b="1" dirty="0">
                <a:solidFill>
                  <a:srgbClr val="020202"/>
                </a:solidFill>
                <a:ea typeface="宋体" panose="02010600030101010101" pitchFamily="2" charset="-122"/>
              </a:rPr>
              <a:t>      （</a:t>
            </a:r>
            <a:r>
              <a:rPr lang="en-US" altLang="zh-CN" b="1" dirty="0">
                <a:solidFill>
                  <a:srgbClr val="020202"/>
                </a:solidFill>
                <a:ea typeface="宋体" panose="02010600030101010101" pitchFamily="2" charset="-122"/>
              </a:rPr>
              <a:t>1</a:t>
            </a:r>
            <a:r>
              <a:rPr lang="zh-CN" altLang="en-US" b="1" dirty="0">
                <a:solidFill>
                  <a:srgbClr val="020202"/>
                </a:solidFill>
                <a:ea typeface="宋体" panose="02010600030101010101" pitchFamily="2" charset="-122"/>
              </a:rPr>
              <a:t>）头程运输：中国商家通过海运、空运、陆运或者联运将商品运送至海外仓库。</a:t>
            </a:r>
          </a:p>
          <a:p>
            <a:pPr eaLnBrk="1" hangingPunct="1">
              <a:buNone/>
            </a:pPr>
            <a:r>
              <a:rPr lang="zh-CN" altLang="en-US" b="1" dirty="0">
                <a:solidFill>
                  <a:srgbClr val="020202"/>
                </a:solidFill>
                <a:ea typeface="宋体" panose="02010600030101010101" pitchFamily="2" charset="-122"/>
              </a:rPr>
              <a:t>      （</a:t>
            </a:r>
            <a:r>
              <a:rPr lang="en-US" altLang="zh-CN" b="1" dirty="0">
                <a:solidFill>
                  <a:srgbClr val="020202"/>
                </a:solidFill>
                <a:ea typeface="宋体" panose="02010600030101010101" pitchFamily="2" charset="-122"/>
              </a:rPr>
              <a:t>2</a:t>
            </a:r>
            <a:r>
              <a:rPr lang="zh-CN" altLang="en-US" b="1" dirty="0">
                <a:solidFill>
                  <a:srgbClr val="020202"/>
                </a:solidFill>
                <a:ea typeface="宋体" panose="02010600030101010101" pitchFamily="2" charset="-122"/>
              </a:rPr>
              <a:t>）仓储管理：中国商家通过物流信息系统，远程操作海外仓储货物，实时管理库存。</a:t>
            </a:r>
          </a:p>
          <a:p>
            <a:pPr eaLnBrk="1" hangingPunct="1">
              <a:buNone/>
            </a:pPr>
            <a:r>
              <a:rPr lang="zh-CN" altLang="en-US" b="1" dirty="0">
                <a:solidFill>
                  <a:srgbClr val="020202"/>
                </a:solidFill>
                <a:ea typeface="宋体" panose="02010600030101010101" pitchFamily="2" charset="-122"/>
              </a:rPr>
              <a:t>      （</a:t>
            </a:r>
            <a:r>
              <a:rPr lang="en-US" altLang="zh-CN" b="1" dirty="0">
                <a:solidFill>
                  <a:srgbClr val="020202"/>
                </a:solidFill>
                <a:ea typeface="宋体" panose="02010600030101010101" pitchFamily="2" charset="-122"/>
              </a:rPr>
              <a:t>3</a:t>
            </a:r>
            <a:r>
              <a:rPr lang="zh-CN" altLang="en-US" b="1" dirty="0">
                <a:solidFill>
                  <a:srgbClr val="020202"/>
                </a:solidFill>
                <a:ea typeface="宋体" panose="02010600030101010101" pitchFamily="2" charset="-122"/>
              </a:rPr>
              <a:t>）本地配送：海外仓储中心根据订单信息，通过当地邮政或快递将商品配送给客户。</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3"/>
          <p:cNvSpPr>
            <a:spLocks noChangeShapeType="1"/>
          </p:cNvSpPr>
          <p:nvPr/>
        </p:nvSpPr>
        <p:spPr bwMode="auto">
          <a:xfrm>
            <a:off x="1601788" y="2359025"/>
            <a:ext cx="59420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3" name="Group 4"/>
          <p:cNvGrpSpPr/>
          <p:nvPr/>
        </p:nvGrpSpPr>
        <p:grpSpPr bwMode="auto">
          <a:xfrm>
            <a:off x="1357313" y="2252663"/>
            <a:ext cx="180975" cy="180975"/>
            <a:chOff x="0" y="0"/>
            <a:chExt cx="115" cy="115"/>
          </a:xfrm>
        </p:grpSpPr>
        <p:sp>
          <p:nvSpPr>
            <p:cNvPr id="4" name="AutoShape 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5" name="AutoShape 6"/>
            <p:cNvSpPr>
              <a:spLocks noChangeArrowheads="1"/>
            </p:cNvSpPr>
            <p:nvPr/>
          </p:nvSpPr>
          <p:spPr bwMode="auto">
            <a:xfrm rot="18900000" flipH="1">
              <a:off x="0" y="0"/>
              <a:ext cx="115" cy="115"/>
            </a:xfrm>
            <a:prstGeom prst="rtTriangle">
              <a:avLst/>
            </a:prstGeom>
            <a:solidFill>
              <a:schemeClr va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6" name="Text Box 7"/>
          <p:cNvSpPr txBox="1">
            <a:spLocks noChangeArrowheads="1"/>
          </p:cNvSpPr>
          <p:nvPr/>
        </p:nvSpPr>
        <p:spPr bwMode="auto">
          <a:xfrm>
            <a:off x="1676400" y="1905000"/>
            <a:ext cx="3180080" cy="368300"/>
          </a:xfrm>
          <a:prstGeom prst="rect">
            <a:avLst/>
          </a:prstGeom>
          <a:noFill/>
          <a:ln w="9525">
            <a:noFill/>
            <a:miter lim="800000"/>
          </a:ln>
        </p:spPr>
        <p:txBody>
          <a:bodyPr wrap="none">
            <a:spAutoFit/>
          </a:bodyPr>
          <a:lstStyle/>
          <a:p>
            <a:pPr algn="l">
              <a:buFont typeface="Arial" panose="020B0604020202020204" pitchFamily="34" charset="0"/>
              <a:buNone/>
            </a:pPr>
            <a:r>
              <a:t>10.4.1跨境电子商务支付概述</a:t>
            </a:r>
            <a:r>
              <a:rPr lang="zh-CN" altLang="zh-CN"/>
              <a:t> </a:t>
            </a:r>
            <a:endParaRPr lang="zh-CN" altLang="en-US"/>
          </a:p>
        </p:txBody>
      </p:sp>
      <p:sp>
        <p:nvSpPr>
          <p:cNvPr id="7" name="Line 8"/>
          <p:cNvSpPr>
            <a:spLocks noChangeShapeType="1"/>
          </p:cNvSpPr>
          <p:nvPr/>
        </p:nvSpPr>
        <p:spPr bwMode="auto">
          <a:xfrm>
            <a:off x="1601788" y="3273425"/>
            <a:ext cx="60182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8" name="Group 9"/>
          <p:cNvGrpSpPr/>
          <p:nvPr/>
        </p:nvGrpSpPr>
        <p:grpSpPr bwMode="auto">
          <a:xfrm>
            <a:off x="1357313" y="3167063"/>
            <a:ext cx="180975" cy="180975"/>
            <a:chOff x="0" y="0"/>
            <a:chExt cx="115" cy="115"/>
          </a:xfrm>
        </p:grpSpPr>
        <p:sp>
          <p:nvSpPr>
            <p:cNvPr id="9" name="AutoShape 1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0" name="AutoShape 11"/>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1" name="Text Box 12"/>
          <p:cNvSpPr txBox="1">
            <a:spLocks noChangeArrowheads="1"/>
          </p:cNvSpPr>
          <p:nvPr/>
        </p:nvSpPr>
        <p:spPr bwMode="auto">
          <a:xfrm>
            <a:off x="1676400" y="2819400"/>
            <a:ext cx="2886710" cy="368300"/>
          </a:xfrm>
          <a:prstGeom prst="rect">
            <a:avLst/>
          </a:prstGeom>
          <a:noFill/>
          <a:ln w="9525">
            <a:noFill/>
            <a:miter lim="800000"/>
          </a:ln>
        </p:spPr>
        <p:txBody>
          <a:bodyPr wrap="none">
            <a:spAutoFit/>
          </a:bodyPr>
          <a:lstStyle/>
          <a:p>
            <a:pPr algn="l">
              <a:buFont typeface="Arial" panose="020B0604020202020204" pitchFamily="34" charset="0"/>
              <a:buNone/>
            </a:pPr>
            <a:r>
              <a:t>10.4.2国际银行卡跨境支付</a:t>
            </a:r>
          </a:p>
        </p:txBody>
      </p:sp>
      <p:sp>
        <p:nvSpPr>
          <p:cNvPr id="12" name="Line 13"/>
          <p:cNvSpPr>
            <a:spLocks noChangeShapeType="1"/>
          </p:cNvSpPr>
          <p:nvPr/>
        </p:nvSpPr>
        <p:spPr bwMode="auto">
          <a:xfrm>
            <a:off x="1601788" y="4191000"/>
            <a:ext cx="60182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3" name="Group 14"/>
          <p:cNvGrpSpPr/>
          <p:nvPr/>
        </p:nvGrpSpPr>
        <p:grpSpPr bwMode="auto">
          <a:xfrm>
            <a:off x="1357313" y="4084638"/>
            <a:ext cx="180975" cy="180975"/>
            <a:chOff x="0" y="0"/>
            <a:chExt cx="115" cy="115"/>
          </a:xfrm>
        </p:grpSpPr>
        <p:sp>
          <p:nvSpPr>
            <p:cNvPr id="14"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5"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6" name="Text Box 17"/>
          <p:cNvSpPr txBox="1">
            <a:spLocks noChangeArrowheads="1"/>
          </p:cNvSpPr>
          <p:nvPr/>
        </p:nvSpPr>
        <p:spPr bwMode="auto">
          <a:xfrm>
            <a:off x="1671955" y="3733800"/>
            <a:ext cx="4246880" cy="368300"/>
          </a:xfrm>
          <a:prstGeom prst="rect">
            <a:avLst/>
          </a:prstGeom>
          <a:noFill/>
          <a:ln w="9525">
            <a:noFill/>
            <a:miter lim="800000"/>
          </a:ln>
        </p:spPr>
        <p:txBody>
          <a:bodyPr wrap="square">
            <a:spAutoFit/>
          </a:bodyPr>
          <a:lstStyle/>
          <a:p>
            <a:pPr>
              <a:buFont typeface="Arial" panose="020B0604020202020204" pitchFamily="34" charset="0"/>
              <a:buNone/>
            </a:pPr>
            <a:r>
              <a:t>10.4.3跨境电子商务第三方支付</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a:t>
            </a:r>
            <a:r>
              <a:rPr kumimoji="0" lang="en-US"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4 </a:t>
            </a: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跨境电子商务支付</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37</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.1 跨境电子商务支付概述</a:t>
            </a:r>
          </a:p>
        </p:txBody>
      </p:sp>
      <p:sp>
        <p:nvSpPr>
          <p:cNvPr id="68611" name="Rectangle 3"/>
          <p:cNvSpPr>
            <a:spLocks noGrp="1"/>
          </p:cNvSpPr>
          <p:nvPr/>
        </p:nvSpPr>
        <p:spPr>
          <a:xfrm>
            <a:off x="-76200" y="1371600"/>
            <a:ext cx="901319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跨境支付作为跨境电子商务资金流动的主要形式，承担着保障交易资金安全、保护买卖双方合法权益的责任。跨境支付大体分为收、支两条线，收款线是指国内卖家通过跨境支付机构回笼销售商品或服务货款的收结汇业务；支出线是指国内买家通过跨境支付机构支付购买境外商品或服务货款的购付汇业务。全球商品市场基本处于买方市场时代，作为买方对于跨境支付方式的选择有较大自主权，相对而言卖方话语权较小，大多数第三方跨境支付机构向卖方收取佣金、账户管理费、提现费等费用。</a:t>
            </a:r>
          </a:p>
          <a:p>
            <a:pPr eaLnBrk="1" hangingPunct="1">
              <a:buNone/>
            </a:pPr>
            <a:r>
              <a:rPr lang="zh-CN" altLang="en-US" b="1" dirty="0">
                <a:solidFill>
                  <a:srgbClr val="020202"/>
                </a:solidFill>
                <a:ea typeface="宋体" panose="02010600030101010101" pitchFamily="2" charset="-122"/>
              </a:rPr>
              <a:t>            跨境支付方式主要分为线上与线下。在线支付包括各种第三方电子账户、国际信用卡、银行转账等多种支付方式，在线支付受到额度管制，适用小额跨境电子商务零售。另一种是线下支付，如电汇、信用证等，大多适用于大额跨境电子商务交易。</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38</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.1 跨境电子商务支付概述</a:t>
            </a:r>
          </a:p>
        </p:txBody>
      </p:sp>
      <p:sp>
        <p:nvSpPr>
          <p:cNvPr id="69635" name="Rectangle 3"/>
          <p:cNvSpPr>
            <a:spLocks noGrp="1"/>
          </p:cNvSpPr>
          <p:nvPr/>
        </p:nvSpPr>
        <p:spPr>
          <a:xfrm>
            <a:off x="476250" y="12715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en-US" altLang="zh-CN" dirty="0">
                <a:solidFill>
                  <a:srgbClr val="020202"/>
                </a:solidFill>
                <a:ea typeface="宋体" panose="02010600030101010101" pitchFamily="2" charset="-122"/>
                <a:sym typeface="+mn-ea"/>
              </a:rPr>
              <a:t>在出口跨境电商业务中，中国第三方支付机构主要负责将外汇结算成人民币付给境内商户。</a:t>
            </a: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algn="ctr" eaLnBrk="1" hangingPunct="1">
              <a:buNone/>
            </a:pPr>
            <a:r>
              <a:rPr lang="en-US" altLang="zh-CN" sz="1800" b="1" dirty="0">
                <a:solidFill>
                  <a:srgbClr val="020202"/>
                </a:solidFill>
                <a:latin typeface="楷体-简" charset="-122"/>
                <a:ea typeface="楷体-简" charset="-122"/>
              </a:rPr>
              <a:t> </a:t>
            </a:r>
            <a:r>
              <a:rPr lang="zh-CN" altLang="en-US" sz="1800" b="1" dirty="0">
                <a:solidFill>
                  <a:srgbClr val="020202"/>
                </a:solidFill>
                <a:latin typeface="楷体-简" charset="-122"/>
                <a:ea typeface="楷体-简" charset="-122"/>
              </a:rPr>
              <a:t>出</a:t>
            </a:r>
            <a:r>
              <a:rPr lang="en-US" altLang="zh-CN" sz="1800" b="1" dirty="0">
                <a:solidFill>
                  <a:srgbClr val="000000"/>
                </a:solidFill>
                <a:latin typeface="楷体-简" charset="-122"/>
                <a:ea typeface="楷体-简" charset="-122"/>
              </a:rPr>
              <a:t>口电商平台第三方支付机构购付汇业务流程图</a:t>
            </a:r>
          </a:p>
        </p:txBody>
      </p:sp>
      <p:pic>
        <p:nvPicPr>
          <p:cNvPr id="70661" name="图片 8"/>
          <p:cNvPicPr>
            <a:picLocks noChangeAspect="1"/>
          </p:cNvPicPr>
          <p:nvPr/>
        </p:nvPicPr>
        <p:blipFill>
          <a:blip r:embed="rId2" cstate="print"/>
          <a:stretch>
            <a:fillRect/>
          </a:stretch>
        </p:blipFill>
        <p:spPr>
          <a:xfrm>
            <a:off x="1020763" y="2209483"/>
            <a:ext cx="7273925" cy="3209925"/>
          </a:xfrm>
          <a:prstGeom prst="rect">
            <a:avLst/>
          </a:prstGeom>
          <a:noFill/>
          <a:ln w="9525">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39</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.1 跨境电子商务支付概述</a:t>
            </a:r>
          </a:p>
        </p:txBody>
      </p:sp>
      <p:sp>
        <p:nvSpPr>
          <p:cNvPr id="69635" name="Rectangle 3"/>
          <p:cNvSpPr>
            <a:spLocks noGrp="1"/>
          </p:cNvSpPr>
          <p:nvPr/>
        </p:nvSpPr>
        <p:spPr>
          <a:xfrm>
            <a:off x="476250" y="12715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在进口跨境电商业务中，当境内买家下单并通过第三方支付机构支付货款后，由我国第三方支付机构代客户申请将人民币兑换为外币向境外商户支付。</a:t>
            </a: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eaLnBrk="1" hangingPunct="1">
              <a:buNone/>
            </a:pPr>
            <a:endParaRPr lang="en-US" altLang="zh-CN" b="1" dirty="0">
              <a:solidFill>
                <a:srgbClr val="020202"/>
              </a:solidFill>
              <a:latin typeface="楷体-简" charset="-122"/>
              <a:ea typeface="宋体" panose="02010600030101010101" pitchFamily="2" charset="-122"/>
            </a:endParaRPr>
          </a:p>
          <a:p>
            <a:pPr algn="ctr" eaLnBrk="1" hangingPunct="1">
              <a:buNone/>
            </a:pPr>
            <a:r>
              <a:rPr lang="en-US" altLang="zh-CN" sz="1800" b="1" dirty="0">
                <a:solidFill>
                  <a:srgbClr val="020202"/>
                </a:solidFill>
                <a:latin typeface="楷体-简" charset="-122"/>
                <a:ea typeface="楷体-简" charset="-122"/>
              </a:rPr>
              <a:t> </a:t>
            </a:r>
            <a:r>
              <a:rPr lang="zh-CN" altLang="en-US" sz="1800" b="1" dirty="0">
                <a:solidFill>
                  <a:srgbClr val="000000"/>
                </a:solidFill>
                <a:latin typeface="楷体-简" charset="-122"/>
                <a:ea typeface="楷体-简" charset="-122"/>
              </a:rPr>
              <a:t>进</a:t>
            </a:r>
            <a:r>
              <a:rPr lang="en-US" altLang="zh-CN" sz="1800" b="1" dirty="0">
                <a:solidFill>
                  <a:srgbClr val="000000"/>
                </a:solidFill>
                <a:latin typeface="楷体-简" charset="-122"/>
                <a:ea typeface="楷体-简" charset="-122"/>
              </a:rPr>
              <a:t>口电商平台第三方支付机构购付汇业务流程图</a:t>
            </a:r>
          </a:p>
        </p:txBody>
      </p:sp>
      <p:pic>
        <p:nvPicPr>
          <p:cNvPr id="69637" name="图片 7"/>
          <p:cNvPicPr>
            <a:picLocks noChangeAspect="1"/>
          </p:cNvPicPr>
          <p:nvPr/>
        </p:nvPicPr>
        <p:blipFill>
          <a:blip r:embed="rId2" cstate="print"/>
          <a:stretch>
            <a:fillRect/>
          </a:stretch>
        </p:blipFill>
        <p:spPr>
          <a:xfrm>
            <a:off x="1023938" y="2603500"/>
            <a:ext cx="7267575" cy="3295650"/>
          </a:xfrm>
          <a:prstGeom prst="rect">
            <a:avLst/>
          </a:prstGeom>
          <a:noFill/>
          <a:ln w="9525">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p:txBody>
          <a:bodyPr/>
          <a:lstStyle/>
          <a:p>
            <a:pPr eaLnBrk="1" hangingPunct="1"/>
            <a:r>
              <a:rPr lang="zh-CN" altLang="en-US" smtClean="0">
                <a:ea typeface="宋体" panose="02010600030101010101" pitchFamily="2" charset="-122"/>
              </a:rPr>
              <a:t>10.1.1  跨境电子商务概念</a:t>
            </a:r>
          </a:p>
        </p:txBody>
      </p:sp>
      <p:sp>
        <p:nvSpPr>
          <p:cNvPr id="11269" name="Rectangle 3"/>
          <p:cNvSpPr>
            <a:spLocks noGrp="1" noChangeArrowheads="1"/>
          </p:cNvSpPr>
          <p:nvPr>
            <p:ph type="body" idx="4294967295"/>
          </p:nvPr>
        </p:nvSpPr>
        <p:spPr>
          <a:xfrm>
            <a:off x="152400" y="1676400"/>
            <a:ext cx="8584565" cy="4929505"/>
          </a:xfrm>
        </p:spPr>
        <p:txBody>
          <a:bodyPr/>
          <a:lstStyle/>
          <a:p>
            <a:pPr eaLnBrk="1" hangingPunct="1">
              <a:lnSpc>
                <a:spcPct val="120000"/>
              </a:lnSpc>
              <a:buFont typeface="Wingdings" panose="05000000000000000000" pitchFamily="2" charset="2"/>
              <a:buNone/>
            </a:pPr>
            <a:r>
              <a:rPr lang="zh-CN" altLang="en-US" dirty="0" smtClean="0">
                <a:ea typeface="宋体" panose="02010600030101010101" pitchFamily="2" charset="-122"/>
              </a:rPr>
              <a:t>     </a:t>
            </a:r>
            <a:r>
              <a:rPr lang="zh-CN" altLang="en-US" b="1" dirty="0" smtClean="0">
                <a:solidFill>
                  <a:srgbClr val="000000"/>
                </a:solidFill>
                <a:ea typeface="宋体" panose="02010600030101010101" pitchFamily="2" charset="-122"/>
              </a:rPr>
              <a:t>	跨境电子商务（</a:t>
            </a:r>
            <a:r>
              <a:rPr lang="zh-CN" altLang="en-US" b="1" dirty="0" smtClean="0">
                <a:solidFill>
                  <a:srgbClr val="000000"/>
                </a:solidFill>
                <a:latin typeface="Times New Roman" pitchFamily="18" charset="0"/>
                <a:ea typeface="宋体" panose="02010600030101010101" pitchFamily="2" charset="-122"/>
                <a:cs typeface="Times New Roman" pitchFamily="18" charset="0"/>
              </a:rPr>
              <a:t>Cross-Border E-Commerce</a:t>
            </a:r>
            <a:r>
              <a:rPr lang="zh-CN" altLang="en-US" b="1" dirty="0" smtClean="0">
                <a:solidFill>
                  <a:srgbClr val="000000"/>
                </a:solidFill>
                <a:ea typeface="宋体" panose="02010600030101010101" pitchFamily="2" charset="-122"/>
              </a:rPr>
              <a:t>）是指不同国别或地区间的交易双方个人或企业通过互联网及其相关信息平台实现的各种商务活动，它包括出口和进口两个层面的总和。跨境电子商务是分属不同关境的交易主体，通过电子商务平台达成交易，进行支付结算，并通过跨境物流送达商品、完成交易的一种国际商业活动。</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40</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.2 国际银行卡跨境支付</a:t>
            </a:r>
          </a:p>
        </p:txBody>
      </p:sp>
      <p:sp>
        <p:nvSpPr>
          <p:cNvPr id="72707" name="Rectangle 3"/>
          <p:cNvSpPr>
            <a:spLocks noGrp="1"/>
          </p:cNvSpPr>
          <p:nvPr/>
        </p:nvSpPr>
        <p:spPr>
          <a:xfrm>
            <a:off x="476250" y="12715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p>
          <a:p>
            <a:pPr eaLnBrk="1" hangingPunct="1">
              <a:buNone/>
            </a:pPr>
            <a:r>
              <a:rPr lang="en-US" altLang="zh-CN" b="1" dirty="0">
                <a:solidFill>
                  <a:srgbClr val="020202"/>
                </a:solidFill>
                <a:ea typeface="宋体" panose="02010600030101010101" pitchFamily="2" charset="-122"/>
              </a:rPr>
              <a:t>          银行卡跨境支付，是指出于自然人跨境旅游、商务交流、消费以及取现（包括</a:t>
            </a:r>
            <a:r>
              <a:rPr lang="en-US" altLang="zh-CN" b="1" dirty="0">
                <a:solidFill>
                  <a:srgbClr val="020202"/>
                </a:solidFill>
                <a:latin typeface="Times New Roman" pitchFamily="18" charset="0"/>
                <a:ea typeface="宋体" panose="02010600030101010101" pitchFamily="2" charset="-122"/>
                <a:cs typeface="Times New Roman" pitchFamily="18" charset="0"/>
              </a:rPr>
              <a:t>ATM</a:t>
            </a:r>
            <a:r>
              <a:rPr lang="en-US" altLang="zh-CN" b="1" dirty="0">
                <a:solidFill>
                  <a:srgbClr val="020202"/>
                </a:solidFill>
                <a:ea typeface="宋体" panose="02010600030101010101" pitchFamily="2" charset="-122"/>
              </a:rPr>
              <a:t>取现和柜台取现）等，引起银行卡跨境支付结算、结售汇以及跨境清算等行为。</a:t>
            </a:r>
          </a:p>
          <a:p>
            <a:pPr eaLnBrk="1" hangingPunct="1">
              <a:buNone/>
            </a:pPr>
            <a:r>
              <a:rPr lang="en-US" altLang="zh-CN" b="1" dirty="0">
                <a:solidFill>
                  <a:srgbClr val="020202"/>
                </a:solidFill>
                <a:ea typeface="宋体" panose="02010600030101010101" pitchFamily="2" charset="-122"/>
              </a:rPr>
              <a:t>           当前，银行卡跨境支付所采用的清算渠道可分为四类：通过国际银行卡组织跨境清算、通过中国银联跨境清算、通过委托清算行参与清算、通过银行自有渠道进行清算。</a:t>
            </a:r>
          </a:p>
          <a:p>
            <a:pPr eaLnBrk="1" hangingPunct="1">
              <a:buNone/>
            </a:pPr>
            <a:endParaRPr lang="en-US" altLang="zh-CN"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41</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.2 国际银行卡跨境支付</a:t>
            </a:r>
          </a:p>
        </p:txBody>
      </p:sp>
      <p:sp>
        <p:nvSpPr>
          <p:cNvPr id="73731" name="Rectangle 3"/>
          <p:cNvSpPr>
            <a:spLocks noGrp="1"/>
          </p:cNvSpPr>
          <p:nvPr/>
        </p:nvSpPr>
        <p:spPr>
          <a:xfrm>
            <a:off x="476250" y="1258888"/>
            <a:ext cx="8362950" cy="5284787"/>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（1）通过国际银行卡组织跨境清算</a:t>
            </a:r>
          </a:p>
          <a:p>
            <a:pPr eaLnBrk="1" hangingPunct="1">
              <a:buNone/>
            </a:pPr>
            <a:r>
              <a:rPr lang="en-US" altLang="zh-CN" b="1" dirty="0">
                <a:solidFill>
                  <a:srgbClr val="020202"/>
                </a:solidFill>
                <a:ea typeface="宋体" panose="02010600030101010101" pitchFamily="2" charset="-122"/>
              </a:rPr>
              <a:t>       ①境内卡在境外使用的清算流程。当持卡人在境外使用银行卡，产生使用数据后，为持卡人提供服务的银行通过国际银行卡组织，与国内银行卡的发卡总行取得联系，进行清算。国际银行卡组织作为中间桥梁，直接扣划银行卡的国内总行在国际银行卡组织中的清算账户，以此完成境内卡在境外的清算。</a:t>
            </a:r>
          </a:p>
          <a:p>
            <a:pPr eaLnBrk="1" hangingPunct="1">
              <a:buNone/>
            </a:pPr>
            <a:r>
              <a:rPr lang="en-US" altLang="zh-CN" b="1" dirty="0">
                <a:solidFill>
                  <a:srgbClr val="020202"/>
                </a:solidFill>
                <a:ea typeface="宋体" panose="02010600030101010101" pitchFamily="2" charset="-122"/>
              </a:rPr>
              <a:t>       ②境外卡在境内使用的清算流程。若在境内消费的银行卡属于境外卡，则产生使用数据后，由为境外卡提供服务的国内银行将数据传送给国际银行卡组织，再由国际银行卡组织将数据转发给境外卡的发卡银行。境外发卡收到使用数据后，首先要对境外卡的使用数据进行审核，在确认审核无误后，对持卡人银行卡的账户余额进行扣除，或是减少信用额度。</a:t>
            </a:r>
          </a:p>
          <a:p>
            <a:pPr eaLnBrk="1" hangingPunct="1">
              <a:buNone/>
            </a:pPr>
            <a:endParaRPr lang="en-US" altLang="zh-CN"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42</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.2 国际银行卡跨境支付</a:t>
            </a:r>
          </a:p>
        </p:txBody>
      </p:sp>
      <p:sp>
        <p:nvSpPr>
          <p:cNvPr id="74755" name="Rectangle 3"/>
          <p:cNvSpPr>
            <a:spLocks noGrp="1"/>
          </p:cNvSpPr>
          <p:nvPr/>
        </p:nvSpPr>
        <p:spPr>
          <a:xfrm>
            <a:off x="476250" y="1169988"/>
            <a:ext cx="8362950" cy="52832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p>
          <a:p>
            <a:pPr eaLnBrk="1" hangingPunct="1">
              <a:buNone/>
            </a:pPr>
            <a:endParaRPr lang="en-US" altLang="zh-CN" b="1" dirty="0">
              <a:solidFill>
                <a:srgbClr val="020202"/>
              </a:solidFill>
              <a:ea typeface="宋体" panose="02010600030101010101" pitchFamily="2" charset="-122"/>
            </a:endParaRPr>
          </a:p>
          <a:p>
            <a:pPr eaLnBrk="1" hangingPunct="1">
              <a:buNone/>
            </a:pPr>
            <a:r>
              <a:rPr lang="en-US" altLang="zh-CN" b="1" dirty="0">
                <a:solidFill>
                  <a:srgbClr val="020202"/>
                </a:solidFill>
                <a:ea typeface="宋体" panose="02010600030101010101" pitchFamily="2" charset="-122"/>
              </a:rPr>
              <a:t>         ③境内卡境内使用清算流程。境内卡在境内使用的过程中，有以下两种情况需要通过国际银行卡组织进行清算</a:t>
            </a:r>
            <a:r>
              <a:rPr lang="zh-CN" altLang="en-US" b="1" dirty="0">
                <a:solidFill>
                  <a:srgbClr val="020202"/>
                </a:solidFill>
                <a:ea typeface="宋体" panose="02010600030101010101" pitchFamily="2" charset="-122"/>
              </a:rPr>
              <a:t>：</a:t>
            </a:r>
            <a:r>
              <a:rPr lang="en-US" altLang="zh-CN" b="1" dirty="0">
                <a:solidFill>
                  <a:srgbClr val="020202"/>
                </a:solidFill>
                <a:ea typeface="宋体" panose="02010600030101010101" pitchFamily="2" charset="-122"/>
              </a:rPr>
              <a:t>第一种，境内银行发行的外币卡</a:t>
            </a:r>
            <a:r>
              <a:rPr lang="zh-CN" altLang="en-US" b="1" dirty="0">
                <a:solidFill>
                  <a:srgbClr val="020202"/>
                </a:solidFill>
                <a:ea typeface="宋体" panose="02010600030101010101" pitchFamily="2" charset="-122"/>
              </a:rPr>
              <a:t>；</a:t>
            </a:r>
            <a:r>
              <a:rPr lang="en-US" altLang="zh-CN" b="1" dirty="0">
                <a:solidFill>
                  <a:srgbClr val="020202"/>
                </a:solidFill>
                <a:ea typeface="宋体" panose="02010600030101010101" pitchFamily="2" charset="-122"/>
              </a:rPr>
              <a:t>第二种，是“误抛”交易，也就是境内银行发行的外币卡在境内使用，但是，被收单银行误认为是外币卡，然后将其转至国际银行卡组织进行清算。</a:t>
            </a:r>
          </a:p>
          <a:p>
            <a:pPr eaLnBrk="1" hangingPunct="1">
              <a:buNone/>
            </a:pPr>
            <a:endParaRPr lang="en-US" altLang="zh-CN"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43</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.2 国际银行卡跨境支付</a:t>
            </a:r>
          </a:p>
        </p:txBody>
      </p:sp>
      <p:sp>
        <p:nvSpPr>
          <p:cNvPr id="75779" name="Rectangle 3"/>
          <p:cNvSpPr>
            <a:spLocks noGrp="1"/>
          </p:cNvSpPr>
          <p:nvPr/>
        </p:nvSpPr>
        <p:spPr>
          <a:xfrm>
            <a:off x="457200" y="1295083"/>
            <a:ext cx="8362950" cy="52832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（2）通过中国银联跨境清算</a:t>
            </a:r>
          </a:p>
          <a:p>
            <a:pPr eaLnBrk="1" hangingPunct="1">
              <a:buNone/>
            </a:pPr>
            <a:r>
              <a:rPr lang="en-US" altLang="zh-CN" b="1" dirty="0">
                <a:solidFill>
                  <a:srgbClr val="020202"/>
                </a:solidFill>
                <a:ea typeface="宋体" panose="02010600030101010101" pitchFamily="2" charset="-122"/>
              </a:rPr>
              <a:t>       ①境内卡在境外使用，通过中国银联进行清算。具体而言</a:t>
            </a:r>
            <a:r>
              <a:rPr lang="zh-CN" altLang="en-US" b="1" dirty="0">
                <a:solidFill>
                  <a:srgbClr val="020202"/>
                </a:solidFill>
                <a:ea typeface="宋体" panose="02010600030101010101" pitchFamily="2" charset="-122"/>
              </a:rPr>
              <a:t>，</a:t>
            </a:r>
            <a:r>
              <a:rPr lang="en-US" altLang="zh-CN" b="1" dirty="0">
                <a:solidFill>
                  <a:srgbClr val="020202"/>
                </a:solidFill>
                <a:ea typeface="宋体" panose="02010600030101010101" pitchFamily="2" charset="-122"/>
              </a:rPr>
              <a:t>是指我国境内的银行本行发行的银行卡，在境外使用产生数据，然后通过中国银联，进行集中清算。</a:t>
            </a:r>
          </a:p>
          <a:p>
            <a:pPr eaLnBrk="1" hangingPunct="1">
              <a:buNone/>
            </a:pPr>
            <a:r>
              <a:rPr lang="en-US" altLang="zh-CN" b="1" dirty="0">
                <a:solidFill>
                  <a:srgbClr val="020202"/>
                </a:solidFill>
                <a:ea typeface="宋体" panose="02010600030101010101" pitchFamily="2" charset="-122"/>
              </a:rPr>
              <a:t>       ②境外银行卡，在境内使用，并通过中国银联进行清算。我国境内的银行卡，在境外消费、结算，以及境外的银行卡，在我国境内使用，两者通过中国银联进行清算。此时，资金在中国银联和境外银行之间进行跨境流动。</a:t>
            </a:r>
          </a:p>
          <a:p>
            <a:pPr eaLnBrk="1" hangingPunct="1">
              <a:buNone/>
            </a:pPr>
            <a:r>
              <a:rPr lang="en-US" altLang="zh-CN" b="1" dirty="0">
                <a:solidFill>
                  <a:srgbClr val="020202"/>
                </a:solidFill>
                <a:ea typeface="宋体" panose="02010600030101010101" pitchFamily="2" charset="-122"/>
              </a:rPr>
              <a:t>       ③境外的银行卡，在境内使用，并通过中国银联组织进行清算。此种情况背景下，中国银联，看作是国际银行卡组织中的主要成员，而我国国内的银行，看作是中国银联的分支成员，以此种身份参加资金的清算。此时，资金在中国银联和国际银行卡之间进行跨境结算。</a:t>
            </a:r>
          </a:p>
          <a:p>
            <a:pPr eaLnBrk="1" hangingPunct="1">
              <a:buNone/>
            </a:pPr>
            <a:endParaRPr lang="en-US" altLang="zh-CN"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44</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.2 国际银行卡跨境支付</a:t>
            </a:r>
          </a:p>
        </p:txBody>
      </p:sp>
      <p:sp>
        <p:nvSpPr>
          <p:cNvPr id="76803" name="Rectangle 3"/>
          <p:cNvSpPr>
            <a:spLocks noGrp="1"/>
          </p:cNvSpPr>
          <p:nvPr/>
        </p:nvSpPr>
        <p:spPr>
          <a:xfrm>
            <a:off x="238125" y="1447800"/>
            <a:ext cx="8502650" cy="52832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④境外银联卡，在境外使用，通过中国银联结算。此种情况下，境外的银行卡在境外使用，但由于某种原因，被境外的银行错误判定为是我国的境内的银行卡，然后转交给中国银联，此时，清算资金在境内进行。</a:t>
            </a:r>
          </a:p>
          <a:p>
            <a:pPr eaLnBrk="1" hangingPunct="1">
              <a:buNone/>
            </a:pPr>
            <a:r>
              <a:rPr lang="en-US" altLang="zh-CN" b="1" dirty="0">
                <a:solidFill>
                  <a:srgbClr val="020202"/>
                </a:solidFill>
                <a:ea typeface="宋体" panose="02010600030101010101" pitchFamily="2" charset="-122"/>
              </a:rPr>
              <a:t>       ⑤花旗模式。所谓花旗模式，是指清算双方交换市场模式。花旗模式主要用于花旗银行的银行卡，此类银行卡可以在通过中国银联的清算渠道在我国境内使用；或是在境外通过国际银联卡组织进行清算。两种情况的资金流动分别在中国银联和境外银行之间，以及中国银联和国际银行卡组织之间。</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45</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.2 国际银行卡跨境支付</a:t>
            </a:r>
          </a:p>
        </p:txBody>
      </p:sp>
      <p:sp>
        <p:nvSpPr>
          <p:cNvPr id="77827" name="Rectangle 3"/>
          <p:cNvSpPr>
            <a:spLocks noGrp="1"/>
          </p:cNvSpPr>
          <p:nvPr/>
        </p:nvSpPr>
        <p:spPr>
          <a:xfrm>
            <a:off x="476250" y="1322388"/>
            <a:ext cx="8362950" cy="52832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（3）通过委托清算行参与清算</a:t>
            </a:r>
          </a:p>
          <a:p>
            <a:pPr eaLnBrk="1" hangingPunct="1">
              <a:buNone/>
            </a:pPr>
            <a:r>
              <a:rPr lang="en-US" altLang="zh-CN" b="1" dirty="0">
                <a:solidFill>
                  <a:srgbClr val="020202"/>
                </a:solidFill>
                <a:ea typeface="宋体" panose="02010600030101010101" pitchFamily="2" charset="-122"/>
              </a:rPr>
              <a:t>       此种情况，我国境内提供服务的银行，与境外银行形成委托关系，委托其</a:t>
            </a:r>
            <a:r>
              <a:rPr lang="zh-CN" altLang="en-US" b="1" dirty="0">
                <a:solidFill>
                  <a:srgbClr val="020202"/>
                </a:solidFill>
                <a:ea typeface="宋体" panose="02010600030101010101" pitchFamily="2" charset="-122"/>
              </a:rPr>
              <a:t>参与</a:t>
            </a:r>
            <a:r>
              <a:rPr lang="en-US" altLang="zh-CN" b="1" dirty="0">
                <a:solidFill>
                  <a:srgbClr val="020202"/>
                </a:solidFill>
                <a:ea typeface="宋体" panose="02010600030101010101" pitchFamily="2" charset="-122"/>
              </a:rPr>
              <a:t>国际银联卡组织之间的清算，境内银行不作为国际银行卡组织中的一员。此时，资金在境内银行和境外委托银行之间流动清算。</a:t>
            </a:r>
          </a:p>
          <a:p>
            <a:pPr eaLnBrk="1" hangingPunct="1">
              <a:buNone/>
            </a:pPr>
            <a:r>
              <a:rPr lang="en-US" altLang="zh-CN" b="1" dirty="0">
                <a:solidFill>
                  <a:srgbClr val="FF0000"/>
                </a:solidFill>
                <a:ea typeface="宋体" panose="02010600030101010101" pitchFamily="2" charset="-122"/>
              </a:rPr>
              <a:t>（4）通过银行自有渠道进行清算</a:t>
            </a:r>
          </a:p>
          <a:p>
            <a:pPr eaLnBrk="1" hangingPunct="1">
              <a:buNone/>
            </a:pPr>
            <a:r>
              <a:rPr lang="en-US" altLang="zh-CN" b="1" dirty="0">
                <a:solidFill>
                  <a:srgbClr val="020202"/>
                </a:solidFill>
                <a:ea typeface="宋体" panose="02010600030101010101" pitchFamily="2" charset="-122"/>
              </a:rPr>
              <a:t>       此种情况，利用银行的</a:t>
            </a:r>
            <a:r>
              <a:rPr lang="en-US" altLang="zh-CN" b="1" dirty="0">
                <a:solidFill>
                  <a:srgbClr val="020202"/>
                </a:solidFill>
                <a:latin typeface="Times New Roman" panose="02020603050405020304" pitchFamily="18" charset="0"/>
                <a:ea typeface="宋体" panose="02010600030101010101" pitchFamily="2" charset="-122"/>
              </a:rPr>
              <a:t>ATM机和POS</a:t>
            </a:r>
            <a:r>
              <a:rPr lang="en-US" altLang="zh-CN" b="1" dirty="0">
                <a:solidFill>
                  <a:srgbClr val="020202"/>
                </a:solidFill>
                <a:ea typeface="宋体" panose="02010600030101010101" pitchFamily="2" charset="-122"/>
              </a:rPr>
              <a:t>机，通过直接连接和间接连接两种方式，将其与银行卡组织进行连接。直接连接就是将交易终端直接与卡组织进行连接</a:t>
            </a:r>
            <a:r>
              <a:rPr lang="zh-CN" altLang="en-US" b="1" dirty="0">
                <a:solidFill>
                  <a:srgbClr val="020202"/>
                </a:solidFill>
                <a:ea typeface="宋体" panose="02010600030101010101" pitchFamily="2" charset="-122"/>
              </a:rPr>
              <a:t>；</a:t>
            </a:r>
            <a:r>
              <a:rPr lang="en-US" altLang="zh-CN" b="1" dirty="0">
                <a:solidFill>
                  <a:srgbClr val="020202"/>
                </a:solidFill>
                <a:ea typeface="宋体" panose="02010600030101010101" pitchFamily="2" charset="-122"/>
              </a:rPr>
              <a:t>间接连接，就是将交易终端通过其他桥梁与卡组织进行连接。</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46</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.3 跨境第三方支付</a:t>
            </a:r>
          </a:p>
        </p:txBody>
      </p:sp>
      <p:sp>
        <p:nvSpPr>
          <p:cNvPr id="78851" name="Rectangle 3"/>
          <p:cNvSpPr>
            <a:spLocks noGrp="1"/>
          </p:cNvSpPr>
          <p:nvPr/>
        </p:nvSpPr>
        <p:spPr>
          <a:xfrm>
            <a:off x="476250" y="14874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根据《非金融机构支付管理办法》，跨境电子商务的第三方支付是指：一些和产品所在国家以及国内外各大银行签约、并具备一定实力和信誉保障的第三方独立机构提供的交易支持平台，在通过第三方支付平台的交易中，买方选购商品后，使用第三方平台提供的账户进行货款支付，由第三方通知卖家货款到达、进行发货；买方检验物品后，就可以通知付款给卖家，第三方再将款项转至卖家账户。</a:t>
            </a:r>
          </a:p>
          <a:p>
            <a:pPr eaLnBrk="1" hangingPunct="1">
              <a:buNone/>
            </a:pPr>
            <a:r>
              <a:rPr lang="zh-CN" altLang="en-US" b="1" dirty="0">
                <a:solidFill>
                  <a:srgbClr val="020202"/>
                </a:solidFill>
                <a:ea typeface="宋体" panose="02010600030101010101" pitchFamily="2" charset="-122"/>
              </a:rPr>
              <a:t>           第三方支付机构的出现实际上是为了方便商家与消费者之间快速安全地完成支付服务。第三方支付机构就是把个人消费者资金预扣在第三方平台，由第三方支付机构统一对外支付，以在线支付为实现方式。</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47</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.3 跨境第三方支付</a:t>
            </a:r>
          </a:p>
        </p:txBody>
      </p:sp>
      <p:sp>
        <p:nvSpPr>
          <p:cNvPr id="79875" name="Rectangle 3"/>
          <p:cNvSpPr>
            <a:spLocks noGrp="1"/>
          </p:cNvSpPr>
          <p:nvPr/>
        </p:nvSpPr>
        <p:spPr>
          <a:xfrm>
            <a:off x="457200" y="1295400"/>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p>
          <a:p>
            <a:pPr eaLnBrk="1" hangingPunct="1">
              <a:buNone/>
            </a:pPr>
            <a:r>
              <a:rPr lang="en-US" altLang="zh-CN" b="1" dirty="0">
                <a:solidFill>
                  <a:srgbClr val="020202"/>
                </a:solidFill>
                <a:ea typeface="宋体" panose="02010600030101010101" pitchFamily="2" charset="-122"/>
              </a:rPr>
              <a:t>          在跨境电子商务交易过程中，第三方支付机构扮演的角色一定程度上代替银行的部分职责，在资金的支付、保管等方面提供金融服务。第三方机构通过为消费者提供技术服务等方式，介入资金存管。由于跨境电子商务的发展趋势看好，第三方支付机构在支付结算方面提供的技术、支付等服务则具有广阔的发展空间</a:t>
            </a:r>
            <a:r>
              <a:rPr lang="zh-CN" altLang="en-US" b="1" dirty="0">
                <a:solidFill>
                  <a:srgbClr val="020202"/>
                </a:solidFill>
                <a:ea typeface="宋体" panose="02010600030101010101" pitchFamily="2" charset="-122"/>
              </a:rPr>
              <a: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48</a:t>
            </a:fld>
            <a:endParaRPr lang="zh-CN" altLang="en-US" sz="1000">
              <a:latin typeface="Verdana" panose="020B0604030504040204" pitchFamily="34" charset="0"/>
              <a:ea typeface="宋体" panose="02010600030101010101" pitchFamily="2" charset="-122"/>
            </a:endParaRPr>
          </a:p>
        </p:txBody>
      </p:sp>
      <p:sp>
        <p:nvSpPr>
          <p:cNvPr id="58370" name="Rectangle 2"/>
          <p:cNvSpPr>
            <a:spLocks noGrp="1"/>
          </p:cNvSpPr>
          <p:nvPr/>
        </p:nvSpPr>
        <p:spPr>
          <a:xfrm>
            <a:off x="2590800" y="228600"/>
            <a:ext cx="6810375" cy="603250"/>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panose="020B0604020202020204" pitchFamily="34" charset="0"/>
              </a:defRPr>
            </a:lvl2pPr>
            <a:lvl3pPr algn="l" rtl="0" eaLnBrk="0" fontAlgn="base" hangingPunct="0">
              <a:spcBef>
                <a:spcPct val="0"/>
              </a:spcBef>
              <a:spcAft>
                <a:spcPct val="0"/>
              </a:spcAft>
              <a:defRPr sz="3200" b="1">
                <a:solidFill>
                  <a:schemeClr val="bg1"/>
                </a:solidFill>
                <a:latin typeface="Arial" panose="020B0604020202020204" pitchFamily="34" charset="0"/>
              </a:defRPr>
            </a:lvl3pPr>
            <a:lvl4pPr algn="l" rtl="0" eaLnBrk="0" fontAlgn="base" hangingPunct="0">
              <a:spcBef>
                <a:spcPct val="0"/>
              </a:spcBef>
              <a:spcAft>
                <a:spcPct val="0"/>
              </a:spcAft>
              <a:defRPr sz="3200" b="1">
                <a:solidFill>
                  <a:schemeClr val="bg1"/>
                </a:solidFill>
                <a:latin typeface="Arial" panose="020B0604020202020204" pitchFamily="34" charset="0"/>
              </a:defRPr>
            </a:lvl4pPr>
            <a:lvl5pPr algn="l" rtl="0" eaLnBrk="0" fontAlgn="base" hangingPunct="0">
              <a:spcBef>
                <a:spcPct val="0"/>
              </a:spcBef>
              <a:spcAft>
                <a:spcPct val="0"/>
              </a:spcAft>
              <a:defRPr sz="3200" b="1">
                <a:solidFill>
                  <a:schemeClr val="bg1"/>
                </a:solidFill>
                <a:latin typeface="Arial" panose="020B0604020202020204" pitchFamily="34" charset="0"/>
              </a:defRPr>
            </a:lvl5pPr>
            <a:lvl6pPr marL="457200" algn="l" rtl="0" eaLnBrk="0" fontAlgn="base" hangingPunct="0">
              <a:spcBef>
                <a:spcPct val="0"/>
              </a:spcBef>
              <a:spcAft>
                <a:spcPct val="0"/>
              </a:spcAft>
              <a:defRPr sz="3200" b="1">
                <a:solidFill>
                  <a:schemeClr val="bg1"/>
                </a:solidFill>
                <a:latin typeface="Arial" panose="020B0604020202020204" pitchFamily="34" charset="0"/>
              </a:defRPr>
            </a:lvl6pPr>
            <a:lvl7pPr marL="914400" algn="l" rtl="0" eaLnBrk="0" fontAlgn="base" hangingPunct="0">
              <a:spcBef>
                <a:spcPct val="0"/>
              </a:spcBef>
              <a:spcAft>
                <a:spcPct val="0"/>
              </a:spcAft>
              <a:defRPr sz="3200" b="1">
                <a:solidFill>
                  <a:schemeClr val="bg1"/>
                </a:solidFill>
                <a:latin typeface="Arial" panose="020B0604020202020204" pitchFamily="34" charset="0"/>
              </a:defRPr>
            </a:lvl7pPr>
            <a:lvl8pPr marL="1371600" algn="l" rtl="0" eaLnBrk="0" fontAlgn="base" hangingPunct="0">
              <a:spcBef>
                <a:spcPct val="0"/>
              </a:spcBef>
              <a:spcAft>
                <a:spcPct val="0"/>
              </a:spcAft>
              <a:defRPr sz="3200" b="1">
                <a:solidFill>
                  <a:schemeClr val="bg1"/>
                </a:solidFill>
                <a:latin typeface="Arial" panose="020B0604020202020204" pitchFamily="34" charset="0"/>
              </a:defRPr>
            </a:lvl8pPr>
            <a:lvl9pPr marL="1828800" algn="l" rtl="0" eaLnBrk="0" fontAlgn="base" hangingPunct="0">
              <a:spcBef>
                <a:spcPct val="0"/>
              </a:spcBef>
              <a:spcAft>
                <a:spcPct val="0"/>
              </a:spcAft>
              <a:defRPr sz="3200" b="1">
                <a:solidFill>
                  <a:schemeClr val="bg1"/>
                </a:solidFill>
                <a:latin typeface="Arial" panose="020B0604020202020204" pitchFamily="34" charset="0"/>
              </a:defRPr>
            </a:lvl9pPr>
          </a:lstStyle>
          <a:p>
            <a:pPr eaLnBrk="1" hangingPunct="1"/>
            <a:r>
              <a:rPr lang="zh-CN" altLang="en-US" dirty="0">
                <a:ea typeface="宋体" panose="02010600030101010101" pitchFamily="2" charset="-122"/>
              </a:rPr>
              <a:t>10.</a:t>
            </a:r>
            <a:r>
              <a:rPr lang="en-US" altLang="zh-CN" dirty="0">
                <a:ea typeface="宋体" panose="02010600030101010101" pitchFamily="2" charset="-122"/>
              </a:rPr>
              <a:t>4</a:t>
            </a:r>
            <a:r>
              <a:rPr lang="zh-CN" altLang="en-US" dirty="0">
                <a:ea typeface="宋体" panose="02010600030101010101" pitchFamily="2" charset="-122"/>
              </a:rPr>
              <a:t>.3 跨境第三方支付</a:t>
            </a:r>
          </a:p>
        </p:txBody>
      </p:sp>
      <p:sp>
        <p:nvSpPr>
          <p:cNvPr id="2" name="Rectangle 3"/>
          <p:cNvSpPr>
            <a:spLocks noGrp="1"/>
          </p:cNvSpPr>
          <p:nvPr/>
        </p:nvSpPr>
        <p:spPr>
          <a:xfrm>
            <a:off x="457200" y="12969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p>
          <a:p>
            <a:pPr eaLnBrk="1" hangingPunct="1">
              <a:buNone/>
            </a:pPr>
            <a:r>
              <a:rPr lang="en-US" altLang="zh-CN" b="1" dirty="0">
                <a:solidFill>
                  <a:srgbClr val="020202"/>
                </a:solidFill>
                <a:ea typeface="宋体" panose="02010600030101010101" pitchFamily="2" charset="-122"/>
              </a:rPr>
              <a:t>        </a:t>
            </a:r>
          </a:p>
          <a:p>
            <a:pPr eaLnBrk="1" hangingPunct="1">
              <a:buNone/>
            </a:pP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ea typeface="宋体" panose="02010600030101010101" pitchFamily="2" charset="-122"/>
            </a:endParaRPr>
          </a:p>
          <a:p>
            <a:pPr eaLnBrk="1" hangingPunct="1">
              <a:buNone/>
            </a:pPr>
            <a:endParaRPr lang="en-US" altLang="zh-CN" b="1" dirty="0">
              <a:solidFill>
                <a:srgbClr val="020202"/>
              </a:solidFill>
              <a:ea typeface="宋体" panose="02010600030101010101" pitchFamily="2" charset="-122"/>
            </a:endParaRPr>
          </a:p>
          <a:p>
            <a:pPr eaLnBrk="1" hangingPunct="1">
              <a:buNone/>
            </a:pPr>
            <a:r>
              <a:rPr lang="en-US" altLang="zh-CN" b="1" dirty="0">
                <a:solidFill>
                  <a:srgbClr val="020202"/>
                </a:solidFill>
                <a:ea typeface="宋体" panose="02010600030101010101" pitchFamily="2" charset="-122"/>
              </a:rPr>
              <a:t>                                     </a:t>
            </a:r>
            <a:r>
              <a:rPr lang="en-US" altLang="zh-CN" dirty="0">
                <a:solidFill>
                  <a:srgbClr val="020202"/>
                </a:solidFill>
                <a:ea typeface="宋体" panose="02010600030101010101" pitchFamily="2" charset="-122"/>
              </a:rPr>
              <a:t> </a:t>
            </a:r>
          </a:p>
          <a:p>
            <a:pPr eaLnBrk="1" hangingPunct="1">
              <a:buNone/>
            </a:pPr>
            <a:r>
              <a:rPr lang="en-US" altLang="zh-CN" dirty="0">
                <a:solidFill>
                  <a:srgbClr val="020202"/>
                </a:solidFill>
                <a:ea typeface="宋体" panose="02010600030101010101" pitchFamily="2" charset="-122"/>
              </a:rPr>
              <a:t>                                   </a:t>
            </a:r>
            <a:r>
              <a:rPr lang="en-US" altLang="zh-CN" sz="1800" b="1" dirty="0">
                <a:solidFill>
                  <a:srgbClr val="020202"/>
                </a:solidFill>
                <a:latin typeface="楷体-简" charset="-122"/>
                <a:ea typeface="楷体-简" charset="-122"/>
              </a:rPr>
              <a:t>  跨境支付牌照</a:t>
            </a:r>
            <a:endParaRPr lang="en-US" altLang="zh-CN" dirty="0">
              <a:solidFill>
                <a:srgbClr val="020202"/>
              </a:solidFill>
              <a:ea typeface="宋体" panose="02010600030101010101" pitchFamily="2" charset="-122"/>
            </a:endParaRPr>
          </a:p>
          <a:p>
            <a:pPr eaLnBrk="1" hangingPunct="1">
              <a:buNone/>
            </a:pPr>
            <a:endParaRPr lang="zh-CN" altLang="en-US" dirty="0">
              <a:solidFill>
                <a:srgbClr val="020202"/>
              </a:solidFill>
              <a:ea typeface="宋体" panose="02010600030101010101" pitchFamily="2" charset="-122"/>
            </a:endParaRPr>
          </a:p>
        </p:txBody>
      </p:sp>
      <p:pic>
        <p:nvPicPr>
          <p:cNvPr id="3" name="图片 9"/>
          <p:cNvPicPr>
            <a:picLocks noChangeAspect="1"/>
          </p:cNvPicPr>
          <p:nvPr/>
        </p:nvPicPr>
        <p:blipFill>
          <a:blip r:embed="rId2" cstate="print"/>
          <a:stretch>
            <a:fillRect/>
          </a:stretch>
        </p:blipFill>
        <p:spPr>
          <a:xfrm>
            <a:off x="609600" y="1447483"/>
            <a:ext cx="7975600" cy="4252912"/>
          </a:xfrm>
          <a:prstGeom prst="rect">
            <a:avLst/>
          </a:prstGeom>
          <a:noFill/>
          <a:ln w="9525">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Line 8"/>
          <p:cNvSpPr>
            <a:spLocks noChangeShapeType="1"/>
          </p:cNvSpPr>
          <p:nvPr/>
        </p:nvSpPr>
        <p:spPr bwMode="auto">
          <a:xfrm>
            <a:off x="1839936" y="2178371"/>
            <a:ext cx="6018212" cy="3175"/>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8" name="Group 9"/>
          <p:cNvGrpSpPr/>
          <p:nvPr/>
        </p:nvGrpSpPr>
        <p:grpSpPr bwMode="auto">
          <a:xfrm>
            <a:off x="1595461" y="2072009"/>
            <a:ext cx="180975" cy="180975"/>
            <a:chOff x="0" y="0"/>
            <a:chExt cx="115" cy="115"/>
          </a:xfrm>
        </p:grpSpPr>
        <p:sp>
          <p:nvSpPr>
            <p:cNvPr id="9" name="AutoShape 1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0" name="AutoShape 11"/>
            <p:cNvSpPr>
              <a:spLocks noChangeArrowheads="1"/>
            </p:cNvSpPr>
            <p:nvPr/>
          </p:nvSpPr>
          <p:spPr bwMode="auto">
            <a:xfrm rot="18900000" flipH="1">
              <a:off x="0" y="0"/>
              <a:ext cx="115" cy="115"/>
            </a:xfrm>
            <a:prstGeom prst="rtTriangle">
              <a:avLst/>
            </a:prstGeom>
            <a:solidFill>
              <a:schemeClr val="folHlink"/>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1" name="Text Box 12"/>
          <p:cNvSpPr txBox="1">
            <a:spLocks noChangeArrowheads="1"/>
          </p:cNvSpPr>
          <p:nvPr/>
        </p:nvSpPr>
        <p:spPr bwMode="auto">
          <a:xfrm>
            <a:off x="1914548" y="1724346"/>
            <a:ext cx="3409950" cy="368300"/>
          </a:xfrm>
          <a:prstGeom prst="rect">
            <a:avLst/>
          </a:prstGeom>
          <a:noFill/>
          <a:ln w="9525">
            <a:noFill/>
            <a:miter lim="800000"/>
          </a:ln>
        </p:spPr>
        <p:txBody>
          <a:bodyPr wrap="none">
            <a:spAutoFit/>
          </a:bodyPr>
          <a:lstStyle/>
          <a:p>
            <a:pPr algn="l">
              <a:buFont typeface="Arial" panose="020B0604020202020204" pitchFamily="34" charset="0"/>
              <a:buNone/>
            </a:pPr>
            <a:r>
              <a:t>10.5.1</a:t>
            </a:r>
            <a:r>
              <a:rPr lang="en-US"/>
              <a:t> </a:t>
            </a:r>
            <a:r>
              <a:t>跨境电子商务独立站营销</a:t>
            </a:r>
          </a:p>
        </p:txBody>
      </p:sp>
      <p:sp>
        <p:nvSpPr>
          <p:cNvPr id="12" name="Line 13"/>
          <p:cNvSpPr>
            <a:spLocks noChangeShapeType="1"/>
          </p:cNvSpPr>
          <p:nvPr/>
        </p:nvSpPr>
        <p:spPr bwMode="auto">
          <a:xfrm>
            <a:off x="1839936" y="3095946"/>
            <a:ext cx="6018212" cy="0"/>
          </a:xfrm>
          <a:prstGeom prst="line">
            <a:avLst/>
          </a:prstGeom>
          <a:noFill/>
          <a:ln w="25400">
            <a:solidFill>
              <a:srgbClr val="5F5F5F"/>
            </a:solidFill>
            <a:prstDash val="sysDot"/>
            <a:round/>
            <a:tailEnd type="oval" w="med" len="med"/>
          </a:ln>
        </p:spPr>
        <p:txBody>
          <a:bodyPr wrap="none" anchor="ctr"/>
          <a:lstStyle/>
          <a:p>
            <a:endParaRPr lang="zh-CN" altLang="en-US"/>
          </a:p>
        </p:txBody>
      </p:sp>
      <p:grpSp>
        <p:nvGrpSpPr>
          <p:cNvPr id="13" name="Group 14"/>
          <p:cNvGrpSpPr/>
          <p:nvPr/>
        </p:nvGrpSpPr>
        <p:grpSpPr bwMode="auto">
          <a:xfrm>
            <a:off x="1595461" y="2989584"/>
            <a:ext cx="180975" cy="180975"/>
            <a:chOff x="0" y="0"/>
            <a:chExt cx="115" cy="115"/>
          </a:xfrm>
        </p:grpSpPr>
        <p:sp>
          <p:nvSpPr>
            <p:cNvPr id="14" name="AutoShape 15"/>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15" name="AutoShape 16"/>
            <p:cNvSpPr>
              <a:spLocks noChangeArrowheads="1"/>
            </p:cNvSpPr>
            <p:nvPr/>
          </p:nvSpPr>
          <p:spPr bwMode="auto">
            <a:xfrm rot="18900000" flipH="1">
              <a:off x="0" y="0"/>
              <a:ext cx="115" cy="115"/>
            </a:xfrm>
            <a:prstGeom prst="rtTriangle">
              <a:avLst/>
            </a:prstGeom>
            <a:solidFill>
              <a:schemeClr val="accent2"/>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16" name="Text Box 17"/>
          <p:cNvSpPr txBox="1">
            <a:spLocks noChangeArrowheads="1"/>
          </p:cNvSpPr>
          <p:nvPr/>
        </p:nvSpPr>
        <p:spPr bwMode="auto">
          <a:xfrm>
            <a:off x="1914548" y="2638746"/>
            <a:ext cx="4246880" cy="368300"/>
          </a:xfrm>
          <a:prstGeom prst="rect">
            <a:avLst/>
          </a:prstGeom>
          <a:noFill/>
          <a:ln w="9525">
            <a:noFill/>
            <a:miter lim="800000"/>
          </a:ln>
        </p:spPr>
        <p:txBody>
          <a:bodyPr wrap="square">
            <a:spAutoFit/>
          </a:bodyPr>
          <a:lstStyle/>
          <a:p>
            <a:pPr>
              <a:buFont typeface="Arial" panose="020B0604020202020204" pitchFamily="34" charset="0"/>
              <a:buNone/>
            </a:pPr>
            <a:r>
              <a:t>10.5.2</a:t>
            </a:r>
            <a:r>
              <a:rPr lang="en-US"/>
              <a:t> </a:t>
            </a:r>
            <a:r>
              <a:t>跨境电子商务交易平台营销策略</a:t>
            </a:r>
          </a:p>
        </p:txBody>
      </p:sp>
      <p:sp>
        <p:nvSpPr>
          <p:cNvPr id="22" name="Rectangle 2"/>
          <p:cNvSpPr txBox="1">
            <a:spLocks noChangeArrowheads="1"/>
          </p:cNvSpPr>
          <p:nvPr/>
        </p:nvSpPr>
        <p:spPr bwMode="auto">
          <a:xfrm>
            <a:off x="2590800" y="228600"/>
            <a:ext cx="6300788"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a:t>
            </a:r>
            <a:r>
              <a:rPr kumimoji="0" lang="en-US"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5 </a:t>
            </a:r>
            <a:r>
              <a:rPr kumimoji="0" sz="32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跨境电子商务海外营销</a:t>
            </a:r>
          </a:p>
        </p:txBody>
      </p:sp>
      <p:sp>
        <p:nvSpPr>
          <p:cNvPr id="23" name="Text Box 17"/>
          <p:cNvSpPr txBox="1">
            <a:spLocks noChangeArrowheads="1"/>
          </p:cNvSpPr>
          <p:nvPr/>
        </p:nvSpPr>
        <p:spPr bwMode="auto">
          <a:xfrm>
            <a:off x="1914548" y="3476946"/>
            <a:ext cx="4246880" cy="368300"/>
          </a:xfrm>
          <a:prstGeom prst="rect">
            <a:avLst/>
          </a:prstGeom>
          <a:noFill/>
          <a:ln w="9525">
            <a:noFill/>
            <a:miter lim="800000"/>
          </a:ln>
        </p:spPr>
        <p:txBody>
          <a:bodyPr wrap="square">
            <a:spAutoFit/>
          </a:bodyPr>
          <a:lstStyle/>
          <a:p>
            <a:pPr>
              <a:buFont typeface="Arial" panose="020B0604020202020204" pitchFamily="34" charset="0"/>
              <a:buNone/>
            </a:pPr>
            <a:r>
              <a:t>10.5.3</a:t>
            </a:r>
            <a:r>
              <a:rPr lang="en-US"/>
              <a:t> </a:t>
            </a:r>
            <a:r>
              <a:t>大数据在跨境电子商务中的应用</a:t>
            </a:r>
          </a:p>
        </p:txBody>
      </p:sp>
      <p:grpSp>
        <p:nvGrpSpPr>
          <p:cNvPr id="24" name="Group 19"/>
          <p:cNvGrpSpPr/>
          <p:nvPr/>
        </p:nvGrpSpPr>
        <p:grpSpPr bwMode="auto">
          <a:xfrm>
            <a:off x="1595461" y="3819529"/>
            <a:ext cx="180975" cy="180975"/>
            <a:chOff x="0" y="0"/>
            <a:chExt cx="115" cy="115"/>
          </a:xfrm>
        </p:grpSpPr>
        <p:sp>
          <p:nvSpPr>
            <p:cNvPr id="25" name="AutoShape 20"/>
            <p:cNvSpPr>
              <a:spLocks noChangeArrowheads="1"/>
            </p:cNvSpPr>
            <p:nvPr/>
          </p:nvSpPr>
          <p:spPr bwMode="auto">
            <a:xfrm rot="2700000">
              <a:off x="0" y="0"/>
              <a:ext cx="115" cy="115"/>
            </a:xfrm>
            <a:prstGeom prst="rtTriangle">
              <a:avLst/>
            </a:prstGeom>
            <a:solidFill>
              <a:srgbClr val="808080"/>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sp>
          <p:nvSpPr>
            <p:cNvPr id="26" name="AutoShape 21"/>
            <p:cNvSpPr>
              <a:spLocks noChangeArrowheads="1"/>
            </p:cNvSpPr>
            <p:nvPr/>
          </p:nvSpPr>
          <p:spPr bwMode="auto">
            <a:xfrm rot="18900000" flipH="1">
              <a:off x="0" y="0"/>
              <a:ext cx="115" cy="115"/>
            </a:xfrm>
            <a:prstGeom prst="rtTriangle">
              <a:avLst/>
            </a:prstGeom>
            <a:solidFill>
              <a:schemeClr val="accent1"/>
            </a:solidFill>
            <a:ln w="9525">
              <a:noFill/>
              <a:miter lim="800000"/>
            </a:ln>
          </p:spPr>
          <p:txBody>
            <a:bodyPr wrap="none" anchor="ctr"/>
            <a:lstStyle/>
            <a:p>
              <a:pPr eaLnBrk="1" hangingPunct="1">
                <a:buFont typeface="Arial" panose="020B0604020202020204" pitchFamily="34" charset="0"/>
                <a:buNone/>
              </a:pPr>
              <a:endParaRPr lang="zh-CN" altLang="en-US" sz="2800">
                <a:solidFill>
                  <a:schemeClr val="tx1"/>
                </a:solidFill>
                <a:ea typeface="楷体_GB2312" pitchFamily="1" charset="-122"/>
              </a:endParaRPr>
            </a:p>
          </p:txBody>
        </p:sp>
      </p:grpSp>
      <p:sp>
        <p:nvSpPr>
          <p:cNvPr id="28" name="Line 13"/>
          <p:cNvSpPr>
            <a:spLocks noChangeShapeType="1"/>
          </p:cNvSpPr>
          <p:nvPr/>
        </p:nvSpPr>
        <p:spPr bwMode="auto">
          <a:xfrm>
            <a:off x="1839936" y="3934146"/>
            <a:ext cx="6018212" cy="0"/>
          </a:xfrm>
          <a:prstGeom prst="line">
            <a:avLst/>
          </a:prstGeom>
          <a:noFill/>
          <a:ln w="25400">
            <a:solidFill>
              <a:srgbClr val="5F5F5F"/>
            </a:solidFill>
            <a:prstDash val="sysDot"/>
            <a:round/>
            <a:tailEnd type="oval" w="med" len="med"/>
          </a:ln>
        </p:spPr>
        <p:txBody>
          <a:bodyPr wrap="none" anchor="ctr"/>
          <a:lstStyle/>
          <a:p>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p:txBody>
          <a:bodyPr/>
          <a:lstStyle/>
          <a:p>
            <a:pPr eaLnBrk="1" hangingPunct="1"/>
            <a:r>
              <a:rPr lang="zh-CN" altLang="en-US" smtClean="0">
                <a:ea typeface="宋体" panose="02010600030101010101" pitchFamily="2" charset="-122"/>
              </a:rPr>
              <a:t>10.1.1  跨境电子商务概念</a:t>
            </a:r>
          </a:p>
        </p:txBody>
      </p:sp>
      <p:sp>
        <p:nvSpPr>
          <p:cNvPr id="11269" name="Rectangle 3"/>
          <p:cNvSpPr>
            <a:spLocks noGrp="1" noChangeArrowheads="1"/>
          </p:cNvSpPr>
          <p:nvPr>
            <p:ph type="body" idx="4294967295"/>
          </p:nvPr>
        </p:nvSpPr>
        <p:spPr>
          <a:xfrm>
            <a:off x="152400" y="1752600"/>
            <a:ext cx="8584565" cy="4368165"/>
          </a:xfrm>
        </p:spPr>
        <p:txBody>
          <a:bodyPr/>
          <a:lstStyle/>
          <a:p>
            <a:pPr eaLnBrk="1" hangingPunct="1">
              <a:lnSpc>
                <a:spcPct val="120000"/>
              </a:lnSpc>
              <a:buFont typeface="Wingdings" panose="05000000000000000000" pitchFamily="2" charset="2"/>
              <a:buNone/>
            </a:pPr>
            <a:r>
              <a:rPr lang="zh-CN" altLang="en-US" b="1" dirty="0" smtClean="0">
                <a:solidFill>
                  <a:srgbClr val="000000"/>
                </a:solidFill>
                <a:ea typeface="宋体" panose="02010600030101010101" pitchFamily="2" charset="-122"/>
              </a:rPr>
              <a:t>           我国跨境贸易电子商务主要分为企业对企业（</a:t>
            </a:r>
            <a:r>
              <a:rPr lang="zh-CN" altLang="en-US" b="1" dirty="0" smtClean="0">
                <a:solidFill>
                  <a:srgbClr val="000000"/>
                </a:solidFill>
                <a:latin typeface="Times New Roman" pitchFamily="18" charset="0"/>
                <a:ea typeface="宋体" panose="02010600030101010101" pitchFamily="2" charset="-122"/>
                <a:cs typeface="Times New Roman" pitchFamily="18" charset="0"/>
              </a:rPr>
              <a:t>即B2B）和企业对消费者（即B2C）两种贸易模式。B2B模式下，企业运用电子商务在线上以广告和信息发布为主，成交和通关流程基本在线下完成。B2C模式</a:t>
            </a:r>
            <a:r>
              <a:rPr lang="zh-CN" altLang="en-US" b="1" dirty="0" smtClean="0">
                <a:solidFill>
                  <a:srgbClr val="000000"/>
                </a:solidFill>
                <a:ea typeface="宋体" panose="02010600030101010101" pitchFamily="2" charset="-122"/>
              </a:rPr>
              <a:t>下，我国企业直接面对国外消费者，以销售个人消费品为主，物流方面主要采用航空小包、邮寄、快递等方式，其报关主体是邮政或快递公司。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50</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dirty="0">
                <a:ea typeface="宋体" panose="02010600030101010101" pitchFamily="2" charset="-122"/>
                <a:sym typeface="+mn-ea"/>
              </a:rPr>
              <a:t>10.5.1跨境电子商务独立站营销</a:t>
            </a:r>
          </a:p>
        </p:txBody>
      </p:sp>
      <p:sp>
        <p:nvSpPr>
          <p:cNvPr id="93187" name="Rectangle 3"/>
          <p:cNvSpPr>
            <a:spLocks noGrp="1"/>
          </p:cNvSpPr>
          <p:nvPr/>
        </p:nvSpPr>
        <p:spPr>
          <a:xfrm>
            <a:off x="228600" y="1599883"/>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独立站运营指的是企业自己建立一个电商</a:t>
            </a:r>
            <a:r>
              <a:rPr lang="zh-CN" altLang="en-US" b="1" dirty="0">
                <a:solidFill>
                  <a:srgbClr val="020202"/>
                </a:solidFill>
                <a:latin typeface="Times New Roman" pitchFamily="18" charset="0"/>
                <a:ea typeface="宋体" panose="02010600030101010101" pitchFamily="2" charset="-122"/>
                <a:cs typeface="Times New Roman" pitchFamily="18" charset="0"/>
              </a:rPr>
              <a:t>平台(PC网站、APP等)进行交易。目前我国跨境电商企业主要依靠电子和服装两大优势品类建立了一批优势垂直网站，其中电子类站点的主要代表为环球易购旗下Gearbest、棒谷科技创立的Banggood；服装类站点主要包括She</a:t>
            </a:r>
            <a:r>
              <a:rPr lang="en-US" altLang="zh-CN" b="1" dirty="0">
                <a:solidFill>
                  <a:srgbClr val="020202"/>
                </a:solidFill>
                <a:latin typeface="Times New Roman" pitchFamily="18" charset="0"/>
                <a:ea typeface="宋体" panose="02010600030101010101" pitchFamily="2" charset="-122"/>
                <a:cs typeface="Times New Roman" pitchFamily="18" charset="0"/>
              </a:rPr>
              <a:t>I</a:t>
            </a:r>
            <a:r>
              <a:rPr lang="zh-CN" altLang="en-US" b="1" dirty="0">
                <a:solidFill>
                  <a:srgbClr val="020202"/>
                </a:solidFill>
                <a:latin typeface="Times New Roman" pitchFamily="18" charset="0"/>
                <a:ea typeface="宋体" panose="02010600030101010101" pitchFamily="2" charset="-122"/>
                <a:cs typeface="Times New Roman" pitchFamily="18" charset="0"/>
              </a:rPr>
              <a:t>n平台、环球易购旗下Zaful网站、浙江执御创建的中东电商Jolly Chic。</a:t>
            </a:r>
          </a:p>
          <a:p>
            <a:pPr eaLnBrk="1" hangingPunct="1">
              <a:buNone/>
            </a:pPr>
            <a:r>
              <a:rPr lang="zh-CN" altLang="en-US" b="1" dirty="0">
                <a:solidFill>
                  <a:srgbClr val="020202"/>
                </a:solidFill>
                <a:latin typeface="Times New Roman" pitchFamily="18" charset="0"/>
                <a:ea typeface="宋体" panose="02010600030101010101" pitchFamily="2" charset="-122"/>
                <a:cs typeface="Times New Roman" pitchFamily="18" charset="0"/>
              </a:rPr>
              <a:t>         </a:t>
            </a:r>
            <a:r>
              <a:rPr lang="en-US" altLang="zh-CN" b="1" dirty="0">
                <a:solidFill>
                  <a:srgbClr val="020202"/>
                </a:solidFill>
                <a:latin typeface="Times New Roman" pitchFamily="18" charset="0"/>
                <a:ea typeface="宋体" panose="02010600030101010101" pitchFamily="2" charset="-122"/>
                <a:cs typeface="Times New Roman" pitchFamily="18" charset="0"/>
              </a:rPr>
              <a:t>独立站具有一定的优势</a:t>
            </a:r>
            <a:r>
              <a:rPr lang="zh-CN" altLang="en-US" b="1" dirty="0">
                <a:solidFill>
                  <a:srgbClr val="020202"/>
                </a:solidFill>
                <a:latin typeface="Times New Roman" pitchFamily="18" charset="0"/>
                <a:ea typeface="宋体" panose="02010600030101010101" pitchFamily="2" charset="-122"/>
                <a:cs typeface="Times New Roman" pitchFamily="18" charset="0"/>
              </a:rPr>
              <a:t>：</a:t>
            </a:r>
          </a:p>
          <a:p>
            <a:pPr eaLnBrk="1" hangingPunct="1">
              <a:buNone/>
            </a:pPr>
            <a:r>
              <a:rPr lang="zh-CN" altLang="en-US" b="1" dirty="0">
                <a:solidFill>
                  <a:srgbClr val="020202"/>
                </a:solidFill>
                <a:latin typeface="Times New Roman" pitchFamily="18" charset="0"/>
                <a:ea typeface="宋体" panose="02010600030101010101" pitchFamily="2" charset="-122"/>
                <a:cs typeface="Times New Roman" pitchFamily="18" charset="0"/>
              </a:rPr>
              <a:t>         </a:t>
            </a:r>
            <a:r>
              <a:rPr lang="en-US" altLang="zh-CN" b="1" dirty="0">
                <a:solidFill>
                  <a:srgbClr val="020202"/>
                </a:solidFill>
                <a:latin typeface="Times New Roman" pitchFamily="18" charset="0"/>
                <a:ea typeface="宋体" panose="02010600030101010101" pitchFamily="2" charset="-122"/>
                <a:cs typeface="Times New Roman" pitchFamily="18" charset="0"/>
              </a:rPr>
              <a:t>第一，塑造企业品牌，通过独立站域名或者APP，可以不断累积企业品牌，既可以提升产品的消费者信赖度</a:t>
            </a:r>
            <a:r>
              <a:rPr lang="en-US" altLang="zh-CN" b="1" dirty="0">
                <a:solidFill>
                  <a:srgbClr val="020202"/>
                </a:solidFill>
                <a:ea typeface="宋体" panose="02010600030101010101" pitchFamily="2" charset="-122"/>
              </a:rPr>
              <a:t>，又可以为品牌赋能做好铺垫。</a:t>
            </a:r>
          </a:p>
          <a:p>
            <a:pPr eaLnBrk="1" hangingPunct="1">
              <a:buNone/>
            </a:pPr>
            <a:r>
              <a:rPr lang="en-US" altLang="zh-CN" b="1" dirty="0">
                <a:solidFill>
                  <a:srgbClr val="020202"/>
                </a:solidFill>
                <a:ea typeface="宋体" panose="02010600030101010101" pitchFamily="2" charset="-122"/>
              </a:rPr>
              <a:t>         </a:t>
            </a: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51</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dirty="0">
                <a:ea typeface="宋体" panose="02010600030101010101" pitchFamily="2" charset="-122"/>
                <a:sym typeface="+mn-ea"/>
              </a:rPr>
              <a:t>10.5.1跨境电子商务独立站营销</a:t>
            </a:r>
          </a:p>
        </p:txBody>
      </p:sp>
      <p:sp>
        <p:nvSpPr>
          <p:cNvPr id="94211" name="Rectangle 3"/>
          <p:cNvSpPr>
            <a:spLocks noGrp="1"/>
          </p:cNvSpPr>
          <p:nvPr/>
        </p:nvSpPr>
        <p:spPr>
          <a:xfrm>
            <a:off x="390525" y="14620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第二，实现数据安全和增值，将数据</a:t>
            </a:r>
            <a:r>
              <a:rPr lang="en-US" altLang="zh-CN" b="1" dirty="0">
                <a:solidFill>
                  <a:srgbClr val="020202"/>
                </a:solidFill>
                <a:latin typeface="Times New Roman" pitchFamily="18" charset="0"/>
                <a:ea typeface="宋体" panose="02010600030101010101" pitchFamily="2" charset="-122"/>
                <a:cs typeface="Times New Roman" pitchFamily="18" charset="0"/>
              </a:rPr>
              <a:t>100%</a:t>
            </a:r>
            <a:r>
              <a:rPr lang="en-US" altLang="zh-CN" b="1" dirty="0">
                <a:solidFill>
                  <a:srgbClr val="020202"/>
                </a:solidFill>
                <a:ea typeface="宋体" panose="02010600030101010101" pitchFamily="2" charset="-122"/>
              </a:rPr>
              <a:t>留存在自己手里，实现数据安全和增值，目前第三方平台只开放了部分数据，并且很多核心的用户数据是不对卖家开放的，但是在独立站上，所有数据都属于企业，企业除了对数据的安全性有掌控之外，还可以实现数据的二次开发，源源不断的挖掘数据价值。</a:t>
            </a:r>
          </a:p>
          <a:p>
            <a:pPr eaLnBrk="1" hangingPunct="1">
              <a:buNone/>
            </a:pPr>
            <a:r>
              <a:rPr lang="en-US" altLang="zh-CN" b="1" dirty="0">
                <a:solidFill>
                  <a:srgbClr val="020202"/>
                </a:solidFill>
                <a:ea typeface="宋体" panose="02010600030101010101" pitchFamily="2" charset="-122"/>
              </a:rPr>
              <a:t>          第</a:t>
            </a:r>
            <a:r>
              <a:rPr lang="zh-CN" altLang="en-US" b="1" dirty="0">
                <a:solidFill>
                  <a:srgbClr val="020202"/>
                </a:solidFill>
                <a:ea typeface="宋体" panose="02010600030101010101" pitchFamily="2" charset="-122"/>
              </a:rPr>
              <a:t>三，</a:t>
            </a:r>
            <a:r>
              <a:rPr lang="en-US" altLang="zh-CN" b="1" dirty="0">
                <a:solidFill>
                  <a:srgbClr val="020202"/>
                </a:solidFill>
                <a:ea typeface="宋体" panose="02010600030101010101" pitchFamily="2" charset="-122"/>
              </a:rPr>
              <a:t>避免规则制约，自主权高</a:t>
            </a:r>
            <a:r>
              <a:rPr lang="zh-CN" altLang="en-US" b="1" dirty="0">
                <a:solidFill>
                  <a:srgbClr val="020202"/>
                </a:solidFill>
                <a:ea typeface="宋体" panose="02010600030101010101" pitchFamily="2" charset="-122"/>
              </a:rPr>
              <a:t>。</a:t>
            </a:r>
            <a:r>
              <a:rPr lang="en-US" altLang="zh-CN" b="1" dirty="0">
                <a:solidFill>
                  <a:srgbClr val="020202"/>
                </a:solidFill>
                <a:ea typeface="宋体" panose="02010600030101010101" pitchFamily="2" charset="-122"/>
              </a:rPr>
              <a:t>由于平台是自营，灵活性非常高，不必担心平台规则的变动会影响运营，同时可以通过产品设计，提高商品的溢价空间。</a:t>
            </a:r>
          </a:p>
          <a:p>
            <a:pPr eaLnBrk="1" hangingPunct="1">
              <a:buNone/>
            </a:pPr>
            <a:r>
              <a:rPr lang="en-US" altLang="zh-CN" b="1" dirty="0">
                <a:solidFill>
                  <a:srgbClr val="020202"/>
                </a:solidFill>
                <a:ea typeface="宋体" panose="02010600030101010101" pitchFamily="2" charset="-122"/>
              </a:rPr>
              <a:t>          第四，降低成本，交易佣金成本低，减少了向第三方平台缴纳的交易佣金或年费，同时在支付端的服务费用也相对低廉。</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52</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dirty="0">
                <a:ea typeface="宋体" panose="02010600030101010101" pitchFamily="2" charset="-122"/>
                <a:sym typeface="+mn-ea"/>
              </a:rPr>
              <a:t>10.5.1跨境电子商务独立站营销</a:t>
            </a:r>
          </a:p>
        </p:txBody>
      </p:sp>
      <p:sp>
        <p:nvSpPr>
          <p:cNvPr id="95235" name="Rectangle 3"/>
          <p:cNvSpPr>
            <a:spLocks noGrp="1"/>
          </p:cNvSpPr>
          <p:nvPr/>
        </p:nvSpPr>
        <p:spPr>
          <a:xfrm>
            <a:off x="457200" y="12969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从技术层面来看，建立一个独立站并不难。独立站的核心难点是运营和流量获取。这也是导致很多跨境电商企业独立站做不起，甚至亏损的原因。独立站的运营与在第三方平台的运营不同，第三方的运营是基于平台的规制和平台用户的属性来决策执行的，是对商品的运营。但独立站是从零开始的，它要面向的消费群体、平台的属性、用户的购物体验等，全都是企业自己设计的，等于企业既要运营平台还要运营商品，这对企业的运营提出非常高的要求。流量推广作为独立站最烧钱的地方，流量成本持续支出是导致很多独立站无法生存的原因。其实独立站的流量从</a:t>
            </a:r>
            <a:r>
              <a:rPr lang="zh-CN" altLang="en-US" b="1" dirty="0">
                <a:solidFill>
                  <a:srgbClr val="020202"/>
                </a:solidFill>
                <a:latin typeface="Times New Roman" pitchFamily="18" charset="0"/>
                <a:ea typeface="宋体" panose="02010600030101010101" pitchFamily="2" charset="-122"/>
                <a:cs typeface="Times New Roman" pitchFamily="18" charset="0"/>
              </a:rPr>
              <a:t>ROI的角度来看，只要ROI高，那么流量成本的价格就低。流量的价值核心指标在于转化率</a:t>
            </a:r>
            <a:r>
              <a:rPr lang="zh-CN" altLang="en-US" b="1" dirty="0">
                <a:solidFill>
                  <a:srgbClr val="020202"/>
                </a:solidFill>
                <a:ea typeface="宋体" panose="02010600030101010101" pitchFamily="2" charset="-122"/>
              </a:rPr>
              <a:t>，没有好的转化率，再多的流量进入网站也是白费。</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53</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dirty="0">
                <a:ea typeface="宋体" panose="02010600030101010101" pitchFamily="2" charset="-122"/>
                <a:sym typeface="+mn-ea"/>
              </a:rPr>
              <a:t>10.5.1跨境电子商务独立站营销</a:t>
            </a:r>
          </a:p>
        </p:txBody>
      </p:sp>
      <p:sp>
        <p:nvSpPr>
          <p:cNvPr id="96259" name="Rectangle 3"/>
          <p:cNvSpPr>
            <a:spLocks noGrp="1"/>
          </p:cNvSpPr>
          <p:nvPr/>
        </p:nvSpPr>
        <p:spPr>
          <a:xfrm>
            <a:off x="476250" y="15763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所以，</a:t>
            </a:r>
            <a:r>
              <a:rPr lang="en-US" altLang="zh-CN" b="1" dirty="0">
                <a:solidFill>
                  <a:srgbClr val="020202"/>
                </a:solidFill>
                <a:ea typeface="宋体" panose="02010600030101010101" pitchFamily="2" charset="-122"/>
              </a:rPr>
              <a:t>要做好流量推广：</a:t>
            </a:r>
          </a:p>
          <a:p>
            <a:pPr eaLnBrk="1" hangingPunct="1">
              <a:buNone/>
            </a:pPr>
            <a:r>
              <a:rPr lang="en-US" altLang="zh-CN" b="1" dirty="0">
                <a:solidFill>
                  <a:srgbClr val="020202"/>
                </a:solidFill>
                <a:ea typeface="宋体" panose="02010600030101010101" pitchFamily="2" charset="-122"/>
              </a:rPr>
              <a:t>       第一步是做好引流</a:t>
            </a:r>
            <a:r>
              <a:rPr lang="en-US" altLang="zh-CN" b="1" dirty="0">
                <a:solidFill>
                  <a:srgbClr val="020202"/>
                </a:solidFill>
                <a:latin typeface="Times New Roman" pitchFamily="18" charset="0"/>
                <a:ea typeface="宋体" panose="02010600030101010101" pitchFamily="2" charset="-122"/>
                <a:cs typeface="Times New Roman" pitchFamily="18" charset="0"/>
              </a:rPr>
              <a:t>，引流的方式有很多</a:t>
            </a:r>
            <a:r>
              <a:rPr lang="zh-CN" altLang="en-US" b="1" dirty="0">
                <a:solidFill>
                  <a:srgbClr val="020202"/>
                </a:solidFill>
                <a:latin typeface="Times New Roman" pitchFamily="18" charset="0"/>
                <a:ea typeface="宋体" panose="02010600030101010101" pitchFamily="2" charset="-122"/>
                <a:cs typeface="Times New Roman" pitchFamily="18" charset="0"/>
              </a:rPr>
              <a:t>，</a:t>
            </a:r>
            <a:r>
              <a:rPr lang="en-US" altLang="zh-CN" b="1" dirty="0">
                <a:solidFill>
                  <a:srgbClr val="020202"/>
                </a:solidFill>
                <a:latin typeface="Times New Roman" pitchFamily="18" charset="0"/>
                <a:ea typeface="宋体" panose="02010600030101010101" pitchFamily="2" charset="-122"/>
                <a:cs typeface="Times New Roman" pitchFamily="18" charset="0"/>
              </a:rPr>
              <a:t>像Facebook商业广告、谷歌ADWORDS、KOL、信息流，再营销、DSP，SEO等等，但不同的</a:t>
            </a:r>
            <a:r>
              <a:rPr lang="en-US" altLang="zh-CN" b="1" dirty="0">
                <a:solidFill>
                  <a:srgbClr val="020202"/>
                </a:solidFill>
                <a:ea typeface="宋体" panose="02010600030101010101" pitchFamily="2" charset="-122"/>
              </a:rPr>
              <a:t>流量来源，流量的“质量”也不一样，需要将“平台-商品-流量属性”三者进行匹配，确定最优的流量来源。</a:t>
            </a:r>
          </a:p>
          <a:p>
            <a:pPr eaLnBrk="1" hangingPunct="1">
              <a:buNone/>
            </a:pPr>
            <a:r>
              <a:rPr lang="en-US" altLang="zh-CN" b="1" dirty="0">
                <a:solidFill>
                  <a:srgbClr val="020202"/>
                </a:solidFill>
                <a:ea typeface="宋体" panose="02010600030101010101" pitchFamily="2" charset="-122"/>
              </a:rPr>
              <a:t>       第二步是做流量转化，流量转化可以分为展示量-点击率-下单率-复购率，最后形成交易。在每一个环节都要做优化，从展示方式、图片设计到支付设计都要做好用户体验，这部分非常考验精细化的运营。</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54</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97283" name="Rectangle 3"/>
          <p:cNvSpPr>
            <a:spLocks noGrp="1"/>
          </p:cNvSpPr>
          <p:nvPr/>
        </p:nvSpPr>
        <p:spPr>
          <a:xfrm>
            <a:off x="476250" y="15763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以交易的载体来划分，跨境出口电商的运营模式可以分为独立站交易模式和平台交易模式。</a:t>
            </a:r>
            <a:r>
              <a:rPr lang="en-US" altLang="zh-CN" b="1" dirty="0">
                <a:solidFill>
                  <a:srgbClr val="020202"/>
                </a:solidFill>
                <a:latin typeface="Times New Roman" pitchFamily="18" charset="0"/>
                <a:ea typeface="宋体" panose="02010600030101010101" pitchFamily="2" charset="-122"/>
                <a:cs typeface="Times New Roman" pitchFamily="18" charset="0"/>
              </a:rPr>
              <a:t>平台交易模式就是第三方跨境电商卖家在亚马逊、eBay、速卖通等国际电商大平台上，开设网络店铺销售品牌产品或其他产品。</a:t>
            </a:r>
          </a:p>
          <a:p>
            <a:pPr eaLnBrk="1" hangingPunct="1">
              <a:buNone/>
            </a:pPr>
            <a:r>
              <a:rPr lang="en-US" altLang="zh-CN" b="1" dirty="0">
                <a:solidFill>
                  <a:srgbClr val="020202"/>
                </a:solidFill>
                <a:latin typeface="Times New Roman" pitchFamily="18" charset="0"/>
                <a:ea typeface="宋体" panose="02010600030101010101" pitchFamily="2" charset="-122"/>
                <a:cs typeface="Times New Roman" pitchFamily="18" charset="0"/>
              </a:rPr>
              <a:t>           对于任何企业来说，进行营销策划时，4P营销策略是必不可少的，4P理论站在企业的角度，从产品、价格、渠道和促销进行分析。但随着目前市场经济的发展，顾客越来越成为企业盈利的关键，4C理论也逐渐受到企业的重视。4C理论从客户价值</a:t>
            </a:r>
            <a:r>
              <a:rPr lang="en-US" altLang="zh-CN" b="1" dirty="0">
                <a:solidFill>
                  <a:srgbClr val="020202"/>
                </a:solidFill>
                <a:ea typeface="宋体" panose="02010600030101010101" pitchFamily="2" charset="-122"/>
              </a:rPr>
              <a:t>、客户成本、客户便利、客户沟通出发，进行营销策划提高顾客满意度。</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55</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25395" y="211455"/>
            <a:ext cx="6771005"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98307" name="Rectangle 3"/>
          <p:cNvSpPr>
            <a:spLocks noGrp="1"/>
          </p:cNvSpPr>
          <p:nvPr/>
        </p:nvSpPr>
        <p:spPr>
          <a:xfrm>
            <a:off x="457200" y="1371283"/>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（1）产品分析：商品品种要丰富，质量品质能保证</a:t>
            </a:r>
          </a:p>
          <a:p>
            <a:pPr eaLnBrk="1" hangingPunct="1">
              <a:buNone/>
            </a:pPr>
            <a:r>
              <a:rPr lang="en-US" altLang="zh-CN" b="1" dirty="0">
                <a:solidFill>
                  <a:srgbClr val="020202"/>
                </a:solidFill>
                <a:ea typeface="宋体" panose="02010600030101010101" pitchFamily="2" charset="-122"/>
              </a:rPr>
              <a:t>            产品是企业市场营销组合（</a:t>
            </a:r>
            <a:r>
              <a:rPr lang="en-US" altLang="zh-CN" b="1" dirty="0">
                <a:solidFill>
                  <a:srgbClr val="020202"/>
                </a:solidFill>
                <a:latin typeface="Times New Roman" pitchFamily="18" charset="0"/>
                <a:ea typeface="宋体" panose="02010600030101010101" pitchFamily="2" charset="-122"/>
                <a:cs typeface="Times New Roman" pitchFamily="18" charset="0"/>
              </a:rPr>
              <a:t>4Ps</a:t>
            </a:r>
            <a:r>
              <a:rPr lang="en-US" altLang="zh-CN" b="1" dirty="0">
                <a:solidFill>
                  <a:srgbClr val="020202"/>
                </a:solidFill>
                <a:ea typeface="宋体" panose="02010600030101010101" pitchFamily="2" charset="-122"/>
              </a:rPr>
              <a:t>）中最重要、最核心的因素，产品策略是企业市场营销战略的核心，也是制订其他市场营销战略的基础。</a:t>
            </a:r>
          </a:p>
          <a:p>
            <a:pPr eaLnBrk="1" hangingPunct="1">
              <a:buNone/>
            </a:pPr>
            <a:r>
              <a:rPr lang="en-US" altLang="zh-CN" b="1" dirty="0">
                <a:solidFill>
                  <a:srgbClr val="020202"/>
                </a:solidFill>
                <a:ea typeface="宋体" panose="02010600030101010101" pitchFamily="2" charset="-122"/>
              </a:rPr>
              <a:t>           受收入水平的影响，初始阶段跨境电商平台的主要消费群体是白领和家庭主妇，其消费产品大多集中在电子产品、服装、美妆、母婴用品上。但随着人们生活水平的提高，越来越多的人追求高品质的商品，所需商品种类越来越多，已有的大多数商务平台还不能较好满足此类需求，大多是只针对母婴、美妆、数码类的垂直模式，下一阶段为满足消费者对产品多样性的需求，需要逐渐向综合类转型。</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56</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99331" name="Rectangle 3"/>
          <p:cNvSpPr>
            <a:spLocks noGrp="1"/>
          </p:cNvSpPr>
          <p:nvPr/>
        </p:nvSpPr>
        <p:spPr>
          <a:xfrm>
            <a:off x="476250" y="15763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其次，</a:t>
            </a:r>
            <a:r>
              <a:rPr lang="en-US" altLang="zh-CN" b="1" dirty="0">
                <a:solidFill>
                  <a:srgbClr val="020202"/>
                </a:solidFill>
                <a:ea typeface="宋体" panose="02010600030101010101" pitchFamily="2" charset="-122"/>
              </a:rPr>
              <a:t>跨境电商目前的市场还较不完善，有很多漏洞导致产品问题百出。跨境电商作为中国进出口贸易未来的中流砥柱，对这一问题需要付出更大的代价，保证跨境电商商品的质量得到保障，否则就会丧失对消费者的吸引力。从产品的质量着手赢取消费者的口碑和信任感，不仅对品牌的树立有一定的积极作用，其次也增强了消费者对平台的信任，有利于培养顾客忠诚</a:t>
            </a:r>
            <a:r>
              <a:rPr lang="zh-CN" altLang="en-US" b="1" dirty="0">
                <a:solidFill>
                  <a:srgbClr val="020202"/>
                </a:solidFill>
                <a:ea typeface="宋体" panose="02010600030101010101" pitchFamily="2" charset="-122"/>
              </a:rPr>
              <a:t>度</a:t>
            </a:r>
            <a:r>
              <a:rPr lang="en-US" altLang="zh-CN" b="1" dirty="0">
                <a:solidFill>
                  <a:srgbClr val="020202"/>
                </a:solidFill>
                <a:ea typeface="宋体" panose="02010600030101010101" pitchFamily="2" charset="-122"/>
              </a:rPr>
              <a:t>。</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57</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0355" name="Rectangle 3"/>
          <p:cNvSpPr>
            <a:spLocks noGrp="1"/>
          </p:cNvSpPr>
          <p:nvPr/>
        </p:nvSpPr>
        <p:spPr>
          <a:xfrm>
            <a:off x="476250" y="13604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zh-CN" altLang="en-US" b="1" dirty="0">
                <a:solidFill>
                  <a:srgbClr val="FF0000"/>
                </a:solidFill>
                <a:ea typeface="宋体" panose="02010600030101010101" pitchFamily="2" charset="-122"/>
              </a:rPr>
              <a:t>（2）价格分析：价格实惠是关键，关税多少易计算</a:t>
            </a:r>
          </a:p>
          <a:p>
            <a:pPr eaLnBrk="1" hangingPunct="1">
              <a:buNone/>
            </a:pPr>
            <a:r>
              <a:rPr lang="zh-CN" altLang="en-US" b="1" dirty="0">
                <a:solidFill>
                  <a:srgbClr val="020202"/>
                </a:solidFill>
                <a:ea typeface="宋体" panose="02010600030101010101" pitchFamily="2" charset="-122"/>
              </a:rPr>
              <a:t>           在跨境电商市场中，消费者更看中的是商品的质量，对价格较不敏感。通过跨境电商平台，在购买海外商品时，减少了交易环节、降低交易成本，并通过平台产生规模效应，使得消费者在购物时从价格上享受到了较高的服务体验。</a:t>
            </a:r>
          </a:p>
          <a:p>
            <a:pPr eaLnBrk="1" hangingPunct="1">
              <a:buNone/>
            </a:pPr>
            <a:r>
              <a:rPr lang="zh-CN" altLang="en-US" b="1" dirty="0">
                <a:solidFill>
                  <a:srgbClr val="020202"/>
                </a:solidFill>
                <a:ea typeface="宋体" panose="02010600030101010101" pitchFamily="2" charset="-122"/>
              </a:rPr>
              <a:t>            虽然消费者对商品的价格不敏感，但在实际购买中，价格仍会影响消费者决策。</a:t>
            </a:r>
            <a:r>
              <a:rPr lang="zh-CN" altLang="en-US" b="1" dirty="0">
                <a:solidFill>
                  <a:srgbClr val="020202"/>
                </a:solidFill>
                <a:latin typeface="Times New Roman" pitchFamily="18" charset="0"/>
                <a:ea typeface="宋体" panose="02010600030101010101" pitchFamily="2" charset="-122"/>
                <a:cs typeface="Times New Roman" pitchFamily="18" charset="0"/>
              </a:rPr>
              <a:t>2016年4月8号</a:t>
            </a:r>
            <a:r>
              <a:rPr lang="zh-CN" altLang="en-US" b="1" dirty="0">
                <a:solidFill>
                  <a:srgbClr val="020202"/>
                </a:solidFill>
                <a:ea typeface="宋体" panose="02010600030101010101" pitchFamily="2" charset="-122"/>
              </a:rPr>
              <a:t>进行税改之后，各平台的商品均出现了或多或少的涨价现象。虽然平台短期内会承担税费，然而最终依然会通过价格转嫁到消费者头上。由于税改对跨境电商的价格优势造成了一定的冲击，但是相对于实体店，其价格优势还是大大存在的。</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58</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1379" name="Rectangle 3"/>
          <p:cNvSpPr>
            <a:spLocks noGrp="1"/>
          </p:cNvSpPr>
          <p:nvPr/>
        </p:nvSpPr>
        <p:spPr>
          <a:xfrm>
            <a:off x="0" y="1752600"/>
            <a:ext cx="8362950" cy="418147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一般商品的价格由零售商决定，但针对海外商品，较为复杂的就是关税的征收，其透明度较差，计算方法复杂，这很大程度影响了消费者的购物体验。中国目前已经出台了很多关于跨境电商的政策，但由于跨境电商的发展较为迅速，相应的税收政策还不成熟。</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59</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2403" name="Rectangle 3"/>
          <p:cNvSpPr>
            <a:spLocks noGrp="1"/>
          </p:cNvSpPr>
          <p:nvPr/>
        </p:nvSpPr>
        <p:spPr>
          <a:xfrm>
            <a:off x="476250" y="1220788"/>
            <a:ext cx="8362950" cy="53594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zh-CN" altLang="en-US" b="1" dirty="0">
                <a:solidFill>
                  <a:srgbClr val="FF0000"/>
                </a:solidFill>
                <a:ea typeface="宋体" panose="02010600030101010101" pitchFamily="2" charset="-122"/>
              </a:rPr>
              <a:t>（3）渠道分析</a:t>
            </a:r>
            <a:r>
              <a:rPr lang="zh-CN" altLang="en-US" b="1" dirty="0">
                <a:solidFill>
                  <a:srgbClr val="020202"/>
                </a:solidFill>
                <a:ea typeface="宋体" panose="02010600030101010101" pitchFamily="2" charset="-122"/>
              </a:rPr>
              <a:t>：公开渠道有风险，海外仓、体验店等来帮忙</a:t>
            </a:r>
          </a:p>
          <a:p>
            <a:pPr eaLnBrk="1" hangingPunct="1">
              <a:buNone/>
            </a:pPr>
            <a:r>
              <a:rPr lang="zh-CN" altLang="en-US" b="1" dirty="0">
                <a:solidFill>
                  <a:srgbClr val="020202"/>
                </a:solidFill>
                <a:ea typeface="宋体" panose="02010600030101010101" pitchFamily="2" charset="-122"/>
              </a:rPr>
              <a:t>           电子商务尤其是跨境电商行业竞争已经到了白热化的阶段，面对如此大的压力，一些平台会选择低价策略，然而这种不健康的经营方式会给平台带来压力，进而影响平台的健康发展。要想平台能有长足的发展，跨境电商企业应在坚持正品渠道的基础上，保持合理的利润空间，靠品质取胜。</a:t>
            </a:r>
          </a:p>
          <a:p>
            <a:pPr eaLnBrk="1" hangingPunct="1">
              <a:buNone/>
            </a:pPr>
            <a:r>
              <a:rPr lang="zh-CN" altLang="en-US" b="1" dirty="0">
                <a:solidFill>
                  <a:srgbClr val="020202"/>
                </a:solidFill>
                <a:ea typeface="宋体" panose="02010600030101010101" pitchFamily="2" charset="-122"/>
              </a:rPr>
              <a:t>            提到产品的品质，首先要保证的就是产品渠道。目前有多家跨境电商平台被曝光产品的假冒伪劣现象，造成了消费者的信任危机，针对这一问题，多家平台开始尝试公开供货商、公开进货渠道等方式来赢取消费者的信任。这一做法无疑会进一步增加企业的成本，在“渠道为王”的规则下，企业将面临越来越大的竞争压力。</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6</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p:txBody>
          <a:bodyPr/>
          <a:lstStyle/>
          <a:p>
            <a:pPr eaLnBrk="1" hangingPunct="1"/>
            <a:r>
              <a:rPr lang="zh-CN" altLang="en-US" smtClean="0">
                <a:ea typeface="宋体" panose="02010600030101010101" pitchFamily="2" charset="-122"/>
              </a:rPr>
              <a:t>10.1.1  跨境电子商务概念</a:t>
            </a:r>
          </a:p>
        </p:txBody>
      </p:sp>
      <p:sp>
        <p:nvSpPr>
          <p:cNvPr id="11269" name="Rectangle 3"/>
          <p:cNvSpPr>
            <a:spLocks noGrp="1" noChangeArrowheads="1"/>
          </p:cNvSpPr>
          <p:nvPr>
            <p:ph type="body" idx="4294967295"/>
          </p:nvPr>
        </p:nvSpPr>
        <p:spPr>
          <a:xfrm>
            <a:off x="327025" y="1524000"/>
            <a:ext cx="8362950" cy="4929505"/>
          </a:xfrm>
        </p:spPr>
        <p:txBody>
          <a:bodyPr/>
          <a:lstStyle/>
          <a:p>
            <a:pPr eaLnBrk="1" hangingPunct="1">
              <a:lnSpc>
                <a:spcPct val="120000"/>
              </a:lnSpc>
              <a:buFont typeface="Wingdings" panose="05000000000000000000" pitchFamily="2" charset="2"/>
              <a:buNone/>
            </a:pPr>
            <a:r>
              <a:rPr lang="zh-CN" altLang="en-US" dirty="0" smtClean="0">
                <a:ea typeface="宋体" panose="02010600030101010101" pitchFamily="2" charset="-122"/>
              </a:rPr>
              <a:t>     </a:t>
            </a:r>
            <a:r>
              <a:rPr lang="zh-CN" altLang="en-US" b="1" dirty="0" smtClean="0">
                <a:solidFill>
                  <a:srgbClr val="000000"/>
                </a:solidFill>
                <a:ea typeface="宋体" panose="02010600030101010101" pitchFamily="2" charset="-122"/>
              </a:rPr>
              <a:t>	  近年来，全球跨境电子商务市场增速明显。</a:t>
            </a:r>
            <a:r>
              <a:rPr lang="zh-CN" altLang="en-US" b="1" dirty="0" smtClean="0">
                <a:solidFill>
                  <a:srgbClr val="000000"/>
                </a:solidFill>
                <a:latin typeface="Times New Roman" pitchFamily="18" charset="0"/>
                <a:ea typeface="宋体" panose="02010600030101010101" pitchFamily="2" charset="-122"/>
                <a:cs typeface="Times New Roman" pitchFamily="18" charset="0"/>
              </a:rPr>
              <a:t>其中，B2B电子商务模式被全球性的力量所拉动，倾向于全球化，而B2C则倾向于本地化。其原因就在于：B2B主要是跨国公司通过其全球性的供应商、客户和全球分公司来推动电子商务的发展，这反过来促使本地企业也从事电子商务以保持竞争力。相比之下，B2C则</a:t>
            </a:r>
            <a:r>
              <a:rPr lang="zh-CN" altLang="en-US" b="1" dirty="0" smtClean="0">
                <a:solidFill>
                  <a:srgbClr val="000000"/>
                </a:solidFill>
                <a:ea typeface="宋体" panose="02010600030101010101" pitchFamily="2" charset="-122"/>
              </a:rPr>
              <a:t>被消费者市场所拉动，更多的是本地化、发散化。因此，当所有的消费者都希望购买便利、价格低廉的商品时，因消费者的偏好和价值观、民族文化、各国的物流体系等的不同，不同国家之间的本地消费者市场呈现出差异化。跨境电子商务的兴起得益于信息通信技术的发展，而且也是消费模式的变化。</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60</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3427" name="Rectangle 3"/>
          <p:cNvSpPr>
            <a:spLocks noGrp="1"/>
          </p:cNvSpPr>
          <p:nvPr/>
        </p:nvSpPr>
        <p:spPr>
          <a:xfrm>
            <a:off x="476250" y="15763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针对目前渠道的瓶颈问题，通过海外仓、体验店等方式可以进一步拓宽营销渠道。以海外购为例，其旗下友谊商店、友谊商城、阿波罗商业广场、友阿春天、友阿百货、友阿奥特莱斯等多家大型百货商场中已经开设体验馆，为消费者提供购买前的体验服务，同时，这些体验店也承担着友阿海外购线上所售商品的售后服务，消费者如有任何疑问均可立即获得解决。这一模式可以被其他平台借鉴，在拓宽营销渠道的同时也解决了跨境电商业务中退换货等较为复杂的售后问题。</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61</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4451" name="Rectangle 3"/>
          <p:cNvSpPr>
            <a:spLocks noGrp="1"/>
          </p:cNvSpPr>
          <p:nvPr/>
        </p:nvSpPr>
        <p:spPr>
          <a:xfrm>
            <a:off x="476250" y="12715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zh-CN" altLang="en-US" b="1" dirty="0">
                <a:solidFill>
                  <a:srgbClr val="FF0000"/>
                </a:solidFill>
                <a:ea typeface="宋体" panose="02010600030101010101" pitchFamily="2" charset="-122"/>
              </a:rPr>
              <a:t>（4）促销分析</a:t>
            </a:r>
            <a:r>
              <a:rPr lang="zh-CN" altLang="en-US" b="1" dirty="0">
                <a:solidFill>
                  <a:srgbClr val="020202"/>
                </a:solidFill>
                <a:ea typeface="宋体" panose="02010600030101010101" pitchFamily="2" charset="-122"/>
              </a:rPr>
              <a:t>：包税留人心，促销保证量</a:t>
            </a:r>
          </a:p>
          <a:p>
            <a:pPr eaLnBrk="1" hangingPunct="1">
              <a:buNone/>
            </a:pPr>
            <a:r>
              <a:rPr lang="zh-CN" altLang="en-US" b="1" dirty="0">
                <a:solidFill>
                  <a:srgbClr val="020202"/>
                </a:solidFill>
                <a:ea typeface="宋体" panose="02010600030101010101" pitchFamily="2" charset="-122"/>
              </a:rPr>
              <a:t>           促销的实质就是企业与顾客之间的信息沟通。促销的成功与否在于沟通的艺术与</a:t>
            </a:r>
            <a:r>
              <a:rPr lang="zh-CN" altLang="en-US" b="1" dirty="0">
                <a:solidFill>
                  <a:srgbClr val="020202"/>
                </a:solidFill>
                <a:latin typeface="Times New Roman" pitchFamily="18" charset="0"/>
                <a:ea typeface="宋体" panose="02010600030101010101" pitchFamily="2" charset="-122"/>
                <a:cs typeface="Times New Roman" pitchFamily="18" charset="0"/>
              </a:rPr>
              <a:t>效果。在2016年4月8日税收政策调整之后，80%的商品从税收</a:t>
            </a:r>
            <a:r>
              <a:rPr lang="zh-CN" altLang="en-US" b="1" dirty="0">
                <a:solidFill>
                  <a:srgbClr val="020202"/>
                </a:solidFill>
                <a:ea typeface="宋体" panose="02010600030101010101" pitchFamily="2" charset="-122"/>
              </a:rPr>
              <a:t>层面增加了产品价格。针对这一问题，企业艺术性把“包邮”促销口号转变为“亲！我们包税哦”。其次，还有不少平台对高税产品如尿不湿、奶粉等进行了限时促销活动。但是享受此服务必须满足一定的条件，这些商品大部分都以套装的形式出售，消费者需要一次性购买三、四件才能享受优惠。有一位电商行业人士认为：现在的竞争局面下，我们会尽量避免消费者支出增加，税改带来的成本增加需通过平台本身来消化。因此，目前的促销目的是保证销售量的稳定和增长，在量的基础上进一步优化商品结构，提高平台的盈利能力和顾客的消费体验。</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62</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5475" name="Rectangle 3"/>
          <p:cNvSpPr>
            <a:spLocks noGrp="1"/>
          </p:cNvSpPr>
          <p:nvPr/>
        </p:nvSpPr>
        <p:spPr>
          <a:xfrm>
            <a:off x="476250" y="1449388"/>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FF0000"/>
                </a:solidFill>
                <a:ea typeface="宋体" panose="02010600030101010101" pitchFamily="2" charset="-122"/>
              </a:rPr>
              <a:t>（5）4C理论与顾客让渡价值分析</a:t>
            </a:r>
            <a:r>
              <a:rPr lang="en-US" altLang="zh-CN" b="1" dirty="0">
                <a:solidFill>
                  <a:srgbClr val="020202"/>
                </a:solidFill>
                <a:ea typeface="宋体" panose="02010600030101010101" pitchFamily="2" charset="-122"/>
              </a:rPr>
              <a:t>：顾客满意</a:t>
            </a:r>
            <a:r>
              <a:rPr lang="zh-CN" altLang="en-US" b="1" dirty="0">
                <a:solidFill>
                  <a:srgbClr val="020202"/>
                </a:solidFill>
                <a:ea typeface="宋体" panose="02010600030101010101" pitchFamily="2" charset="-122"/>
              </a:rPr>
              <a:t>最大化</a:t>
            </a:r>
            <a:r>
              <a:rPr lang="en-US" altLang="zh-CN" b="1" dirty="0">
                <a:solidFill>
                  <a:srgbClr val="020202"/>
                </a:solidFill>
                <a:ea typeface="宋体" panose="02010600030101010101" pitchFamily="2" charset="-122"/>
              </a:rPr>
              <a:t>，时间成本</a:t>
            </a:r>
            <a:r>
              <a:rPr lang="zh-CN" altLang="en-US" b="1" dirty="0">
                <a:solidFill>
                  <a:srgbClr val="020202"/>
                </a:solidFill>
                <a:ea typeface="宋体" panose="02010600030101010101" pitchFamily="2" charset="-122"/>
              </a:rPr>
              <a:t>尽量小</a:t>
            </a:r>
            <a:endParaRPr lang="en-US" altLang="zh-CN" b="1" dirty="0">
              <a:solidFill>
                <a:srgbClr val="020202"/>
              </a:solidFill>
              <a:ea typeface="宋体" panose="02010600030101010101" pitchFamily="2" charset="-122"/>
            </a:endParaRPr>
          </a:p>
          <a:p>
            <a:pPr eaLnBrk="1" hangingPunct="1">
              <a:buNone/>
            </a:pPr>
            <a:r>
              <a:rPr lang="en-US" altLang="zh-CN" b="1" dirty="0">
                <a:solidFill>
                  <a:srgbClr val="020202"/>
                </a:solidFill>
                <a:ea typeface="宋体" panose="02010600030101010101" pitchFamily="2" charset="-122"/>
              </a:rPr>
              <a:t>           </a:t>
            </a:r>
            <a:r>
              <a:rPr lang="en-US" altLang="zh-CN" b="1" dirty="0">
                <a:solidFill>
                  <a:srgbClr val="020202"/>
                </a:solidFill>
                <a:latin typeface="Times New Roman" pitchFamily="18" charset="0"/>
                <a:ea typeface="宋体" panose="02010600030101010101" pitchFamily="2" charset="-122"/>
                <a:cs typeface="Times New Roman" pitchFamily="18" charset="0"/>
              </a:rPr>
              <a:t>4C</a:t>
            </a:r>
            <a:r>
              <a:rPr lang="en-US" altLang="zh-CN" b="1" dirty="0">
                <a:solidFill>
                  <a:srgbClr val="020202"/>
                </a:solidFill>
                <a:ea typeface="宋体" panose="02010600030101010101" pitchFamily="2" charset="-122"/>
              </a:rPr>
              <a:t>理论是以消费者需求为导向，重新设定了市场营销组合的四个基本要素</a:t>
            </a:r>
            <a:r>
              <a:rPr lang="zh-CN" altLang="en-US" b="1" dirty="0">
                <a:solidFill>
                  <a:srgbClr val="020202"/>
                </a:solidFill>
                <a:ea typeface="宋体" panose="02010600030101010101" pitchFamily="2" charset="-122"/>
              </a:rPr>
              <a:t>，</a:t>
            </a:r>
            <a:r>
              <a:rPr lang="en-US" altLang="zh-CN" b="1" dirty="0">
                <a:solidFill>
                  <a:srgbClr val="020202"/>
                </a:solidFill>
                <a:ea typeface="宋体" panose="02010600030101010101" pitchFamily="2" charset="-122"/>
              </a:rPr>
              <a:t>即消费者、成本、便利和沟通。在这个过程中关注点是顾客需求，而不是企业。而在顾客让渡价值理论中，强调的是顾客总价值最大化、顾客总成本最小化，来达到顾客满意度最大化。</a:t>
            </a:r>
          </a:p>
          <a:p>
            <a:pPr eaLnBrk="1" hangingPunct="1">
              <a:buNone/>
            </a:pPr>
            <a:r>
              <a:rPr lang="en-US" altLang="zh-CN" b="1" dirty="0">
                <a:solidFill>
                  <a:srgbClr val="020202"/>
                </a:solidFill>
                <a:ea typeface="宋体" panose="02010600030101010101" pitchFamily="2" charset="-122"/>
              </a:rPr>
              <a:t>           顾客成本不仅包括顾客为购买商品所付出的货币成本，还包括顾客的时间成本、精神成本以及体力成本。关于货币成本，主要体现在前面的价格分析里。</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4339"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6C174656-17C1-4022-9D73-8D3DB41B300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63</a:t>
            </a:fld>
            <a:endParaRPr lang="zh-CN" altLang="en-US" sz="1000">
              <a:latin typeface="Verdana" panose="020B0604030504040204" pitchFamily="34" charset="0"/>
              <a:ea typeface="宋体" panose="02010600030101010101" pitchFamily="2" charset="-122"/>
            </a:endParaRPr>
          </a:p>
        </p:txBody>
      </p:sp>
      <p:sp>
        <p:nvSpPr>
          <p:cNvPr id="14340" name="Rectangle 2"/>
          <p:cNvSpPr>
            <a:spLocks noGrp="1" noChangeArrowheads="1"/>
          </p:cNvSpPr>
          <p:nvPr>
            <p:ph type="title" idx="4294967295"/>
          </p:nvPr>
        </p:nvSpPr>
        <p:spPr>
          <a:xfrm>
            <a:off x="2590800" y="211455"/>
            <a:ext cx="6705600" cy="869950"/>
          </a:xfrm>
        </p:spPr>
        <p:txBody>
          <a:bodyPr/>
          <a:lstStyle/>
          <a:p>
            <a:pPr eaLnBrk="1" hangingPunct="1"/>
            <a:r>
              <a:rPr sz="2800" dirty="0" smtClean="0">
                <a:ea typeface="宋体" panose="02010600030101010101" pitchFamily="2" charset="-122"/>
                <a:sym typeface="+mn-ea"/>
              </a:rPr>
              <a:t>10.5.2</a:t>
            </a:r>
            <a:r>
              <a:rPr lang="en-US" sz="2800" dirty="0" smtClean="0">
                <a:ea typeface="宋体" panose="02010600030101010101" pitchFamily="2" charset="-122"/>
                <a:sym typeface="+mn-ea"/>
              </a:rPr>
              <a:t> </a:t>
            </a:r>
            <a:r>
              <a:rPr sz="2800" dirty="0" smtClean="0">
                <a:ea typeface="宋体" panose="02010600030101010101" pitchFamily="2" charset="-122"/>
                <a:sym typeface="+mn-ea"/>
              </a:rPr>
              <a:t>跨境电子商务交易平台营销策略</a:t>
            </a:r>
            <a:endParaRPr sz="2800" dirty="0">
              <a:ea typeface="宋体" panose="02010600030101010101" pitchFamily="2" charset="-122"/>
              <a:sym typeface="+mn-ea"/>
            </a:endParaRPr>
          </a:p>
        </p:txBody>
      </p:sp>
      <p:sp>
        <p:nvSpPr>
          <p:cNvPr id="106499" name="Rectangle 3"/>
          <p:cNvSpPr>
            <a:spLocks noGrp="1"/>
          </p:cNvSpPr>
          <p:nvPr/>
        </p:nvSpPr>
        <p:spPr>
          <a:xfrm>
            <a:off x="476250" y="1846263"/>
            <a:ext cx="8362950" cy="5181600"/>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消费者通过平台来购买外国商品，主要便利是节约了购物的时间成本，但是由于跨境物流发展跟不上跨境电商的脚步，消费者购买商品最迟需</a:t>
            </a:r>
            <a:r>
              <a:rPr lang="en-US" altLang="zh-CN" b="1" dirty="0">
                <a:solidFill>
                  <a:srgbClr val="020202"/>
                </a:solidFill>
                <a:latin typeface="Times New Roman" pitchFamily="18" charset="0"/>
                <a:ea typeface="宋体" panose="02010600030101010101" pitchFamily="2" charset="-122"/>
                <a:cs typeface="Times New Roman" pitchFamily="18" charset="0"/>
              </a:rPr>
              <a:t>80</a:t>
            </a:r>
            <a:r>
              <a:rPr lang="en-US" altLang="zh-CN" b="1" dirty="0">
                <a:solidFill>
                  <a:srgbClr val="020202"/>
                </a:solidFill>
                <a:ea typeface="宋体" panose="02010600030101010101" pitchFamily="2" charset="-122"/>
              </a:rPr>
              <a:t>天才能收到货物，使消费者的时间成本提高，便利性减弱，严重影响了消费者的购物体验。目前通过保税区的政策以及建立海外仓可以一定程度解决此问题。消费者迟迟收不到货物，也使得消费者的精神成本大大提高，这里就需要平台与消费者建立良好的沟通机制，在其他方面做出努力，使精神成本不至于大幅度地影响顾客的消费体验</a:t>
            </a:r>
            <a:r>
              <a:rPr lang="zh-CN" altLang="en-US" b="1" dirty="0">
                <a:solidFill>
                  <a:srgbClr val="020202"/>
                </a:solidFill>
                <a:ea typeface="宋体" panose="02010600030101010101" pitchFamily="2" charset="-122"/>
              </a:rPr>
              <a:t>。</a:t>
            </a:r>
            <a:endParaRPr lang="en-US" altLang="zh-CN" b="1" dirty="0">
              <a:solidFill>
                <a:srgbClr val="020202"/>
              </a:solidFill>
              <a:ea typeface="宋体" panose="02010600030101010101" pitchFamily="2" charset="-122"/>
            </a:endParaRP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10.5.3大数据在跨境电子商务中的应用</a:t>
            </a:r>
          </a:p>
        </p:txBody>
      </p:sp>
      <p:sp>
        <p:nvSpPr>
          <p:cNvPr id="108547" name="Rectangle 3"/>
          <p:cNvSpPr>
            <a:spLocks noGrp="1"/>
          </p:cNvSpPr>
          <p:nvPr/>
        </p:nvSpPr>
        <p:spPr>
          <a:xfrm>
            <a:off x="390525" y="13716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066FF"/>
                </a:solidFill>
                <a:ea typeface="宋体" panose="02010600030101010101" pitchFamily="2" charset="-122"/>
              </a:rPr>
              <a:t>    </a:t>
            </a:r>
            <a:r>
              <a:rPr lang="zh-CN" altLang="en-US" b="1" dirty="0">
                <a:solidFill>
                  <a:srgbClr val="0066FF"/>
                </a:solidFill>
                <a:ea typeface="宋体" panose="02010600030101010101" pitchFamily="2" charset="-122"/>
              </a:rPr>
              <a:t>1）数据优化市场选品与供应链管理</a:t>
            </a:r>
          </a:p>
          <a:p>
            <a:pPr eaLnBrk="1" hangingPunct="1">
              <a:buNone/>
            </a:pPr>
            <a:r>
              <a:rPr lang="en-US" altLang="zh-CN" dirty="0">
                <a:solidFill>
                  <a:srgbClr val="0066FF"/>
                </a:solidFill>
                <a:ea typeface="宋体" panose="02010600030101010101" pitchFamily="2" charset="-122"/>
                <a:sym typeface="+mn-ea"/>
              </a:rPr>
              <a:t>    </a:t>
            </a:r>
            <a:r>
              <a:rPr lang="zh-CN" altLang="en-US" dirty="0">
                <a:solidFill>
                  <a:srgbClr val="0066FF"/>
                </a:solidFill>
                <a:ea typeface="宋体" panose="02010600030101010101" pitchFamily="2" charset="-122"/>
                <a:sym typeface="+mn-ea"/>
              </a:rPr>
              <a:t>（1）数据优化市场选品</a:t>
            </a:r>
            <a:endParaRPr lang="zh-CN" altLang="en-US" b="1" dirty="0">
              <a:solidFill>
                <a:srgbClr val="0066FF"/>
              </a:solidFill>
              <a:ea typeface="宋体" panose="02010600030101010101" pitchFamily="2" charset="-122"/>
            </a:endParaRPr>
          </a:p>
          <a:p>
            <a:pPr eaLnBrk="1" hangingPunct="1">
              <a:buNone/>
            </a:pPr>
            <a:r>
              <a:rPr lang="zh-CN" altLang="en-US" b="1" dirty="0">
                <a:solidFill>
                  <a:srgbClr val="020202"/>
                </a:solidFill>
                <a:ea typeface="宋体" panose="02010600030101010101" pitchFamily="2" charset="-122"/>
              </a:rPr>
              <a:t>           在跨境电商平台中，选品至关重要。下面以速卖通平台为例，阐述通过数据维度选品的主要方法。速卖通平台的数据分析工具包括站内工具和站外工具，其中，站内工具有：</a:t>
            </a:r>
          </a:p>
          <a:p>
            <a:pPr eaLnBrk="1" hangingPunct="1">
              <a:buNone/>
            </a:pPr>
            <a:r>
              <a:rPr lang="zh-CN" altLang="en-US" b="1" dirty="0">
                <a:solidFill>
                  <a:srgbClr val="020202"/>
                </a:solidFill>
                <a:ea typeface="宋体" panose="02010600030101010101" pitchFamily="2" charset="-122"/>
              </a:rPr>
              <a:t>     </a:t>
            </a:r>
            <a:r>
              <a:rPr b="1" dirty="0">
                <a:solidFill>
                  <a:srgbClr val="FF0000"/>
                </a:solidFill>
                <a:ea typeface="宋体" panose="02010600030101010101" pitchFamily="2" charset="-122"/>
              </a:rPr>
              <a:t>①</a:t>
            </a:r>
            <a:r>
              <a:rPr lang="zh-CN" altLang="en-US" b="1" dirty="0">
                <a:solidFill>
                  <a:srgbClr val="FF0000"/>
                </a:solidFill>
                <a:ea typeface="宋体" panose="02010600030101010101" pitchFamily="2" charset="-122"/>
              </a:rPr>
              <a:t>数据纵横。</a:t>
            </a:r>
            <a:r>
              <a:rPr lang="zh-CN" altLang="en-US" b="1" dirty="0">
                <a:solidFill>
                  <a:srgbClr val="020202"/>
                </a:solidFill>
                <a:ea typeface="宋体" panose="02010600030101010101" pitchFamily="2" charset="-122"/>
              </a:rPr>
              <a:t>可以查看平台各行业的交易状况、买家分布、热卖商品、热搜关键词等数据。</a:t>
            </a:r>
          </a:p>
          <a:p>
            <a:pPr eaLnBrk="1" hangingPunct="1">
              <a:buNone/>
            </a:pPr>
            <a:r>
              <a:rPr lang="zh-CN" altLang="en-US" b="1" dirty="0">
                <a:solidFill>
                  <a:srgbClr val="020202"/>
                </a:solidFill>
                <a:ea typeface="宋体" panose="02010600030101010101" pitchFamily="2" charset="-122"/>
              </a:rPr>
              <a:t>     </a:t>
            </a:r>
            <a:r>
              <a:rPr b="1" dirty="0">
                <a:solidFill>
                  <a:srgbClr val="FF0000"/>
                </a:solidFill>
                <a:ea typeface="宋体" panose="02010600030101010101" pitchFamily="2" charset="-122"/>
              </a:rPr>
              <a:t>②</a:t>
            </a:r>
            <a:r>
              <a:rPr lang="zh-CN" altLang="en-US" b="1" dirty="0">
                <a:solidFill>
                  <a:srgbClr val="FF0000"/>
                </a:solidFill>
                <a:ea typeface="宋体" panose="02010600030101010101" pitchFamily="2" charset="-122"/>
              </a:rPr>
              <a:t>行业情报。</a:t>
            </a:r>
            <a:r>
              <a:rPr lang="zh-CN" altLang="en-US" b="1" dirty="0">
                <a:solidFill>
                  <a:srgbClr val="020202"/>
                </a:solidFill>
                <a:ea typeface="宋体" panose="02010600030101010101" pitchFamily="2" charset="-122"/>
              </a:rPr>
              <a:t>可了解速卖通各行业的市场情报(如流量占比、订单占比、竞争力、上架产品数、平均成交单价、买家国家分布等)，为店铺经营指导方向。</a:t>
            </a:r>
          </a:p>
          <a:p>
            <a:pPr eaLnBrk="1" hangingPunct="1">
              <a:buNone/>
            </a:pPr>
            <a:r>
              <a:rPr lang="zh-CN" altLang="en-US" b="1" dirty="0">
                <a:solidFill>
                  <a:srgbClr val="020202"/>
                </a:solidFill>
                <a:ea typeface="宋体" panose="02010600030101010101" pitchFamily="2" charset="-122"/>
              </a:rPr>
              <a:t>     </a:t>
            </a:r>
            <a:r>
              <a:rPr lang="zh-CN" altLang="en-US" dirty="0">
                <a:solidFill>
                  <a:srgbClr val="FF0000"/>
                </a:solidFill>
                <a:ea typeface="宋体" panose="02010600030101010101" pitchFamily="2" charset="-122"/>
                <a:sym typeface="+mn-ea"/>
              </a:rPr>
              <a:t>③</a:t>
            </a:r>
            <a:r>
              <a:rPr lang="zh-CN" altLang="en-US" b="1" dirty="0">
                <a:solidFill>
                  <a:srgbClr val="FF0000"/>
                </a:solidFill>
                <a:ea typeface="宋体" panose="02010600030101010101" pitchFamily="2" charset="-122"/>
              </a:rPr>
              <a:t>选品专家。</a:t>
            </a:r>
            <a:r>
              <a:rPr lang="zh-CN" altLang="en-US" b="1" dirty="0">
                <a:solidFill>
                  <a:srgbClr val="020202"/>
                </a:solidFill>
                <a:ea typeface="宋体" panose="02010600030101010101" pitchFamily="2" charset="-122"/>
              </a:rPr>
              <a:t>提供了速卖通的热卖产品及热门关键词数据，是选品、取名、定价必备的数据工具。</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10.5.3大数据在跨境电子商务中的应用</a:t>
            </a:r>
          </a:p>
        </p:txBody>
      </p:sp>
      <p:sp>
        <p:nvSpPr>
          <p:cNvPr id="109571" name="Rectangle 3"/>
          <p:cNvSpPr>
            <a:spLocks noGrp="1"/>
          </p:cNvSpPr>
          <p:nvPr/>
        </p:nvSpPr>
        <p:spPr>
          <a:xfrm>
            <a:off x="390525" y="13716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站外工具有：</a:t>
            </a:r>
          </a:p>
          <a:p>
            <a:pPr eaLnBrk="1" hangingPunct="1">
              <a:buNone/>
            </a:pPr>
            <a:r>
              <a:rPr lang="zh-CN" altLang="en-US" b="1" dirty="0">
                <a:solidFill>
                  <a:srgbClr val="020202"/>
                </a:solidFill>
                <a:ea typeface="宋体" panose="02010600030101010101" pitchFamily="2" charset="-122"/>
              </a:rPr>
              <a:t>     </a:t>
            </a:r>
            <a:r>
              <a:rPr lang="zh-CN" altLang="en-US" dirty="0">
                <a:solidFill>
                  <a:srgbClr val="000000"/>
                </a:solidFill>
                <a:ea typeface="宋体" panose="02010600030101010101" pitchFamily="2" charset="-122"/>
                <a:sym typeface="+mn-ea"/>
              </a:rPr>
              <a:t>①</a:t>
            </a:r>
            <a:r>
              <a:rPr lang="zh-CN" altLang="en-US" b="1" dirty="0">
                <a:solidFill>
                  <a:srgbClr val="020202"/>
                </a:solidFill>
                <a:latin typeface="Times New Roman" panose="02020603050405020304" pitchFamily="18" charset="0"/>
                <a:ea typeface="宋体" panose="02010600030101010101" pitchFamily="2" charset="-122"/>
              </a:rPr>
              <a:t>Google insight for search。可以查询产品关键字的海外搜索量排序，产品在不同地区、季节的热度分布及趋势。                            </a:t>
            </a:r>
          </a:p>
          <a:p>
            <a:pPr eaLnBrk="1" hangingPunct="1">
              <a:buNone/>
            </a:pPr>
            <a:r>
              <a:rPr lang="zh-CN" altLang="en-US" b="1" dirty="0">
                <a:solidFill>
                  <a:srgbClr val="020202"/>
                </a:solidFill>
                <a:latin typeface="Times New Roman" panose="02020603050405020304" pitchFamily="18" charset="0"/>
                <a:ea typeface="宋体" panose="02010600030101010101" pitchFamily="2" charset="-122"/>
              </a:rPr>
              <a:t>     </a:t>
            </a:r>
            <a:r>
              <a:rPr lang="zh-CN" altLang="en-US" dirty="0">
                <a:solidFill>
                  <a:srgbClr val="000000"/>
                </a:solidFill>
                <a:ea typeface="宋体" panose="02010600030101010101" pitchFamily="2" charset="-122"/>
                <a:sym typeface="+mn-ea"/>
              </a:rPr>
              <a:t>②</a:t>
            </a:r>
            <a:r>
              <a:rPr lang="en-US" altLang="zh-CN" b="1" dirty="0">
                <a:solidFill>
                  <a:srgbClr val="020202"/>
                </a:solidFill>
                <a:latin typeface="Times New Roman" panose="02020603050405020304" pitchFamily="18" charset="0"/>
                <a:ea typeface="宋体" panose="02010600030101010101" pitchFamily="2" charset="-122"/>
              </a:rPr>
              <a:t>G</a:t>
            </a:r>
            <a:r>
              <a:rPr lang="zh-CN" altLang="en-US" b="1" dirty="0">
                <a:solidFill>
                  <a:srgbClr val="020202"/>
                </a:solidFill>
                <a:latin typeface="Times New Roman" panose="02020603050405020304" pitchFamily="18" charset="0"/>
                <a:ea typeface="宋体" panose="02010600030101010101" pitchFamily="2" charset="-122"/>
              </a:rPr>
              <a:t>oogle adwords。可以查询关键字和相关关键词的海外搜索量，找到热卖的品类。</a:t>
            </a:r>
          </a:p>
          <a:p>
            <a:pPr eaLnBrk="1" hangingPunct="1">
              <a:buNone/>
            </a:pPr>
            <a:r>
              <a:rPr lang="zh-CN" altLang="en-US" b="1" dirty="0">
                <a:solidFill>
                  <a:srgbClr val="020202"/>
                </a:solidFill>
                <a:latin typeface="Times New Roman" panose="02020603050405020304" pitchFamily="18" charset="0"/>
                <a:ea typeface="宋体" panose="02010600030101010101" pitchFamily="2" charset="-122"/>
              </a:rPr>
              <a:t>     </a:t>
            </a:r>
            <a:r>
              <a:rPr lang="zh-CN" altLang="en-US" dirty="0">
                <a:solidFill>
                  <a:srgbClr val="000000"/>
                </a:solidFill>
                <a:ea typeface="宋体" panose="02010600030101010101" pitchFamily="2" charset="-122"/>
                <a:sym typeface="+mn-ea"/>
              </a:rPr>
              <a:t>③</a:t>
            </a:r>
            <a:r>
              <a:rPr lang="en-US" altLang="zh-CN" b="1" dirty="0">
                <a:solidFill>
                  <a:srgbClr val="020202"/>
                </a:solidFill>
                <a:latin typeface="Times New Roman" panose="02020603050405020304" pitchFamily="18" charset="0"/>
                <a:ea typeface="宋体" panose="02010600030101010101" pitchFamily="2" charset="-122"/>
              </a:rPr>
              <a:t>eB</a:t>
            </a:r>
            <a:r>
              <a:rPr lang="zh-CN" altLang="en-US" b="1" dirty="0">
                <a:solidFill>
                  <a:srgbClr val="020202"/>
                </a:solidFill>
                <a:latin typeface="Times New Roman" panose="02020603050405020304" pitchFamily="18" charset="0"/>
                <a:ea typeface="宋体" panose="02010600030101010101" pitchFamily="2" charset="-122"/>
              </a:rPr>
              <a:t>ay Pluse。方便查看美国e</a:t>
            </a:r>
            <a:r>
              <a:rPr lang="en-US" altLang="zh-CN" b="1" dirty="0">
                <a:solidFill>
                  <a:srgbClr val="020202"/>
                </a:solidFill>
                <a:latin typeface="Times New Roman" panose="02020603050405020304" pitchFamily="18" charset="0"/>
                <a:ea typeface="宋体" panose="02010600030101010101" pitchFamily="2" charset="-122"/>
              </a:rPr>
              <a:t>B</a:t>
            </a:r>
            <a:r>
              <a:rPr lang="zh-CN" altLang="en-US" b="1" dirty="0">
                <a:solidFill>
                  <a:srgbClr val="020202"/>
                </a:solidFill>
                <a:latin typeface="Times New Roman" panose="02020603050405020304" pitchFamily="18" charset="0"/>
                <a:ea typeface="宋体" panose="02010600030101010101" pitchFamily="2" charset="-122"/>
              </a:rPr>
              <a:t>ay35个大类目下被买家搜索次数最多的前10关键字，进入某个大类目下可以查看二级、三级、四级……类目下被买家搜索次数最多的前10关键字。</a:t>
            </a:r>
          </a:p>
          <a:p>
            <a:pPr eaLnBrk="1" hangingPunct="1">
              <a:buNone/>
            </a:pPr>
            <a:r>
              <a:rPr lang="zh-CN" altLang="en-US" b="1" dirty="0">
                <a:solidFill>
                  <a:srgbClr val="020202"/>
                </a:solidFill>
                <a:latin typeface="Times New Roman" panose="02020603050405020304" pitchFamily="18" charset="0"/>
                <a:ea typeface="宋体" panose="02010600030101010101" pitchFamily="2" charset="-122"/>
              </a:rPr>
              <a:t>     </a:t>
            </a:r>
            <a:r>
              <a:rPr lang="zh-CN" altLang="en-US" dirty="0">
                <a:solidFill>
                  <a:srgbClr val="000000"/>
                </a:solidFill>
                <a:ea typeface="宋体" panose="02010600030101010101" pitchFamily="2" charset="-122"/>
                <a:sym typeface="+mn-ea"/>
              </a:rPr>
              <a:t>④</a:t>
            </a:r>
            <a:r>
              <a:rPr lang="zh-CN" altLang="en-US" b="1" dirty="0">
                <a:solidFill>
                  <a:srgbClr val="020202"/>
                </a:solidFill>
                <a:latin typeface="Times New Roman" panose="02020603050405020304" pitchFamily="18" charset="0"/>
                <a:ea typeface="宋体" panose="02010600030101010101" pitchFamily="2" charset="-122"/>
              </a:rPr>
              <a:t>Watcheditem。方便查看美国e</a:t>
            </a:r>
            <a:r>
              <a:rPr lang="en-US" altLang="zh-CN" b="1" dirty="0">
                <a:solidFill>
                  <a:srgbClr val="020202"/>
                </a:solidFill>
                <a:latin typeface="Times New Roman" panose="02020603050405020304" pitchFamily="18" charset="0"/>
                <a:ea typeface="宋体" panose="02010600030101010101" pitchFamily="2" charset="-122"/>
              </a:rPr>
              <a:t>B</a:t>
            </a:r>
            <a:r>
              <a:rPr lang="zh-CN" altLang="en-US" b="1" dirty="0">
                <a:solidFill>
                  <a:srgbClr val="020202"/>
                </a:solidFill>
                <a:latin typeface="Times New Roman" panose="02020603050405020304" pitchFamily="18" charset="0"/>
                <a:ea typeface="宋体" panose="02010600030101010101" pitchFamily="2" charset="-122"/>
              </a:rPr>
              <a:t>ay各级类目下热卖的商品。</a:t>
            </a:r>
          </a:p>
          <a:p>
            <a:pPr eaLnBrk="1" hangingPunct="1">
              <a:buNone/>
            </a:pPr>
            <a:r>
              <a:rPr lang="zh-CN" altLang="en-US" b="1" dirty="0">
                <a:solidFill>
                  <a:srgbClr val="020202"/>
                </a:solidFill>
                <a:latin typeface="Times New Roman" panose="02020603050405020304" pitchFamily="18" charset="0"/>
                <a:ea typeface="宋体" panose="02010600030101010101" pitchFamily="2" charset="-122"/>
              </a:rPr>
              <a:t>     </a:t>
            </a:r>
            <a:r>
              <a:rPr lang="zh-CN" b="1" dirty="0">
                <a:solidFill>
                  <a:srgbClr val="020202"/>
                </a:solidFill>
                <a:latin typeface="Times New Roman" panose="02020603050405020304" pitchFamily="18" charset="0"/>
                <a:ea typeface="宋体" panose="02010600030101010101" pitchFamily="2" charset="-122"/>
              </a:rPr>
              <a:t>⑤</a:t>
            </a:r>
            <a:r>
              <a:rPr lang="zh-CN" altLang="en-US" b="1" dirty="0">
                <a:solidFill>
                  <a:srgbClr val="020202"/>
                </a:solidFill>
                <a:latin typeface="Times New Roman" panose="02020603050405020304" pitchFamily="18" charset="0"/>
                <a:ea typeface="宋体" panose="02010600030101010101" pitchFamily="2" charset="-122"/>
              </a:rPr>
              <a:t>Watchcount。查看e</a:t>
            </a:r>
            <a:r>
              <a:rPr lang="en-US" altLang="zh-CN" b="1" dirty="0">
                <a:solidFill>
                  <a:srgbClr val="020202"/>
                </a:solidFill>
                <a:latin typeface="Times New Roman" panose="02020603050405020304" pitchFamily="18" charset="0"/>
                <a:ea typeface="宋体" panose="02010600030101010101" pitchFamily="2" charset="-122"/>
              </a:rPr>
              <a:t>B</a:t>
            </a:r>
            <a:r>
              <a:rPr lang="zh-CN" altLang="en-US" b="1" dirty="0">
                <a:solidFill>
                  <a:srgbClr val="020202"/>
                </a:solidFill>
                <a:latin typeface="Times New Roman" panose="02020603050405020304" pitchFamily="18" charset="0"/>
                <a:ea typeface="宋体" panose="02010600030101010101" pitchFamily="2" charset="-122"/>
              </a:rPr>
              <a:t>ay各</a:t>
            </a:r>
            <a:r>
              <a:rPr lang="zh-CN" altLang="en-US" b="1" dirty="0">
                <a:solidFill>
                  <a:srgbClr val="020202"/>
                </a:solidFill>
                <a:ea typeface="宋体" panose="02010600030101010101" pitchFamily="2" charset="-122"/>
              </a:rPr>
              <a:t>国站点关注度最高的商品。</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10.5.3大数据在跨境电子商务中的应用</a:t>
            </a:r>
          </a:p>
        </p:txBody>
      </p:sp>
      <p:sp>
        <p:nvSpPr>
          <p:cNvPr id="110595" name="Rectangle 3"/>
          <p:cNvSpPr>
            <a:spLocks noGrp="1"/>
          </p:cNvSpPr>
          <p:nvPr/>
        </p:nvSpPr>
        <p:spPr>
          <a:xfrm>
            <a:off x="390525" y="13716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066FF"/>
                </a:solidFill>
                <a:ea typeface="宋体" panose="02010600030101010101" pitchFamily="2" charset="-122"/>
              </a:rPr>
              <a:t>  </a:t>
            </a:r>
            <a:r>
              <a:rPr lang="zh-CN" altLang="en-US" b="1" dirty="0">
                <a:solidFill>
                  <a:srgbClr val="0066FF"/>
                </a:solidFill>
                <a:ea typeface="宋体" panose="02010600030101010101" pitchFamily="2" charset="-122"/>
              </a:rPr>
              <a:t>（</a:t>
            </a:r>
            <a:r>
              <a:rPr lang="en-US" altLang="zh-CN" b="1" dirty="0">
                <a:solidFill>
                  <a:srgbClr val="0066FF"/>
                </a:solidFill>
                <a:ea typeface="宋体" panose="02010600030101010101" pitchFamily="2" charset="-122"/>
              </a:rPr>
              <a:t>2）数据驱动供应链管理</a:t>
            </a:r>
          </a:p>
          <a:p>
            <a:pPr eaLnBrk="1" hangingPunct="1">
              <a:buNone/>
            </a:pPr>
            <a:r>
              <a:rPr lang="zh-CN" altLang="en-US" b="1" dirty="0">
                <a:solidFill>
                  <a:srgbClr val="020202"/>
                </a:solidFill>
                <a:ea typeface="宋体" panose="02010600030101010101" pitchFamily="2" charset="-122"/>
              </a:rPr>
              <a:t>           随着互联网科技的发展，对客户，特别是自有渠道的进销存数据掌握越来越方便，企业完全有理由根据供应链管理的原理，让市场大数据自动产生合理的需求计划。同时也完全有可能让供应商根据制造商的生产计划和预测，产生和修正供应商的产销存计划。理想情况下，所有的供应都应该是需求进行拉动的，拉动的方式有两种，一是根据订单直接拉动采购和生产，第二种是根据价值链库存拉动模式，这里的库存是指价值链的成品库存，等于自有库存+渠道库存+在途库存。</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10.5.3大数据在跨境电子商务中的应用</a:t>
            </a:r>
          </a:p>
        </p:txBody>
      </p:sp>
      <p:sp>
        <p:nvSpPr>
          <p:cNvPr id="111619" name="Rectangle 3"/>
          <p:cNvSpPr>
            <a:spLocks noGrp="1"/>
          </p:cNvSpPr>
          <p:nvPr/>
        </p:nvSpPr>
        <p:spPr>
          <a:xfrm>
            <a:off x="390525" y="14478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①价值链库存拉动的前提：一是渠道数据环境，即有能力取得一级经销商每日库存、销售、在途量。二是库存拉动补货的环境，即产品最好有一定的集中度，符合二八原则，产品销售没有剧烈的大起大落，适合连续补货。</a:t>
            </a:r>
          </a:p>
          <a:p>
            <a:pPr eaLnBrk="1" hangingPunct="1">
              <a:buNone/>
            </a:pPr>
            <a:r>
              <a:rPr lang="zh-CN" altLang="en-US" b="1" dirty="0">
                <a:solidFill>
                  <a:srgbClr val="020202"/>
                </a:solidFill>
                <a:ea typeface="宋体" panose="02010600030101010101" pitchFamily="2" charset="-122"/>
              </a:rPr>
              <a:t>         ②价值链库存拉动的基本逻辑：根据经销商实际日消耗，对价值链中的各成品库存节点设高低水位和补货批量，连续拉动生产，降低库存，并自动生成生产计划和预测计划。</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sz="28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rPr>
              <a:t>10.5.3大数据在跨境电子商务中的应用</a:t>
            </a:r>
          </a:p>
        </p:txBody>
      </p:sp>
      <p:sp>
        <p:nvSpPr>
          <p:cNvPr id="112643" name="Rectangle 3"/>
          <p:cNvSpPr>
            <a:spLocks noGrp="1"/>
          </p:cNvSpPr>
          <p:nvPr/>
        </p:nvSpPr>
        <p:spPr>
          <a:xfrm>
            <a:off x="390525" y="13716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endParaRPr lang="zh-CN" altLang="en-US" b="1" dirty="0">
              <a:solidFill>
                <a:srgbClr val="020202"/>
              </a:solidFill>
              <a:ea typeface="宋体" panose="02010600030101010101" pitchFamily="2" charset="-122"/>
            </a:endParaRPr>
          </a:p>
          <a:p>
            <a:pPr eaLnBrk="1" hangingPunct="1">
              <a:buNone/>
            </a:pPr>
            <a:r>
              <a:rPr lang="zh-CN" altLang="en-US" b="1" dirty="0">
                <a:solidFill>
                  <a:srgbClr val="020202"/>
                </a:solidFill>
                <a:ea typeface="宋体" panose="02010600030101010101" pitchFamily="2" charset="-122"/>
              </a:rPr>
              <a:t>         ③价值链库存拉动的应用价值：产品族层级的实时分析，可以建立产品族层级的分析报告，跟踪当前的价值链库存是否符合管控要求，揭示大盘经营问题，提供给管理层进行决策，保证经营调整有的放矢。产品层级的实时分析，直接产生销售预测和工厂生产计划，同时提供库存预警。经销商+产品层级的实时分析，清晰监控每个经销商每个产品的流速情况，对经销商的销售能力和库存分析一目了然，经销商的分销能力和呆滞状况从模糊走向可衡量，可以作为经销商分销能力评估和辅导依据。</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sz="2800" kern="0" noProof="0" dirty="0" smtClean="0">
                <a:ln>
                  <a:noFill/>
                </a:ln>
                <a:solidFill>
                  <a:schemeClr val="bg1"/>
                </a:solidFill>
                <a:effectLst/>
                <a:uLnTx/>
                <a:uFillTx/>
                <a:latin typeface="+mj-lt"/>
                <a:ea typeface="宋体" panose="02010600030101010101" pitchFamily="2" charset="-122"/>
                <a:cs typeface="+mj-cs"/>
                <a:sym typeface="+mn-ea"/>
              </a:rPr>
              <a:t>10.5.3大数据在跨境电子商务中的应用</a:t>
            </a:r>
            <a:endParaRPr kumimoji="0" sz="28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sym typeface="+mn-ea"/>
            </a:endParaRPr>
          </a:p>
        </p:txBody>
      </p:sp>
      <p:sp>
        <p:nvSpPr>
          <p:cNvPr id="113667" name="Rectangle 3"/>
          <p:cNvSpPr>
            <a:spLocks noGrp="1"/>
          </p:cNvSpPr>
          <p:nvPr/>
        </p:nvSpPr>
        <p:spPr>
          <a:xfrm>
            <a:off x="327025" y="1190625"/>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endParaRPr lang="zh-CN" altLang="en-US" b="1" dirty="0">
              <a:solidFill>
                <a:srgbClr val="020202"/>
              </a:solidFill>
              <a:ea typeface="宋体" panose="02010600030101010101" pitchFamily="2" charset="-122"/>
            </a:endParaRPr>
          </a:p>
          <a:p>
            <a:pPr eaLnBrk="1" hangingPunct="1">
              <a:buNone/>
            </a:pPr>
            <a:r>
              <a:rPr lang="en-US" altLang="zh-CN" b="1" dirty="0">
                <a:solidFill>
                  <a:srgbClr val="0066FF"/>
                </a:solidFill>
                <a:ea typeface="宋体" panose="02010600030101010101" pitchFamily="2" charset="-122"/>
              </a:rPr>
              <a:t>   2</a:t>
            </a:r>
            <a:r>
              <a:rPr lang="zh-CN" altLang="en-US" b="1" dirty="0">
                <a:solidFill>
                  <a:srgbClr val="0066FF"/>
                </a:solidFill>
                <a:ea typeface="宋体" panose="02010600030101010101" pitchFamily="2" charset="-122"/>
              </a:rPr>
              <a:t>）数据提升用户定位精准度与服务质量</a:t>
            </a:r>
          </a:p>
          <a:p>
            <a:pPr eaLnBrk="1" hangingPunct="1">
              <a:buNone/>
            </a:pPr>
            <a:r>
              <a:rPr lang="en-US" altLang="zh-CN" b="1" dirty="0">
                <a:solidFill>
                  <a:srgbClr val="0066FF"/>
                </a:solidFill>
                <a:ea typeface="宋体" panose="02010600030101010101" pitchFamily="2" charset="-122"/>
              </a:rPr>
              <a:t>   </a:t>
            </a:r>
            <a:r>
              <a:rPr lang="zh-CN" altLang="en-US" b="1" dirty="0">
                <a:solidFill>
                  <a:srgbClr val="0066FF"/>
                </a:solidFill>
                <a:ea typeface="宋体" panose="02010600030101010101" pitchFamily="2" charset="-122"/>
              </a:rPr>
              <a:t>（</a:t>
            </a:r>
            <a:r>
              <a:rPr lang="en-US" altLang="zh-CN" b="1" dirty="0">
                <a:solidFill>
                  <a:srgbClr val="0066FF"/>
                </a:solidFill>
                <a:ea typeface="宋体" panose="02010600030101010101" pitchFamily="2" charset="-122"/>
              </a:rPr>
              <a:t>1</a:t>
            </a:r>
            <a:r>
              <a:rPr lang="zh-CN" altLang="en-US" b="1" dirty="0">
                <a:solidFill>
                  <a:srgbClr val="0066FF"/>
                </a:solidFill>
                <a:ea typeface="宋体" panose="02010600030101010101" pitchFamily="2" charset="-122"/>
              </a:rPr>
              <a:t>）数据提升用户定位精准度</a:t>
            </a:r>
          </a:p>
          <a:p>
            <a:pPr eaLnBrk="1" hangingPunct="1">
              <a:buNone/>
            </a:pPr>
            <a:r>
              <a:rPr lang="zh-CN" altLang="en-US" b="1" dirty="0">
                <a:solidFill>
                  <a:srgbClr val="020202"/>
                </a:solidFill>
                <a:ea typeface="宋体" panose="02010600030101010101" pitchFamily="2" charset="-122"/>
              </a:rPr>
              <a:t>           用户画像（</a:t>
            </a:r>
            <a:r>
              <a:rPr lang="zh-CN" altLang="en-US" b="1" dirty="0">
                <a:solidFill>
                  <a:srgbClr val="020202"/>
                </a:solidFill>
                <a:latin typeface="Times New Roman" panose="02020603050405020304" pitchFamily="18" charset="0"/>
                <a:ea typeface="宋体" panose="02010600030101010101" pitchFamily="2" charset="-122"/>
              </a:rPr>
              <a:t>User Profile</a:t>
            </a:r>
            <a:r>
              <a:rPr lang="zh-CN" altLang="en-US" b="1" dirty="0">
                <a:solidFill>
                  <a:srgbClr val="020202"/>
                </a:solidFill>
                <a:ea typeface="宋体" panose="02010600030101010101" pitchFamily="2" charset="-122"/>
              </a:rPr>
              <a:t>），即用户信息标签化，就是企业通过分析消费者社会属性、生活习惯、消费行为等主要信息的数据后，完美地抽象出一个用户的商业全貌，是企业应用大数据的基本方式。用户画像为企业提供了足够的信息基础，能够帮助企业快速找到精准用户群体以及用户需求等更为广泛的反馈信息。用户画像的重点工作就是为用户打“标签”，而一个标签通常是固定的高度精炼的特征标识，如年龄、性别、地域、用户偏好等，最后将用户的所有标签综合来看，就可以勾勒出该用户的立体“画像”了。</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3174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18991945-CBC8-4B1D-A624-4F3D8667779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7</a:t>
            </a:fld>
            <a:endParaRPr lang="zh-CN" altLang="en-US" sz="1000">
              <a:latin typeface="Verdana" panose="020B0604030504040204" pitchFamily="34" charset="0"/>
              <a:ea typeface="宋体" panose="02010600030101010101" pitchFamily="2" charset="-122"/>
            </a:endParaRPr>
          </a:p>
        </p:txBody>
      </p:sp>
      <p:sp>
        <p:nvSpPr>
          <p:cNvPr id="31748" name="Rectangle 2"/>
          <p:cNvSpPr>
            <a:spLocks noGrp="1" noChangeArrowheads="1"/>
          </p:cNvSpPr>
          <p:nvPr>
            <p:ph type="title" idx="4294967295"/>
          </p:nvPr>
        </p:nvSpPr>
        <p:spPr>
          <a:xfrm>
            <a:off x="2701925" y="228600"/>
            <a:ext cx="6250940" cy="644525"/>
          </a:xfrm>
        </p:spPr>
        <p:txBody>
          <a:bodyPr/>
          <a:lstStyle/>
          <a:p>
            <a:pPr eaLnBrk="1" hangingPunct="1"/>
            <a:r>
              <a:rPr sz="2800" smtClean="0">
                <a:ea typeface="宋体" panose="02010600030101010101" pitchFamily="2" charset="-122"/>
              </a:rPr>
              <a:t>10.1.</a:t>
            </a:r>
            <a:r>
              <a:rPr lang="en-US" sz="2800" smtClean="0">
                <a:ea typeface="宋体" panose="02010600030101010101" pitchFamily="2" charset="-122"/>
              </a:rPr>
              <a:t>2 </a:t>
            </a:r>
            <a:r>
              <a:rPr sz="2800" smtClean="0">
                <a:ea typeface="宋体" panose="02010600030101010101" pitchFamily="2" charset="-122"/>
              </a:rPr>
              <a:t>跨境电子商务对传统国际贸易的影响</a:t>
            </a:r>
          </a:p>
        </p:txBody>
      </p:sp>
      <p:sp>
        <p:nvSpPr>
          <p:cNvPr id="31749" name="AutoShape 3"/>
          <p:cNvSpPr>
            <a:spLocks noChangeArrowheads="1"/>
          </p:cNvSpPr>
          <p:nvPr/>
        </p:nvSpPr>
        <p:spPr bwMode="auto">
          <a:xfrm>
            <a:off x="142875" y="1600200"/>
            <a:ext cx="2743200" cy="4419600"/>
          </a:xfrm>
          <a:prstGeom prst="rightArrow">
            <a:avLst>
              <a:gd name="adj1" fmla="val 62787"/>
              <a:gd name="adj2" fmla="val 41259"/>
            </a:avLst>
          </a:prstGeom>
          <a:gradFill rotWithShape="1">
            <a:gsLst>
              <a:gs pos="0">
                <a:srgbClr val="FFFFFF">
                  <a:alpha val="0"/>
                </a:srgbClr>
              </a:gs>
              <a:gs pos="100000">
                <a:schemeClr val="bg2">
                  <a:alpha val="50000"/>
                </a:schemeClr>
              </a:gs>
            </a:gsLst>
            <a:lin ang="0" scaled="1"/>
          </a:gradFill>
          <a:ln w="19050" cap="rnd">
            <a:solidFill>
              <a:schemeClr val="bg2"/>
            </a:solidFill>
            <a:prstDash val="sysDot"/>
            <a:miter lim="800000"/>
          </a:ln>
        </p:spPr>
        <p:txBody>
          <a:bodyPr wrap="none" anchor="ctr"/>
          <a:lstStyle/>
          <a:p>
            <a:pPr algn="ctr" eaLnBrk="1" hangingPunct="1">
              <a:buFont typeface="Arial" panose="020B0604020202020204" pitchFamily="34" charset="0"/>
              <a:buNone/>
            </a:pPr>
            <a:endParaRPr lang="zh-CN" altLang="en-US">
              <a:ea typeface="宋体" panose="02010600030101010101" pitchFamily="2" charset="-122"/>
            </a:endParaRPr>
          </a:p>
        </p:txBody>
      </p:sp>
      <p:sp>
        <p:nvSpPr>
          <p:cNvPr id="31750" name="Text Box 4"/>
          <p:cNvSpPr txBox="1">
            <a:spLocks noChangeArrowheads="1"/>
          </p:cNvSpPr>
          <p:nvPr/>
        </p:nvSpPr>
        <p:spPr bwMode="auto">
          <a:xfrm>
            <a:off x="228600" y="3163888"/>
            <a:ext cx="2209800" cy="1198880"/>
          </a:xfrm>
          <a:prstGeom prst="rect">
            <a:avLst/>
          </a:prstGeom>
          <a:noFill/>
          <a:ln w="9525">
            <a:noFill/>
            <a:miter lim="800000"/>
          </a:ln>
        </p:spPr>
        <p:txBody>
          <a:bodyPr>
            <a:spAutoFit/>
          </a:bodyPr>
          <a:lstStyle/>
          <a:p>
            <a:pPr marL="120650" indent="-120650">
              <a:buFont typeface="Wingdings" panose="05000000000000000000" pitchFamily="2" charset="2"/>
              <a:buNone/>
            </a:pPr>
            <a:r>
              <a:rPr lang="zh-CN" altLang="en-US" sz="2400" dirty="0" smtClean="0">
                <a:solidFill>
                  <a:srgbClr val="000000"/>
                </a:solidFill>
                <a:ea typeface="宋体" panose="02010600030101010101" pitchFamily="2" charset="-122"/>
              </a:rPr>
              <a:t> 跨</a:t>
            </a:r>
            <a:r>
              <a:rPr lang="zh-CN" altLang="en-US" sz="2400" dirty="0">
                <a:solidFill>
                  <a:srgbClr val="000000"/>
                </a:solidFill>
                <a:ea typeface="宋体" panose="02010600030101010101" pitchFamily="2" charset="-122"/>
              </a:rPr>
              <a:t>境电子商务对传统国际贸易的影响</a:t>
            </a:r>
          </a:p>
        </p:txBody>
      </p:sp>
      <p:sp>
        <p:nvSpPr>
          <p:cNvPr id="31751" name="AutoShape 5"/>
          <p:cNvSpPr>
            <a:spLocks noChangeArrowheads="1"/>
          </p:cNvSpPr>
          <p:nvPr/>
        </p:nvSpPr>
        <p:spPr bwMode="auto">
          <a:xfrm>
            <a:off x="3020695" y="2639695"/>
            <a:ext cx="6055995" cy="2199005"/>
          </a:xfrm>
          <a:prstGeom prst="roundRect">
            <a:avLst>
              <a:gd name="adj" fmla="val 17044"/>
            </a:avLst>
          </a:prstGeom>
          <a:noFill/>
          <a:ln w="19050" cap="rnd">
            <a:solidFill>
              <a:schemeClr val="bg2"/>
            </a:solidFill>
            <a:prstDash val="sysDot"/>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nvGrpSpPr>
          <p:cNvPr id="31752" name="Group 6"/>
          <p:cNvGrpSpPr/>
          <p:nvPr/>
        </p:nvGrpSpPr>
        <p:grpSpPr bwMode="auto">
          <a:xfrm>
            <a:off x="3032125" y="3177540"/>
            <a:ext cx="6017895" cy="584200"/>
            <a:chOff x="-78" y="737"/>
            <a:chExt cx="9476" cy="845"/>
          </a:xfrm>
        </p:grpSpPr>
        <p:grpSp>
          <p:nvGrpSpPr>
            <p:cNvPr id="31789" name="Group 7"/>
            <p:cNvGrpSpPr/>
            <p:nvPr/>
          </p:nvGrpSpPr>
          <p:grpSpPr bwMode="auto">
            <a:xfrm>
              <a:off x="-78" y="737"/>
              <a:ext cx="9476" cy="845"/>
              <a:chOff x="-31" y="792"/>
              <a:chExt cx="3790" cy="908"/>
            </a:xfrm>
          </p:grpSpPr>
          <p:sp>
            <p:nvSpPr>
              <p:cNvPr id="31791" name="AutoShape 8"/>
              <p:cNvSpPr>
                <a:spLocks noChangeArrowheads="1"/>
              </p:cNvSpPr>
              <p:nvPr/>
            </p:nvSpPr>
            <p:spPr bwMode="auto">
              <a:xfrm>
                <a:off x="-31" y="792"/>
                <a:ext cx="3790" cy="908"/>
              </a:xfrm>
              <a:prstGeom prst="roundRect">
                <a:avLst>
                  <a:gd name="adj" fmla="val 10889"/>
                </a:avLst>
              </a:prstGeom>
              <a:gradFill rotWithShape="1">
                <a:gsLst>
                  <a:gs pos="0">
                    <a:schemeClr val="accent2"/>
                  </a:gs>
                  <a:gs pos="100000">
                    <a:srgbClr val="E9F4C9"/>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92" name="AutoShape 9"/>
              <p:cNvSpPr>
                <a:spLocks noChangeArrowheads="1"/>
              </p:cNvSpPr>
              <p:nvPr/>
            </p:nvSpPr>
            <p:spPr bwMode="auto">
              <a:xfrm>
                <a:off x="-27" y="1183"/>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90" name="Text Box 10"/>
            <p:cNvSpPr txBox="1">
              <a:spLocks noChangeArrowheads="1"/>
            </p:cNvSpPr>
            <p:nvPr/>
          </p:nvSpPr>
          <p:spPr bwMode="auto">
            <a:xfrm>
              <a:off x="1013" y="822"/>
              <a:ext cx="8306" cy="666"/>
            </a:xfrm>
            <a:prstGeom prst="rect">
              <a:avLst/>
            </a:prstGeom>
            <a:noFill/>
            <a:ln w="9525">
              <a:noFill/>
              <a:miter lim="800000"/>
            </a:ln>
          </p:spPr>
          <p:txBody>
            <a:bodyPr wrap="square">
              <a:spAutoFit/>
            </a:bodyPr>
            <a:lstStyle/>
            <a:p>
              <a:pPr>
                <a:buFont typeface="Arial" panose="020B0604020202020204" pitchFamily="34" charset="0"/>
                <a:buNone/>
              </a:pPr>
              <a:r>
                <a:rPr lang="en-US" altLang="zh-CN" sz="2400">
                  <a:solidFill>
                    <a:srgbClr val="000000"/>
                  </a:solidFill>
                  <a:ea typeface="宋体" panose="02010600030101010101" pitchFamily="2" charset="-122"/>
                </a:rPr>
                <a:t>2</a:t>
              </a:r>
              <a:r>
                <a:rPr lang="zh-CN" altLang="en-US" sz="2400">
                  <a:solidFill>
                    <a:srgbClr val="000000"/>
                  </a:solidFill>
                  <a:ea typeface="宋体" panose="02010600030101010101" pitchFamily="2" charset="-122"/>
                </a:rPr>
                <a:t>）扩大了传统进出口贸易商品范畴</a:t>
              </a:r>
            </a:p>
          </p:txBody>
        </p:sp>
      </p:grpSp>
      <p:grpSp>
        <p:nvGrpSpPr>
          <p:cNvPr id="31754" name="Group 16"/>
          <p:cNvGrpSpPr/>
          <p:nvPr/>
        </p:nvGrpSpPr>
        <p:grpSpPr bwMode="auto">
          <a:xfrm>
            <a:off x="2642486" y="2074786"/>
            <a:ext cx="6389618" cy="1098501"/>
            <a:chOff x="210" y="959"/>
            <a:chExt cx="8114" cy="1730"/>
          </a:xfrm>
        </p:grpSpPr>
        <p:grpSp>
          <p:nvGrpSpPr>
            <p:cNvPr id="31781" name="Group 17"/>
            <p:cNvGrpSpPr/>
            <p:nvPr/>
          </p:nvGrpSpPr>
          <p:grpSpPr bwMode="auto">
            <a:xfrm>
              <a:off x="210" y="959"/>
              <a:ext cx="8114" cy="1730"/>
              <a:chOff x="84" y="884"/>
              <a:chExt cx="3246" cy="1594"/>
            </a:xfrm>
          </p:grpSpPr>
          <p:sp>
            <p:nvSpPr>
              <p:cNvPr id="31783" name="AutoShape 18"/>
              <p:cNvSpPr>
                <a:spLocks noChangeArrowheads="1"/>
              </p:cNvSpPr>
              <p:nvPr/>
            </p:nvSpPr>
            <p:spPr bwMode="auto">
              <a:xfrm>
                <a:off x="258" y="1704"/>
                <a:ext cx="3072" cy="774"/>
              </a:xfrm>
              <a:prstGeom prst="roundRect">
                <a:avLst>
                  <a:gd name="adj" fmla="val 31454"/>
                </a:avLst>
              </a:prstGeom>
              <a:gradFill rotWithShape="1">
                <a:gsLst>
                  <a:gs pos="0">
                    <a:schemeClr val="accent1"/>
                  </a:gs>
                  <a:gs pos="100000">
                    <a:srgbClr val="D9E2CF"/>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4" name="AutoShape 19"/>
              <p:cNvSpPr>
                <a:spLocks noChangeArrowheads="1"/>
              </p:cNvSpPr>
              <p:nvPr/>
            </p:nvSpPr>
            <p:spPr bwMode="auto">
              <a:xfrm>
                <a:off x="84" y="884"/>
                <a:ext cx="336" cy="240"/>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grpSp>
        <p:sp>
          <p:nvSpPr>
            <p:cNvPr id="31782" name="Text Box 20"/>
            <p:cNvSpPr txBox="1">
              <a:spLocks noChangeArrowheads="1"/>
            </p:cNvSpPr>
            <p:nvPr/>
          </p:nvSpPr>
          <p:spPr bwMode="auto">
            <a:xfrm>
              <a:off x="1502" y="1942"/>
              <a:ext cx="6349" cy="725"/>
            </a:xfrm>
            <a:prstGeom prst="rect">
              <a:avLst/>
            </a:prstGeom>
            <a:noFill/>
            <a:ln w="9525">
              <a:noFill/>
              <a:miter lim="800000"/>
            </a:ln>
          </p:spPr>
          <p:txBody>
            <a:bodyPr wrap="square">
              <a:spAutoFit/>
            </a:bodyPr>
            <a:lstStyle/>
            <a:p>
              <a:pPr>
                <a:buFont typeface="Arial" panose="020B0604020202020204" pitchFamily="34" charset="0"/>
                <a:buNone/>
              </a:pPr>
              <a:r>
                <a:rPr lang="en-US" altLang="zh-CN" sz="2400">
                  <a:solidFill>
                    <a:srgbClr val="000000"/>
                  </a:solidFill>
                  <a:ea typeface="宋体" panose="02010600030101010101" pitchFamily="2" charset="-122"/>
                </a:rPr>
                <a:t>1</a:t>
              </a:r>
              <a:r>
                <a:rPr lang="zh-CN" altLang="en-US" sz="2400">
                  <a:solidFill>
                    <a:srgbClr val="000000"/>
                  </a:solidFill>
                  <a:ea typeface="宋体" panose="02010600030101010101" pitchFamily="2" charset="-122"/>
                </a:rPr>
                <a:t>）使国际贸易主体出现了重大变化</a:t>
              </a:r>
            </a:p>
          </p:txBody>
        </p:sp>
      </p:grpSp>
      <p:grpSp>
        <p:nvGrpSpPr>
          <p:cNvPr id="31755" name="Group 21"/>
          <p:cNvGrpSpPr/>
          <p:nvPr/>
        </p:nvGrpSpPr>
        <p:grpSpPr bwMode="auto">
          <a:xfrm>
            <a:off x="3020695" y="4284345"/>
            <a:ext cx="6024245" cy="564450"/>
            <a:chOff x="75" y="0"/>
            <a:chExt cx="9488" cy="734"/>
          </a:xfrm>
        </p:grpSpPr>
        <p:sp>
          <p:nvSpPr>
            <p:cNvPr id="31778" name="AutoShape 22"/>
            <p:cNvSpPr>
              <a:spLocks noChangeArrowheads="1"/>
            </p:cNvSpPr>
            <p:nvPr/>
          </p:nvSpPr>
          <p:spPr bwMode="auto">
            <a:xfrm>
              <a:off x="75" y="0"/>
              <a:ext cx="9488" cy="732"/>
            </a:xfrm>
            <a:prstGeom prst="roundRect">
              <a:avLst>
                <a:gd name="adj" fmla="val 10889"/>
              </a:avLst>
            </a:prstGeom>
            <a:gradFill rotWithShape="1">
              <a:gsLst>
                <a:gs pos="0">
                  <a:schemeClr val="bg2"/>
                </a:gs>
                <a:gs pos="100000">
                  <a:srgbClr val="EEEEEE"/>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80" name="Text Box 24"/>
            <p:cNvSpPr txBox="1">
              <a:spLocks noChangeArrowheads="1"/>
            </p:cNvSpPr>
            <p:nvPr/>
          </p:nvSpPr>
          <p:spPr bwMode="auto">
            <a:xfrm>
              <a:off x="1095" y="135"/>
              <a:ext cx="8323" cy="599"/>
            </a:xfrm>
            <a:prstGeom prst="rect">
              <a:avLst/>
            </a:prstGeom>
            <a:noFill/>
            <a:ln w="9525">
              <a:noFill/>
              <a:miter lim="800000"/>
            </a:ln>
          </p:spPr>
          <p:txBody>
            <a:bodyPr wrap="square">
              <a:spAutoFit/>
            </a:bodyPr>
            <a:lstStyle/>
            <a:p>
              <a:pPr eaLnBrk="1" hangingPunct="1">
                <a:buFont typeface="Arial" panose="020B0604020202020204" pitchFamily="34" charset="0"/>
                <a:buNone/>
              </a:pPr>
              <a:r>
                <a:rPr lang="en-US" altLang="zh-CN" sz="2400">
                  <a:solidFill>
                    <a:srgbClr val="000000"/>
                  </a:solidFill>
                  <a:ea typeface="宋体" panose="02010600030101010101" pitchFamily="2" charset="-122"/>
                </a:rPr>
                <a:t>4</a:t>
              </a:r>
              <a:r>
                <a:rPr lang="zh-CN" altLang="en-US" sz="2400">
                  <a:solidFill>
                    <a:srgbClr val="000000"/>
                  </a:solidFill>
                  <a:ea typeface="宋体" panose="02010600030101010101" pitchFamily="2" charset="-122"/>
                </a:rPr>
                <a:t>）突出优势是降低进出口贸易成本</a:t>
              </a:r>
            </a:p>
          </p:txBody>
        </p:sp>
      </p:grpSp>
      <p:grpSp>
        <p:nvGrpSpPr>
          <p:cNvPr id="31756" name="Group 25"/>
          <p:cNvGrpSpPr/>
          <p:nvPr/>
        </p:nvGrpSpPr>
        <p:grpSpPr bwMode="auto">
          <a:xfrm>
            <a:off x="2996012" y="3767455"/>
            <a:ext cx="6054008" cy="536575"/>
            <a:chOff x="75" y="0"/>
            <a:chExt cx="7678" cy="846"/>
          </a:xfrm>
        </p:grpSpPr>
        <p:sp>
          <p:nvSpPr>
            <p:cNvPr id="31775" name="AutoShape 26"/>
            <p:cNvSpPr>
              <a:spLocks noChangeArrowheads="1"/>
            </p:cNvSpPr>
            <p:nvPr/>
          </p:nvSpPr>
          <p:spPr bwMode="auto">
            <a:xfrm>
              <a:off x="75" y="0"/>
              <a:ext cx="7678" cy="838"/>
            </a:xfrm>
            <a:prstGeom prst="roundRect">
              <a:avLst>
                <a:gd name="adj" fmla="val 10889"/>
              </a:avLst>
            </a:prstGeom>
            <a:gradFill rotWithShape="1">
              <a:gsLst>
                <a:gs pos="0">
                  <a:schemeClr val="folHlink"/>
                </a:gs>
                <a:gs pos="100000">
                  <a:srgbClr val="EFDACB"/>
                </a:gs>
              </a:gsLst>
              <a:lin ang="0" scaled="1"/>
            </a:gradFill>
            <a:ln w="9525">
              <a:noFill/>
              <a:round/>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1777" name="Text Box 28"/>
            <p:cNvSpPr txBox="1">
              <a:spLocks noChangeArrowheads="1"/>
            </p:cNvSpPr>
            <p:nvPr/>
          </p:nvSpPr>
          <p:spPr bwMode="auto">
            <a:xfrm>
              <a:off x="914" y="120"/>
              <a:ext cx="6501" cy="726"/>
            </a:xfrm>
            <a:prstGeom prst="rect">
              <a:avLst/>
            </a:prstGeom>
            <a:noFill/>
            <a:ln w="9525">
              <a:noFill/>
              <a:miter lim="800000"/>
            </a:ln>
          </p:spPr>
          <p:txBody>
            <a:bodyPr wrap="square">
              <a:spAutoFit/>
            </a:bodyPr>
            <a:lstStyle/>
            <a:p>
              <a:pPr>
                <a:buFont typeface="Arial" panose="020B0604020202020204" pitchFamily="34" charset="0"/>
                <a:buNone/>
              </a:pPr>
              <a:r>
                <a:rPr lang="en-US" altLang="zh-CN" sz="2400">
                  <a:solidFill>
                    <a:srgbClr val="000000"/>
                  </a:solidFill>
                  <a:ea typeface="宋体" panose="02010600030101010101" pitchFamily="2" charset="-122"/>
                </a:rPr>
                <a:t>3</a:t>
              </a:r>
              <a:r>
                <a:rPr lang="zh-CN" altLang="en-US" sz="2400">
                  <a:solidFill>
                    <a:srgbClr val="000000"/>
                  </a:solidFill>
                  <a:ea typeface="宋体" panose="02010600030101010101" pitchFamily="2" charset="-122"/>
                </a:rPr>
                <a:t>）使进出口贸易方式发生变革</a:t>
              </a:r>
            </a:p>
          </p:txBody>
        </p:sp>
      </p:grpSp>
      <p:sp>
        <p:nvSpPr>
          <p:cNvPr id="2" name="AutoShape 9"/>
          <p:cNvSpPr>
            <a:spLocks noChangeArrowheads="1"/>
          </p:cNvSpPr>
          <p:nvPr/>
        </p:nvSpPr>
        <p:spPr bwMode="auto">
          <a:xfrm>
            <a:off x="2989254" y="2819225"/>
            <a:ext cx="533502" cy="141683"/>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3" name="AutoShape 9"/>
          <p:cNvSpPr>
            <a:spLocks noChangeArrowheads="1"/>
          </p:cNvSpPr>
          <p:nvPr/>
        </p:nvSpPr>
        <p:spPr bwMode="auto">
          <a:xfrm>
            <a:off x="2971801" y="3964411"/>
            <a:ext cx="533513" cy="154414"/>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
        <p:nvSpPr>
          <p:cNvPr id="4" name="AutoShape 9"/>
          <p:cNvSpPr>
            <a:spLocks noChangeArrowheads="1"/>
          </p:cNvSpPr>
          <p:nvPr/>
        </p:nvSpPr>
        <p:spPr bwMode="auto">
          <a:xfrm>
            <a:off x="3036571" y="4483206"/>
            <a:ext cx="533513" cy="154414"/>
          </a:xfrm>
          <a:prstGeom prst="rightArrow">
            <a:avLst>
              <a:gd name="adj1" fmla="val 50000"/>
              <a:gd name="adj2" fmla="val 58333"/>
            </a:avLst>
          </a:prstGeom>
          <a:solidFill>
            <a:schemeClr val="bg1"/>
          </a:solidFill>
          <a:ln w="9525">
            <a:noFill/>
            <a:miter lim="800000"/>
          </a:ln>
        </p:spPr>
        <p:txBody>
          <a:bodyPr wrap="none" anchor="ctr"/>
          <a:lstStyle/>
          <a:p>
            <a:pPr eaLnBrk="1" hangingPunct="1">
              <a:buFont typeface="Arial" panose="020B0604020202020204" pitchFamily="34" charset="0"/>
              <a:buNone/>
            </a:pPr>
            <a:endParaRPr lang="zh-CN" altLang="en-US">
              <a:ea typeface="宋体" panose="02010600030101010101"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sz="2400" kern="0" noProof="0" dirty="0" smtClean="0">
                <a:ln>
                  <a:noFill/>
                </a:ln>
                <a:solidFill>
                  <a:schemeClr val="bg1"/>
                </a:solidFill>
                <a:effectLst/>
                <a:uLnTx/>
                <a:uFillTx/>
                <a:latin typeface="+mj-lt"/>
                <a:ea typeface="宋体" panose="02010600030101010101" pitchFamily="2" charset="-122"/>
                <a:cs typeface="+mj-cs"/>
                <a:sym typeface="+mn-ea"/>
              </a:rPr>
              <a:t>10.5.3大数据在跨境电子商务中的应用</a:t>
            </a:r>
            <a:endParaRPr kumimoji="0" sz="24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endParaRPr>
          </a:p>
        </p:txBody>
      </p:sp>
      <p:sp>
        <p:nvSpPr>
          <p:cNvPr id="114691" name="Rectangle 3"/>
          <p:cNvSpPr>
            <a:spLocks noGrp="1"/>
          </p:cNvSpPr>
          <p:nvPr/>
        </p:nvSpPr>
        <p:spPr>
          <a:xfrm>
            <a:off x="390525" y="13716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当为用户画像时，需要经历以下四个阶段：       </a:t>
            </a:r>
          </a:p>
          <a:p>
            <a:pPr eaLnBrk="1" hangingPunct="1">
              <a:buNone/>
            </a:pPr>
            <a:r>
              <a:rPr lang="zh-CN" altLang="en-US" b="1" dirty="0">
                <a:solidFill>
                  <a:srgbClr val="020202"/>
                </a:solidFill>
                <a:ea typeface="宋体" panose="02010600030101010101" pitchFamily="2" charset="-122"/>
              </a:rPr>
              <a:t>        一是战略解读，明确用户画像平台的战略意义，平台建设目标和效果预期；</a:t>
            </a:r>
          </a:p>
          <a:p>
            <a:pPr eaLnBrk="1" hangingPunct="1">
              <a:buNone/>
            </a:pPr>
            <a:r>
              <a:rPr lang="zh-CN" altLang="en-US" b="1" dirty="0">
                <a:solidFill>
                  <a:srgbClr val="020202"/>
                </a:solidFill>
                <a:ea typeface="宋体" panose="02010600030101010101" pitchFamily="2" charset="-122"/>
              </a:rPr>
              <a:t>        二是建模体系，结合实际需求，规约数据实体和关联关系；</a:t>
            </a:r>
          </a:p>
          <a:p>
            <a:pPr eaLnBrk="1" hangingPunct="1">
              <a:buNone/>
            </a:pPr>
            <a:r>
              <a:rPr lang="zh-CN" altLang="en-US" b="1" dirty="0">
                <a:solidFill>
                  <a:srgbClr val="020202"/>
                </a:solidFill>
                <a:ea typeface="宋体" panose="02010600030101010101" pitchFamily="2" charset="-122"/>
              </a:rPr>
              <a:t>         三是根据相关性原则，对用户、商品、渠道三类数据实体进行数据维度分析和列举；</a:t>
            </a:r>
          </a:p>
          <a:p>
            <a:pPr eaLnBrk="1" hangingPunct="1">
              <a:buNone/>
            </a:pPr>
            <a:r>
              <a:rPr lang="zh-CN" altLang="en-US" b="1" dirty="0">
                <a:solidFill>
                  <a:srgbClr val="020202"/>
                </a:solidFill>
                <a:ea typeface="宋体" panose="02010600030101010101" pitchFamily="2" charset="-122"/>
              </a:rPr>
              <a:t>         四是应用流程，针对不同人员角色需求（市场、销售、研发），设计用户画像平台的使用功能和应用流程。</a:t>
            </a:r>
          </a:p>
          <a:p>
            <a:pPr eaLnBrk="1" hangingPunct="1">
              <a:buNone/>
            </a:pPr>
            <a:r>
              <a:rPr lang="zh-CN" altLang="en-US" b="1" dirty="0">
                <a:solidFill>
                  <a:srgbClr val="020202"/>
                </a:solidFill>
                <a:ea typeface="宋体" panose="02010600030101010101" pitchFamily="2" charset="-122"/>
              </a:rPr>
              <a:t>           从商业角度出发的用户画像对企业具有很大的价值，其目的主要有两个：一是从业务场景出发，寻找目标客户；二是参考用户画像的信息，为用户设计产品或开展营销活动。</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sz="2400" kern="0" noProof="0" dirty="0" smtClean="0">
                <a:ln>
                  <a:noFill/>
                </a:ln>
                <a:solidFill>
                  <a:schemeClr val="bg1"/>
                </a:solidFill>
                <a:effectLst/>
                <a:uLnTx/>
                <a:uFillTx/>
                <a:latin typeface="+mj-lt"/>
                <a:ea typeface="宋体" panose="02010600030101010101" pitchFamily="2" charset="-122"/>
                <a:cs typeface="+mj-cs"/>
                <a:sym typeface="+mn-ea"/>
              </a:rPr>
              <a:t>10.5.3大数据在跨境电子商务中的应用</a:t>
            </a:r>
            <a:endParaRPr kumimoji="0" sz="24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endParaRPr>
          </a:p>
        </p:txBody>
      </p:sp>
      <p:sp>
        <p:nvSpPr>
          <p:cNvPr id="115715" name="Rectangle 3"/>
          <p:cNvSpPr>
            <a:spLocks noGrp="1"/>
          </p:cNvSpPr>
          <p:nvPr/>
        </p:nvSpPr>
        <p:spPr>
          <a:xfrm>
            <a:off x="390525" y="1371600"/>
            <a:ext cx="85629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066FF"/>
                </a:solidFill>
                <a:ea typeface="宋体" panose="02010600030101010101" pitchFamily="2" charset="-122"/>
              </a:rPr>
              <a:t> </a:t>
            </a:r>
            <a:r>
              <a:rPr lang="zh-CN" altLang="en-US" b="1" dirty="0">
                <a:solidFill>
                  <a:srgbClr val="0066FF"/>
                </a:solidFill>
                <a:ea typeface="宋体" panose="02010600030101010101" pitchFamily="2" charset="-122"/>
              </a:rPr>
              <a:t>（2）数据提升服务质量</a:t>
            </a:r>
          </a:p>
          <a:p>
            <a:pPr eaLnBrk="1" hangingPunct="1">
              <a:buNone/>
            </a:pPr>
            <a:r>
              <a:rPr lang="zh-CN" altLang="en-US" b="1" dirty="0">
                <a:solidFill>
                  <a:srgbClr val="020202"/>
                </a:solidFill>
                <a:ea typeface="宋体" panose="02010600030101010101" pitchFamily="2" charset="-122"/>
              </a:rPr>
              <a:t>           在移动互联网环境中，客户是关键，而客户忠诚度是必须管理才能获得成功的关键业务方面。无论是零售业还是服务业，客户体验服务都成为重中之重。这也意味着公司有一个吸引顾客的途径，即使在市场上没有最好的产品或服务，也可以通过向消费者展示有针对性的促销活动来吸引潜在用户。</a:t>
            </a:r>
          </a:p>
          <a:p>
            <a:pPr eaLnBrk="1" hangingPunct="1">
              <a:buNone/>
            </a:pPr>
            <a:r>
              <a:rPr lang="zh-CN" altLang="en-US" b="1" dirty="0">
                <a:solidFill>
                  <a:srgbClr val="020202"/>
                </a:solidFill>
                <a:ea typeface="宋体" panose="02010600030101010101" pitchFamily="2" charset="-122"/>
              </a:rPr>
              <a:t>           另外，通过专注于吸引顾客而不是推销一种产品，更容易销售和交叉推广，从而更有效地使用资源。而要实现这些，大数据分析是非常宝贵的，其具体功能如下：</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sz="2400" kern="0" noProof="0" dirty="0" smtClean="0">
                <a:ln>
                  <a:noFill/>
                </a:ln>
                <a:solidFill>
                  <a:schemeClr val="bg1"/>
                </a:solidFill>
                <a:effectLst/>
                <a:uLnTx/>
                <a:uFillTx/>
                <a:latin typeface="+mj-lt"/>
                <a:ea typeface="宋体" panose="02010600030101010101" pitchFamily="2" charset="-122"/>
                <a:cs typeface="+mj-cs"/>
                <a:sym typeface="+mn-ea"/>
              </a:rPr>
              <a:t>10.5.3大数据在跨境电子商务中的应用</a:t>
            </a:r>
            <a:endParaRPr kumimoji="0" sz="24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endParaRPr>
          </a:p>
        </p:txBody>
      </p:sp>
      <p:sp>
        <p:nvSpPr>
          <p:cNvPr id="116739" name="Rectangle 3"/>
          <p:cNvSpPr>
            <a:spLocks noGrp="1"/>
          </p:cNvSpPr>
          <p:nvPr/>
        </p:nvSpPr>
        <p:spPr>
          <a:xfrm>
            <a:off x="225425" y="1190625"/>
            <a:ext cx="8728075" cy="5262563"/>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endParaRPr lang="zh-CN" altLang="en-US" b="1" dirty="0">
              <a:solidFill>
                <a:srgbClr val="020202"/>
              </a:solidFill>
              <a:ea typeface="宋体" panose="02010600030101010101" pitchFamily="2" charset="-122"/>
            </a:endParaRPr>
          </a:p>
          <a:p>
            <a:pPr eaLnBrk="1" hangingPunct="1">
              <a:buNone/>
            </a:pPr>
            <a:endParaRPr lang="zh-CN" altLang="en-US" b="1" dirty="0">
              <a:solidFill>
                <a:srgbClr val="020202"/>
              </a:solidFill>
              <a:ea typeface="宋体" panose="02010600030101010101" pitchFamily="2" charset="-122"/>
            </a:endParaRPr>
          </a:p>
          <a:p>
            <a:pPr eaLnBrk="1" hangingPunct="1">
              <a:buNone/>
            </a:pPr>
            <a:r>
              <a:rPr lang="zh-CN" altLang="en-US" b="1" dirty="0">
                <a:solidFill>
                  <a:srgbClr val="020202"/>
                </a:solidFill>
                <a:ea typeface="宋体" panose="02010600030101010101" pitchFamily="2" charset="-122"/>
              </a:rPr>
              <a:t>         ①提高售后服务。成功说服客户购买很简单，但说服客户重复购买则比较困难。一旦客户在体验中遇到任何问题，都会使客户怀疑该企业的服务水平甚至能力。而通过大数据分析，可以提供优质的售后服务，从而提高客户忠诚度。</a:t>
            </a:r>
          </a:p>
          <a:p>
            <a:pPr eaLnBrk="1" hangingPunct="1">
              <a:buNone/>
            </a:pPr>
            <a:r>
              <a:rPr lang="zh-CN" altLang="en-US" b="1" dirty="0">
                <a:solidFill>
                  <a:srgbClr val="020202"/>
                </a:solidFill>
                <a:ea typeface="宋体" panose="02010600030101010101" pitchFamily="2" charset="-122"/>
              </a:rPr>
              <a:t>        ②跟踪和分析客户事件。从客户交互中可以收集大量数据，通过分析这些数据，更容易识别客户想要什么，以便企业确定如何集中为客户提供更好的服务。</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sz="2400" kern="0" noProof="0" dirty="0" smtClean="0">
                <a:ln>
                  <a:noFill/>
                </a:ln>
                <a:solidFill>
                  <a:schemeClr val="bg1"/>
                </a:solidFill>
                <a:effectLst/>
                <a:uLnTx/>
                <a:uFillTx/>
                <a:latin typeface="+mj-lt"/>
                <a:ea typeface="宋体" panose="02010600030101010101" pitchFamily="2" charset="-122"/>
                <a:cs typeface="+mj-cs"/>
                <a:sym typeface="+mn-ea"/>
              </a:rPr>
              <a:t>10.5.3大数据在跨境电子商务中的应用</a:t>
            </a:r>
            <a:endParaRPr kumimoji="0" sz="24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endParaRPr>
          </a:p>
        </p:txBody>
      </p:sp>
      <p:sp>
        <p:nvSpPr>
          <p:cNvPr id="117763" name="Rectangle 3"/>
          <p:cNvSpPr>
            <a:spLocks noGrp="1"/>
          </p:cNvSpPr>
          <p:nvPr/>
        </p:nvSpPr>
        <p:spPr>
          <a:xfrm>
            <a:off x="225425" y="1571612"/>
            <a:ext cx="8728075" cy="4071966"/>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endParaRPr lang="zh-CN" altLang="en-US" b="1" dirty="0">
              <a:solidFill>
                <a:srgbClr val="020202"/>
              </a:solidFill>
              <a:ea typeface="宋体" panose="02010600030101010101" pitchFamily="2" charset="-122"/>
            </a:endParaRPr>
          </a:p>
          <a:p>
            <a:pPr eaLnBrk="1" hangingPunct="1">
              <a:buNone/>
            </a:pPr>
            <a:r>
              <a:rPr lang="zh-CN" altLang="en-US" b="1" dirty="0">
                <a:solidFill>
                  <a:srgbClr val="020202"/>
                </a:solidFill>
                <a:ea typeface="宋体" panose="02010600030101010101" pitchFamily="2" charset="-122"/>
              </a:rPr>
              <a:t>         ③预测未来的行为。预测分析可以从过去的事件中获取数据，确定客户将来如何对类似问题做出反应，并提供最佳响应方式的建议，它甚至可以为某些情况创建自动响应，例如提供优惠券或其他补偿。</a:t>
            </a:r>
          </a:p>
          <a:p>
            <a:pPr eaLnBrk="1" hangingPunct="1">
              <a:buNone/>
            </a:pPr>
            <a:r>
              <a:rPr lang="zh-CN" altLang="en-US" b="1" dirty="0">
                <a:solidFill>
                  <a:srgbClr val="020202"/>
                </a:solidFill>
                <a:ea typeface="宋体" panose="02010600030101010101" pitchFamily="2" charset="-122"/>
              </a:rPr>
              <a:t>         ④识别关键客户。人工难以确定哪些新客户可能会返回，以及将资源集中到哪些方面来吸引他们。而高级分析服务可以找到模式并得出个人无法作出的结论，从而使企业能够更准确地识别客户。</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txBox="1">
            <a:spLocks noChangeArrowheads="1"/>
          </p:cNvSpPr>
          <p:nvPr/>
        </p:nvSpPr>
        <p:spPr bwMode="auto">
          <a:xfrm>
            <a:off x="2590800" y="228600"/>
            <a:ext cx="6619240" cy="603250"/>
          </a:xfrm>
          <a:prstGeom prst="rect">
            <a:avLst/>
          </a:prstGeom>
          <a:noFill/>
          <a:ln w="9525">
            <a:noFill/>
            <a:miter lim="800000"/>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sz="2400" kern="0" noProof="0" dirty="0" smtClean="0">
                <a:ln>
                  <a:noFill/>
                </a:ln>
                <a:solidFill>
                  <a:schemeClr val="bg1"/>
                </a:solidFill>
                <a:effectLst/>
                <a:uLnTx/>
                <a:uFillTx/>
                <a:latin typeface="+mj-lt"/>
                <a:ea typeface="宋体" panose="02010600030101010101" pitchFamily="2" charset="-122"/>
                <a:cs typeface="+mj-cs"/>
                <a:sym typeface="+mn-ea"/>
              </a:rPr>
              <a:t>10.5.3大数据在跨境电子商务中的应用</a:t>
            </a:r>
            <a:endParaRPr kumimoji="0" sz="2400" b="1" i="0" u="none" strike="noStrike" kern="0" cap="none" spc="0" normalizeH="0" baseline="0" noProof="0" dirty="0" smtClean="0">
              <a:ln>
                <a:noFill/>
              </a:ln>
              <a:solidFill>
                <a:schemeClr val="bg1"/>
              </a:solidFill>
              <a:effectLst/>
              <a:uLnTx/>
              <a:uFillTx/>
              <a:latin typeface="+mj-lt"/>
              <a:ea typeface="宋体" panose="02010600030101010101" pitchFamily="2" charset="-122"/>
              <a:cs typeface="+mj-cs"/>
            </a:endParaRPr>
          </a:p>
        </p:txBody>
      </p:sp>
      <p:sp>
        <p:nvSpPr>
          <p:cNvPr id="118787" name="Rectangle 3"/>
          <p:cNvSpPr>
            <a:spLocks noGrp="1"/>
          </p:cNvSpPr>
          <p:nvPr/>
        </p:nvSpPr>
        <p:spPr>
          <a:xfrm>
            <a:off x="225425" y="1497013"/>
            <a:ext cx="8728075" cy="5260975"/>
          </a:xfrm>
          <a:prstGeom prst="rect">
            <a:avLst/>
          </a:prstGeom>
          <a:noFill/>
          <a:ln w="9525">
            <a:noFill/>
          </a:ln>
        </p:spPr>
        <p:txBody>
          <a:bodyPr vert="horz" wrap="square" lIns="91440" tIns="45720" rIns="91440" bIns="45720" anchor="t" anchorCtr="0"/>
          <a:lst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Arial" panose="020B0604020202020204" pitchFamily="34" charset="0"/>
              <a:buChar char="–"/>
              <a:defRPr sz="2400">
                <a:solidFill>
                  <a:schemeClr val="tx1"/>
                </a:solidFill>
                <a:latin typeface="+mn-lt"/>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70000"/>
              <a:buFont typeface="Arial" panose="020B0604020202020204" pitchFamily="34" charset="0"/>
              <a:buChar char="–"/>
              <a:defRPr sz="24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anose="05000000000000000000" pitchFamily="2" charset="2"/>
              <a:buChar char="–"/>
              <a:defRPr sz="2400">
                <a:solidFill>
                  <a:schemeClr val="tx1"/>
                </a:solidFill>
                <a:latin typeface="+mn-lt"/>
              </a:defRPr>
            </a:lvl5pPr>
            <a:lvl6pPr marL="25146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6pPr>
            <a:lvl7pPr marL="29718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7pPr>
            <a:lvl8pPr marL="34290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8pPr>
            <a:lvl9pPr marL="3886200" indent="-228600" algn="l" rtl="0" eaLnBrk="0" fontAlgn="base" hangingPunct="0">
              <a:spcBef>
                <a:spcPct val="20000"/>
              </a:spcBef>
              <a:spcAft>
                <a:spcPct val="0"/>
              </a:spcAft>
              <a:buClr>
                <a:schemeClr val="hlink"/>
              </a:buClr>
              <a:buSzPct val="60000"/>
              <a:buFont typeface="Wingdings" panose="05000000000000000000" pitchFamily="2" charset="2"/>
              <a:defRPr sz="2400">
                <a:solidFill>
                  <a:schemeClr val="tx1"/>
                </a:solidFill>
                <a:latin typeface="+mn-lt"/>
              </a:defRPr>
            </a:lvl9pPr>
          </a:lstStyle>
          <a:p>
            <a:pPr eaLnBrk="1" hangingPunct="1">
              <a:buNone/>
            </a:pPr>
            <a:r>
              <a:rPr lang="en-US" altLang="zh-CN" b="1" dirty="0">
                <a:solidFill>
                  <a:srgbClr val="020202"/>
                </a:solidFill>
                <a:ea typeface="宋体" panose="02010600030101010101" pitchFamily="2" charset="-122"/>
              </a:rPr>
              <a:t>            </a:t>
            </a:r>
            <a:r>
              <a:rPr lang="zh-CN" altLang="en-US" b="1" dirty="0">
                <a:solidFill>
                  <a:srgbClr val="020202"/>
                </a:solidFill>
                <a:ea typeface="宋体" panose="02010600030101010101" pitchFamily="2" charset="-122"/>
              </a:rPr>
              <a:t>简单地收集数据是不够的，还需要对数据进行整合分析，并对结果进行评估。同时，大数据不应该孤立地使用，与客户交谈仍然是非常宝贵的，因为它可以产生分析不会被接受的信息，并且会让顾客感觉比自动化响应更有价值。</a:t>
            </a:r>
          </a:p>
          <a:p>
            <a:pPr eaLnBrk="1" hangingPunct="1">
              <a:buNone/>
            </a:pPr>
            <a:r>
              <a:rPr lang="zh-CN" altLang="en-US" b="1" dirty="0">
                <a:solidFill>
                  <a:srgbClr val="020202"/>
                </a:solidFill>
                <a:ea typeface="宋体" panose="02010600030101010101" pitchFamily="2" charset="-122"/>
              </a:rPr>
              <a:t>           此外，营销分析解决方案和工具需要能够适应不断变化的条件，客户的行为和喜好总是变化的，技术也是如此。如果要收集新的数据类型，则需要更改分析以适应新情况。</a:t>
            </a:r>
          </a:p>
          <a:p>
            <a:pPr eaLnBrk="1" hangingPunct="1">
              <a:buNone/>
            </a:pPr>
            <a:r>
              <a:rPr lang="zh-CN" altLang="en-US" b="1" dirty="0">
                <a:solidFill>
                  <a:srgbClr val="020202"/>
                </a:solidFill>
                <a:ea typeface="宋体" panose="02010600030101010101" pitchFamily="2" charset="-122"/>
              </a:rPr>
              <a:t>           最后，大数据分析不应妨碍客户体验，如果使客户难以浏览网站，延长加载时间，或者迫使客户去做一些他们不想做的事情，那么分析就会变得困难而不是帮助。</a:t>
            </a:r>
          </a:p>
          <a:p>
            <a:pPr eaLnBrk="1" hangingPunct="1">
              <a:buNone/>
            </a:pPr>
            <a:endParaRPr lang="zh-CN" altLang="en-US" b="1" dirty="0">
              <a:solidFill>
                <a:srgbClr val="020202"/>
              </a:solidFill>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54275"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C78CB014-BF44-427B-9E73-AF9A03241D2D}"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75</a:t>
            </a:fld>
            <a:endParaRPr lang="zh-CN" altLang="en-US" sz="1000">
              <a:latin typeface="Verdana" panose="020B0604030504040204" pitchFamily="34" charset="0"/>
              <a:ea typeface="宋体" panose="02010600030101010101" pitchFamily="2" charset="-122"/>
            </a:endParaRPr>
          </a:p>
        </p:txBody>
      </p:sp>
      <p:sp>
        <p:nvSpPr>
          <p:cNvPr id="54276" name="Rectangle 2"/>
          <p:cNvSpPr>
            <a:spLocks noGrp="1" noChangeArrowheads="1"/>
          </p:cNvSpPr>
          <p:nvPr>
            <p:ph type="title" idx="4294967295"/>
          </p:nvPr>
        </p:nvSpPr>
        <p:spPr>
          <a:xfrm>
            <a:off x="1638296" y="3048000"/>
            <a:ext cx="5505472" cy="1371600"/>
          </a:xfrm>
        </p:spPr>
        <p:txBody>
          <a:bodyPr/>
          <a:lstStyle/>
          <a:p>
            <a:pPr eaLnBrk="1" hangingPunct="1"/>
            <a:r>
              <a:rPr lang="zh-CN" altLang="en-US" sz="8800" dirty="0" smtClean="0">
                <a:solidFill>
                  <a:srgbClr val="C00000"/>
                </a:solidFill>
                <a:latin typeface="华文新魏" panose="02010800040101010101" pitchFamily="2" charset="-122"/>
                <a:ea typeface="华文新魏" panose="02010800040101010101" pitchFamily="2" charset="-122"/>
              </a:rPr>
              <a:t>谢谢聆听！</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8</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smtClean="0">
                <a:ea typeface="宋体" panose="02010600030101010101" pitchFamily="2" charset="-122"/>
              </a:rPr>
              <a:t>10.1.3</a:t>
            </a:r>
            <a:r>
              <a:rPr lang="en-US" altLang="zh-CN" sz="2800" smtClean="0">
                <a:ea typeface="宋体" panose="02010600030101010101" pitchFamily="2" charset="-122"/>
              </a:rPr>
              <a:t> </a:t>
            </a:r>
            <a:r>
              <a:rPr lang="zh-CN" altLang="en-US" sz="2800" smtClean="0">
                <a:ea typeface="宋体" panose="02010600030101010101" pitchFamily="2" charset="-122"/>
              </a:rPr>
              <a:t>我国跨境电子商务整体发展现状</a:t>
            </a:r>
          </a:p>
        </p:txBody>
      </p:sp>
      <p:sp>
        <p:nvSpPr>
          <p:cNvPr id="11269" name="Rectangle 3"/>
          <p:cNvSpPr>
            <a:spLocks noGrp="1" noChangeArrowheads="1"/>
          </p:cNvSpPr>
          <p:nvPr>
            <p:ph type="body" idx="4294967295"/>
          </p:nvPr>
        </p:nvSpPr>
        <p:spPr>
          <a:xfrm>
            <a:off x="467544" y="1844824"/>
            <a:ext cx="8208912" cy="4841726"/>
          </a:xfrm>
        </p:spPr>
        <p:txBody>
          <a:bodyPr/>
          <a:lstStyle/>
          <a:p>
            <a:pPr eaLnBrk="1" hangingPunct="1">
              <a:buNone/>
            </a:pPr>
            <a:r>
              <a:rPr lang="zh-CN" altLang="en-US" dirty="0" smtClean="0">
                <a:ea typeface="宋体" panose="02010600030101010101" pitchFamily="2" charset="-122"/>
              </a:rPr>
              <a:t> </a:t>
            </a:r>
            <a:r>
              <a:rPr lang="en-US" altLang="zh-CN" dirty="0" smtClean="0">
                <a:ea typeface="宋体" panose="02010600030101010101" pitchFamily="2" charset="-122"/>
              </a:rPr>
              <a:t>        </a:t>
            </a:r>
            <a:r>
              <a:rPr lang="zh-CN" altLang="en-US" b="1" dirty="0">
                <a:solidFill>
                  <a:srgbClr val="000000"/>
                </a:solidFill>
                <a:ea typeface="宋体" panose="02010600030101010101" pitchFamily="2" charset="-122"/>
              </a:rPr>
              <a:t> 受国内外贸易环境的影响，我国传统外贸发展速度明显放缓，而跨</a:t>
            </a:r>
            <a:r>
              <a:rPr lang="zh-CN" altLang="en-US" b="1" dirty="0">
                <a:solidFill>
                  <a:srgbClr val="000000"/>
                </a:solidFill>
                <a:ea typeface="宋体" panose="02010600030101010101" pitchFamily="2" charset="-122"/>
              </a:rPr>
              <a:t>境电子商务却保持高水平增长速度</a:t>
            </a:r>
            <a:r>
              <a:rPr lang="zh-CN" altLang="en-US" b="1" dirty="0" smtClean="0">
                <a:solidFill>
                  <a:srgbClr val="000000"/>
                </a:solidFill>
                <a:ea typeface="宋体" panose="02010600030101010101" pitchFamily="2" charset="-122"/>
              </a:rPr>
              <a:t>。</a:t>
            </a:r>
            <a:endParaRPr lang="en-US" altLang="zh-CN" b="1" dirty="0" smtClean="0">
              <a:solidFill>
                <a:srgbClr val="000000"/>
              </a:solidFill>
              <a:ea typeface="宋体" panose="02010600030101010101" pitchFamily="2" charset="-122"/>
            </a:endParaRPr>
          </a:p>
          <a:p>
            <a:pPr eaLnBrk="1" hangingPunct="1">
              <a:buNone/>
            </a:pPr>
            <a:r>
              <a:rPr lang="en-US" altLang="zh-CN" b="1" dirty="0" smtClean="0">
                <a:solidFill>
                  <a:srgbClr val="000000"/>
                </a:solidFill>
                <a:ea typeface="宋体" panose="02010600030101010101" pitchFamily="2" charset="-122"/>
              </a:rPr>
              <a:t> </a:t>
            </a:r>
            <a:r>
              <a:rPr lang="en-US" altLang="zh-CN" b="1" dirty="0" smtClean="0">
                <a:solidFill>
                  <a:srgbClr val="000000"/>
                </a:solidFill>
                <a:ea typeface="宋体" panose="02010600030101010101" pitchFamily="2" charset="-122"/>
              </a:rPr>
              <a:t>          </a:t>
            </a:r>
            <a:r>
              <a:rPr lang="zh-CN" altLang="zh-CN" b="1" dirty="0" smtClean="0">
                <a:solidFill>
                  <a:srgbClr val="000000"/>
                </a:solidFill>
                <a:ea typeface="宋体" panose="02010600030101010101" pitchFamily="2" charset="-122"/>
              </a:rPr>
              <a:t>网</a:t>
            </a:r>
            <a:r>
              <a:rPr lang="zh-CN" altLang="zh-CN" b="1" dirty="0" smtClean="0">
                <a:solidFill>
                  <a:srgbClr val="000000"/>
                </a:solidFill>
                <a:ea typeface="宋体" panose="02010600030101010101" pitchFamily="2" charset="-122"/>
              </a:rPr>
              <a:t>经社电子商务研究中心《</a:t>
            </a:r>
            <a:r>
              <a:rPr lang="en-US" altLang="zh-CN" b="1" dirty="0" smtClean="0">
                <a:solidFill>
                  <a:srgbClr val="000000"/>
                </a:solidFill>
                <a:ea typeface="宋体" panose="02010600030101010101" pitchFamily="2" charset="-122"/>
              </a:rPr>
              <a:t>2021</a:t>
            </a:r>
            <a:r>
              <a:rPr lang="zh-CN" altLang="zh-CN" b="1" dirty="0" smtClean="0">
                <a:solidFill>
                  <a:srgbClr val="000000"/>
                </a:solidFill>
                <a:ea typeface="宋体" panose="02010600030101010101" pitchFamily="2" charset="-122"/>
              </a:rPr>
              <a:t>年度中国跨境电商市场数据报告》显示，</a:t>
            </a:r>
            <a:r>
              <a:rPr lang="en-US" altLang="zh-CN" b="1" dirty="0" smtClean="0">
                <a:solidFill>
                  <a:srgbClr val="000000"/>
                </a:solidFill>
                <a:ea typeface="宋体" panose="02010600030101010101" pitchFamily="2" charset="-122"/>
              </a:rPr>
              <a:t>2021</a:t>
            </a:r>
            <a:r>
              <a:rPr lang="zh-CN" altLang="zh-CN" b="1" dirty="0" smtClean="0">
                <a:solidFill>
                  <a:srgbClr val="000000"/>
                </a:solidFill>
                <a:ea typeface="宋体" panose="02010600030101010101" pitchFamily="2" charset="-122"/>
              </a:rPr>
              <a:t>年中国跨境电商市场规模为</a:t>
            </a:r>
            <a:r>
              <a:rPr lang="en-US" altLang="zh-CN" b="1" dirty="0" smtClean="0">
                <a:solidFill>
                  <a:srgbClr val="000000"/>
                </a:solidFill>
                <a:ea typeface="宋体" panose="02010600030101010101" pitchFamily="2" charset="-122"/>
              </a:rPr>
              <a:t>14.2</a:t>
            </a:r>
            <a:r>
              <a:rPr lang="zh-CN" altLang="zh-CN" b="1" dirty="0" smtClean="0">
                <a:solidFill>
                  <a:srgbClr val="000000"/>
                </a:solidFill>
                <a:ea typeface="宋体" panose="02010600030101010101" pitchFamily="2" charset="-122"/>
              </a:rPr>
              <a:t>万亿元，较</a:t>
            </a:r>
            <a:r>
              <a:rPr lang="en-US" altLang="zh-CN" b="1" dirty="0" smtClean="0">
                <a:solidFill>
                  <a:srgbClr val="000000"/>
                </a:solidFill>
                <a:ea typeface="宋体" panose="02010600030101010101" pitchFamily="2" charset="-122"/>
              </a:rPr>
              <a:t>2020</a:t>
            </a:r>
            <a:r>
              <a:rPr lang="zh-CN" altLang="zh-CN" b="1" dirty="0" smtClean="0">
                <a:solidFill>
                  <a:srgbClr val="000000"/>
                </a:solidFill>
                <a:ea typeface="宋体" panose="02010600030101010101" pitchFamily="2" charset="-122"/>
              </a:rPr>
              <a:t>年的</a:t>
            </a:r>
            <a:r>
              <a:rPr lang="en-US" altLang="zh-CN" b="1" dirty="0" smtClean="0">
                <a:solidFill>
                  <a:srgbClr val="000000"/>
                </a:solidFill>
                <a:ea typeface="宋体" panose="02010600030101010101" pitchFamily="2" charset="-122"/>
              </a:rPr>
              <a:t>12.5</a:t>
            </a:r>
            <a:r>
              <a:rPr lang="zh-CN" altLang="zh-CN" b="1" dirty="0" smtClean="0">
                <a:solidFill>
                  <a:srgbClr val="000000"/>
                </a:solidFill>
                <a:ea typeface="宋体" panose="02010600030101010101" pitchFamily="2" charset="-122"/>
              </a:rPr>
              <a:t>万亿元同比增长</a:t>
            </a:r>
            <a:r>
              <a:rPr lang="en-US" altLang="zh-CN" b="1" dirty="0" smtClean="0">
                <a:solidFill>
                  <a:srgbClr val="000000"/>
                </a:solidFill>
                <a:ea typeface="宋体" panose="02010600030101010101" pitchFamily="2" charset="-122"/>
              </a:rPr>
              <a:t>13.6%</a:t>
            </a:r>
            <a:r>
              <a:rPr lang="zh-CN" altLang="zh-CN" b="1" dirty="0" smtClean="0">
                <a:solidFill>
                  <a:srgbClr val="000000"/>
                </a:solidFill>
                <a:ea typeface="宋体" panose="02010600030101010101" pitchFamily="2" charset="-122"/>
              </a:rPr>
              <a:t>。</a:t>
            </a:r>
            <a:endParaRPr lang="zh-CN" altLang="en-US" b="1" dirty="0"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日期占位符 3"/>
          <p:cNvSpPr txBox="1">
            <a:spLocks noGrp="1" noChangeArrowheads="1"/>
          </p:cNvSpPr>
          <p:nvPr/>
        </p:nvSpPr>
        <p:spPr bwMode="auto">
          <a:xfrm>
            <a:off x="327025" y="6453188"/>
            <a:ext cx="2514600" cy="304800"/>
          </a:xfrm>
          <a:prstGeom prst="rect">
            <a:avLst/>
          </a:prstGeom>
          <a:noFill/>
          <a:ln w="9525">
            <a:noFill/>
            <a:miter lim="800000"/>
          </a:ln>
        </p:spPr>
        <p:txBody>
          <a:bodyPr/>
          <a:lstStyle/>
          <a:p>
            <a:pPr eaLnBrk="1" hangingPunct="1">
              <a:buFont typeface="Arial" panose="020B0604020202020204" pitchFamily="34" charset="0"/>
              <a:buNone/>
            </a:pPr>
            <a:endParaRPr lang="en-US" altLang="zh-CN" sz="1000">
              <a:latin typeface="Verdana" panose="020B0604030504040204" pitchFamily="34" charset="0"/>
              <a:ea typeface="Gulim" pitchFamily="34" charset="-127"/>
            </a:endParaRPr>
          </a:p>
        </p:txBody>
      </p:sp>
      <p:sp>
        <p:nvSpPr>
          <p:cNvPr id="11267" name="灯片编号占位符 5"/>
          <p:cNvSpPr txBox="1">
            <a:spLocks noGrp="1" noChangeArrowheads="1"/>
          </p:cNvSpPr>
          <p:nvPr/>
        </p:nvSpPr>
        <p:spPr bwMode="auto">
          <a:xfrm>
            <a:off x="3276600" y="6453188"/>
            <a:ext cx="2133600" cy="304800"/>
          </a:xfrm>
          <a:prstGeom prst="rect">
            <a:avLst/>
          </a:prstGeom>
          <a:noFill/>
          <a:ln w="9525">
            <a:noFill/>
            <a:miter lim="800000"/>
          </a:ln>
        </p:spPr>
        <p:txBody>
          <a:bodyPr/>
          <a:lstStyle/>
          <a:p>
            <a:pPr algn="ctr" eaLnBrk="1" hangingPunct="1">
              <a:buFont typeface="Arial" panose="020B0604020202020204" pitchFamily="34" charset="0"/>
              <a:buNone/>
            </a:pPr>
            <a:fld id="{86E14AC8-9253-48CE-9D9E-34DC6E8B7610}" type="slidenum">
              <a:rPr lang="en-US" altLang="zh-CN" sz="1000">
                <a:latin typeface="Verdana" panose="020B0604030504040204" pitchFamily="34" charset="0"/>
                <a:ea typeface="宋体" panose="02010600030101010101" pitchFamily="2" charset="-122"/>
              </a:rPr>
              <a:pPr algn="ctr" eaLnBrk="1" hangingPunct="1">
                <a:buFont typeface="Arial" panose="020B0604020202020204" pitchFamily="34" charset="0"/>
                <a:buNone/>
              </a:pPr>
              <a:t>9</a:t>
            </a:fld>
            <a:endParaRPr lang="zh-CN" altLang="en-US" sz="1000">
              <a:latin typeface="Verdana" panose="020B0604030504040204" pitchFamily="34" charset="0"/>
              <a:ea typeface="宋体" panose="02010600030101010101" pitchFamily="2" charset="-122"/>
            </a:endParaRPr>
          </a:p>
        </p:txBody>
      </p:sp>
      <p:sp>
        <p:nvSpPr>
          <p:cNvPr id="11268" name="Rectangle 2"/>
          <p:cNvSpPr>
            <a:spLocks noGrp="1" noChangeArrowheads="1"/>
          </p:cNvSpPr>
          <p:nvPr>
            <p:ph type="title" idx="4294967295"/>
          </p:nvPr>
        </p:nvSpPr>
        <p:spPr>
          <a:xfrm>
            <a:off x="2720340" y="228600"/>
            <a:ext cx="6400800" cy="774065"/>
          </a:xfrm>
        </p:spPr>
        <p:txBody>
          <a:bodyPr/>
          <a:lstStyle/>
          <a:p>
            <a:pPr eaLnBrk="1" hangingPunct="1"/>
            <a:r>
              <a:rPr lang="zh-CN" altLang="en-US" sz="2800" smtClean="0">
                <a:ea typeface="宋体" panose="02010600030101010101" pitchFamily="2" charset="-122"/>
              </a:rPr>
              <a:t>10.</a:t>
            </a:r>
            <a:r>
              <a:rPr lang="en-US" altLang="zh-CN" sz="2800" smtClean="0">
                <a:ea typeface="宋体" panose="02010600030101010101" pitchFamily="2" charset="-122"/>
              </a:rPr>
              <a:t>1</a:t>
            </a:r>
            <a:r>
              <a:rPr lang="zh-CN" altLang="en-US" sz="2800" smtClean="0">
                <a:ea typeface="宋体" panose="02010600030101010101" pitchFamily="2" charset="-122"/>
              </a:rPr>
              <a:t>.</a:t>
            </a:r>
            <a:r>
              <a:rPr lang="en-US" altLang="zh-CN" sz="2800" smtClean="0">
                <a:ea typeface="宋体" panose="02010600030101010101" pitchFamily="2" charset="-122"/>
              </a:rPr>
              <a:t>3 </a:t>
            </a:r>
            <a:r>
              <a:rPr lang="zh-CN" altLang="en-US" sz="2800" smtClean="0">
                <a:ea typeface="宋体" panose="02010600030101010101" pitchFamily="2" charset="-122"/>
              </a:rPr>
              <a:t>我国跨境电子商务整体发展现状</a:t>
            </a:r>
          </a:p>
        </p:txBody>
      </p:sp>
      <p:sp>
        <p:nvSpPr>
          <p:cNvPr id="11269" name="Rectangle 3"/>
          <p:cNvSpPr>
            <a:spLocks noGrp="1" noChangeArrowheads="1"/>
          </p:cNvSpPr>
          <p:nvPr>
            <p:ph type="body" idx="4294967295"/>
          </p:nvPr>
        </p:nvSpPr>
        <p:spPr>
          <a:xfrm>
            <a:off x="238125" y="1371600"/>
            <a:ext cx="8883015" cy="5314950"/>
          </a:xfrm>
        </p:spPr>
        <p:txBody>
          <a:bodyPr/>
          <a:lstStyle/>
          <a:p>
            <a:pPr eaLnBrk="1" hangingPunct="1">
              <a:buNone/>
            </a:pPr>
            <a:r>
              <a:rPr lang="zh-CN" altLang="en-US" dirty="0" smtClean="0">
                <a:ea typeface="宋体" panose="02010600030101010101" pitchFamily="2" charset="-122"/>
              </a:rPr>
              <a:t> </a:t>
            </a:r>
            <a:r>
              <a:rPr lang="en-US" altLang="zh-CN" dirty="0" smtClean="0">
                <a:ea typeface="宋体" panose="02010600030101010101" pitchFamily="2" charset="-122"/>
              </a:rPr>
              <a:t>         </a:t>
            </a:r>
            <a:r>
              <a:rPr lang="zh-CN" altLang="en-US" b="1" dirty="0">
                <a:solidFill>
                  <a:srgbClr val="FF0000"/>
                </a:solidFill>
                <a:ea typeface="宋体" panose="02010600030101010101" pitchFamily="2" charset="-122"/>
                <a:sym typeface="+mn-ea"/>
              </a:rPr>
              <a:t>（1）监管政策过渡期二次延长带来发展利好</a:t>
            </a:r>
            <a:endParaRPr lang="zh-CN" altLang="en-US" b="1" dirty="0">
              <a:solidFill>
                <a:srgbClr val="FF0000"/>
              </a:solidFill>
              <a:ea typeface="宋体" panose="02010600030101010101" pitchFamily="2" charset="-122"/>
            </a:endParaRPr>
          </a:p>
          <a:p>
            <a:pPr eaLnBrk="1" hangingPunct="1">
              <a:buNone/>
            </a:pPr>
            <a:r>
              <a:rPr lang="zh-CN" altLang="en-US" b="1" dirty="0">
                <a:solidFill>
                  <a:srgbClr val="000000"/>
                </a:solidFill>
                <a:ea typeface="宋体" panose="02010600030101010101" pitchFamily="2" charset="-122"/>
                <a:sym typeface="+mn-ea"/>
              </a:rPr>
              <a:t>      </a:t>
            </a:r>
            <a:r>
              <a:rPr lang="zh-CN" altLang="en-US" b="1" dirty="0">
                <a:solidFill>
                  <a:srgbClr val="000000"/>
                </a:solidFill>
                <a:latin typeface="Times New Roman" pitchFamily="18" charset="0"/>
                <a:ea typeface="宋体" panose="02010600030101010101" pitchFamily="2" charset="-122"/>
                <a:cs typeface="Times New Roman" pitchFamily="18" charset="0"/>
                <a:sym typeface="+mn-ea"/>
              </a:rPr>
              <a:t>2016年4月8日</a:t>
            </a:r>
            <a:r>
              <a:rPr lang="zh-CN" altLang="en-US" b="1" dirty="0">
                <a:solidFill>
                  <a:srgbClr val="000000"/>
                </a:solidFill>
                <a:ea typeface="宋体" panose="02010600030101010101" pitchFamily="2" charset="-122"/>
                <a:sym typeface="+mn-ea"/>
              </a:rPr>
              <a:t>起，我国正式实施跨境电子商务零售进口税收政策：</a:t>
            </a:r>
            <a:endParaRPr lang="zh-CN" altLang="en-US" b="1" dirty="0">
              <a:solidFill>
                <a:srgbClr val="000000"/>
              </a:solidFill>
              <a:ea typeface="宋体" panose="02010600030101010101" pitchFamily="2" charset="-122"/>
            </a:endParaRPr>
          </a:p>
          <a:p>
            <a:pPr eaLnBrk="1" hangingPunct="1">
              <a:buNone/>
            </a:pPr>
            <a:r>
              <a:rPr lang="zh-CN" altLang="en-US" b="1" dirty="0">
                <a:solidFill>
                  <a:srgbClr val="000000"/>
                </a:solidFill>
                <a:ea typeface="宋体" panose="02010600030101010101" pitchFamily="2" charset="-122"/>
                <a:sym typeface="+mn-ea"/>
              </a:rPr>
              <a:t>①跨境电商零售进口商品不再按物品征收行邮税而是按货物征收关税、增值税、消费税。</a:t>
            </a:r>
            <a:endParaRPr lang="zh-CN" altLang="en-US" b="1" dirty="0">
              <a:solidFill>
                <a:srgbClr val="000000"/>
              </a:solidFill>
              <a:ea typeface="宋体" panose="02010600030101010101" pitchFamily="2" charset="-122"/>
            </a:endParaRPr>
          </a:p>
          <a:p>
            <a:pPr eaLnBrk="1" hangingPunct="1">
              <a:buNone/>
            </a:pPr>
            <a:r>
              <a:rPr lang="zh-CN" altLang="en-US" b="1" dirty="0">
                <a:solidFill>
                  <a:srgbClr val="000000"/>
                </a:solidFill>
                <a:ea typeface="宋体" panose="02010600030101010101" pitchFamily="2" charset="-122"/>
                <a:sym typeface="+mn-ea"/>
              </a:rPr>
              <a:t>②公布跨境零售进口电商正面清单，跨境零售进口商品的品类受到一定的限制。</a:t>
            </a:r>
            <a:endParaRPr lang="zh-CN" altLang="en-US" b="1" dirty="0">
              <a:solidFill>
                <a:srgbClr val="000000"/>
              </a:solidFill>
              <a:ea typeface="宋体" panose="02010600030101010101" pitchFamily="2" charset="-122"/>
            </a:endParaRPr>
          </a:p>
          <a:p>
            <a:pPr eaLnBrk="1" hangingPunct="1">
              <a:buNone/>
            </a:pPr>
            <a:r>
              <a:rPr lang="zh-CN" altLang="en-US" b="1" dirty="0">
                <a:solidFill>
                  <a:srgbClr val="000000"/>
                </a:solidFill>
                <a:ea typeface="宋体" panose="02010600030101010101" pitchFamily="2" charset="-122"/>
                <a:sym typeface="+mn-ea"/>
              </a:rPr>
              <a:t>③规定个人购买限额，“跨境电子商务零售进口商品的单次交易限值为人民币</a:t>
            </a:r>
            <a:r>
              <a:rPr lang="zh-CN" altLang="en-US" b="1" dirty="0">
                <a:solidFill>
                  <a:srgbClr val="000000"/>
                </a:solidFill>
                <a:latin typeface="Times New Roman" pitchFamily="18" charset="0"/>
                <a:ea typeface="宋体" panose="02010600030101010101" pitchFamily="2" charset="-122"/>
                <a:cs typeface="Times New Roman" pitchFamily="18" charset="0"/>
                <a:sym typeface="+mn-ea"/>
              </a:rPr>
              <a:t>2000元，个人年度交易限值为人民币2万</a:t>
            </a:r>
            <a:r>
              <a:rPr lang="zh-CN" altLang="en-US" b="1" dirty="0">
                <a:solidFill>
                  <a:srgbClr val="000000"/>
                </a:solidFill>
                <a:ea typeface="宋体" panose="02010600030101010101" pitchFamily="2" charset="-122"/>
                <a:sym typeface="+mn-ea"/>
              </a:rPr>
              <a:t>元”。</a:t>
            </a:r>
            <a:endParaRPr lang="zh-CN" altLang="en-US" b="1" dirty="0">
              <a:solidFill>
                <a:srgbClr val="000000"/>
              </a:solidFill>
              <a:ea typeface="宋体" panose="02010600030101010101" pitchFamily="2" charset="-122"/>
            </a:endParaRPr>
          </a:p>
          <a:p>
            <a:pPr eaLnBrk="1" hangingPunct="1">
              <a:buNone/>
            </a:pPr>
            <a:r>
              <a:rPr lang="zh-CN" altLang="en-US" b="1" dirty="0">
                <a:solidFill>
                  <a:srgbClr val="000000"/>
                </a:solidFill>
                <a:ea typeface="宋体" panose="02010600030101010101" pitchFamily="2" charset="-122"/>
                <a:sym typeface="+mn-ea"/>
              </a:rPr>
              <a:t>④跨境进口标准提高，化妆品、婴幼儿配方奶粉、医疗器械、特殊食品等的首次进口需提供许可批件、注册或备案。</a:t>
            </a:r>
            <a:endParaRPr lang="zh-CN" altLang="en-US" b="1" dirty="0" smtClean="0">
              <a:solidFill>
                <a:srgbClr val="00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orldwide">
  <a:themeElements>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orldwide">
  <a:themeElements>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fontScheme name="1_Worldw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tx1"/>
          </a:solidFill>
          <a:prstDash val="solid"/>
          <a:round/>
          <a:headEnd type="none" w="med" len="med"/>
          <a:tailEnd type="none" w="med" len="med"/>
        </a:ln>
      </a:spPr>
      <a:bodyPr vert="horz" wrap="square" lIns="91440" tIns="45720" rIns="91440" bIns="45720" numCol="1" rtlCol="0"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sz="18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Worldwide 1">
        <a:dk1>
          <a:srgbClr val="4D4D4D"/>
        </a:dk1>
        <a:lt1>
          <a:srgbClr val="FFFFFF"/>
        </a:lt1>
        <a:dk2>
          <a:srgbClr val="FFFFFF"/>
        </a:dk2>
        <a:lt2>
          <a:srgbClr val="B2B2B2"/>
        </a:lt2>
        <a:accent1>
          <a:srgbClr val="058089"/>
        </a:accent1>
        <a:accent2>
          <a:srgbClr val="99CC00"/>
        </a:accent2>
        <a:accent3>
          <a:srgbClr val="FFFFFF"/>
        </a:accent3>
        <a:accent4>
          <a:srgbClr val="404040"/>
        </a:accent4>
        <a:accent5>
          <a:srgbClr val="AAC0C4"/>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
      <a:clrScheme name="1_Worldwide 2">
        <a:dk1>
          <a:srgbClr val="333333"/>
        </a:dk1>
        <a:lt1>
          <a:srgbClr val="FFFFFF"/>
        </a:lt1>
        <a:dk2>
          <a:srgbClr val="FFFFFF"/>
        </a:dk2>
        <a:lt2>
          <a:srgbClr val="B2B2B2"/>
        </a:lt2>
        <a:accent1>
          <a:srgbClr val="202AAE"/>
        </a:accent1>
        <a:accent2>
          <a:srgbClr val="CC5D36"/>
        </a:accent2>
        <a:accent3>
          <a:srgbClr val="FFFFFF"/>
        </a:accent3>
        <a:accent4>
          <a:srgbClr val="2A2A2A"/>
        </a:accent4>
        <a:accent5>
          <a:srgbClr val="ABACD3"/>
        </a:accent5>
        <a:accent6>
          <a:srgbClr val="B95330"/>
        </a:accent6>
        <a:hlink>
          <a:srgbClr val="1F7CD1"/>
        </a:hlink>
        <a:folHlink>
          <a:srgbClr val="6544CE"/>
        </a:folHlink>
      </a:clrScheme>
      <a:clrMap bg1="lt1" tx1="dk1" bg2="lt2" tx2="dk2" accent1="accent1" accent2="accent2" accent3="accent3" accent4="accent4" accent5="accent5" accent6="accent6" hlink="hlink" folHlink="folHlink"/>
    </a:extraClrScheme>
    <a:extraClrScheme>
      <a:clrScheme name="1_Worldwide 3">
        <a:dk1>
          <a:srgbClr val="333333"/>
        </a:dk1>
        <a:lt1>
          <a:srgbClr val="FFFFFF"/>
        </a:lt1>
        <a:dk2>
          <a:srgbClr val="FFFFFF"/>
        </a:dk2>
        <a:lt2>
          <a:srgbClr val="B2B2B2"/>
        </a:lt2>
        <a:accent1>
          <a:srgbClr val="2C8EC4"/>
        </a:accent1>
        <a:accent2>
          <a:srgbClr val="CFBE6B"/>
        </a:accent2>
        <a:accent3>
          <a:srgbClr val="FFFFFF"/>
        </a:accent3>
        <a:accent4>
          <a:srgbClr val="2A2A2A"/>
        </a:accent4>
        <a:accent5>
          <a:srgbClr val="ACC6DE"/>
        </a:accent5>
        <a:accent6>
          <a:srgbClr val="BBAC60"/>
        </a:accent6>
        <a:hlink>
          <a:srgbClr val="D98445"/>
        </a:hlink>
        <a:folHlink>
          <a:srgbClr val="8A712A"/>
        </a:folHlink>
      </a:clrScheme>
      <a:clrMap bg1="lt1" tx1="dk1" bg2="lt2" tx2="dk2" accent1="accent1" accent2="accent2" accent3="accent3" accent4="accent4" accent5="accent5" accent6="accent6" hlink="hlink" folHlink="folHlink"/>
    </a:extraClrScheme>
    <a:extraClrScheme>
      <a:clrScheme name="1_Worldwide 4">
        <a:dk1>
          <a:srgbClr val="4D4D4D"/>
        </a:dk1>
        <a:lt1>
          <a:srgbClr val="FFFFFF"/>
        </a:lt1>
        <a:dk2>
          <a:srgbClr val="FFFFFF"/>
        </a:dk2>
        <a:lt2>
          <a:srgbClr val="B2B2B2"/>
        </a:lt2>
        <a:accent1>
          <a:srgbClr val="4B751D"/>
        </a:accent1>
        <a:accent2>
          <a:srgbClr val="99CC00"/>
        </a:accent2>
        <a:accent3>
          <a:srgbClr val="FFFFFF"/>
        </a:accent3>
        <a:accent4>
          <a:srgbClr val="404040"/>
        </a:accent4>
        <a:accent5>
          <a:srgbClr val="B1BDAB"/>
        </a:accent5>
        <a:accent6>
          <a:srgbClr val="8AB900"/>
        </a:accent6>
        <a:hlink>
          <a:srgbClr val="3194CB"/>
        </a:hlink>
        <a:folHlink>
          <a:srgbClr val="B5581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TotalTime>
  <Words>7918</Words>
  <Application>Microsoft Office PowerPoint</Application>
  <PresentationFormat>全屏显示(4:3)</PresentationFormat>
  <Paragraphs>380</Paragraphs>
  <Slides>75</Slides>
  <Notes>0</Notes>
  <HiddenSlides>0</HiddenSlides>
  <MMClips>0</MMClips>
  <ScaleCrop>false</ScaleCrop>
  <HeadingPairs>
    <vt:vector size="4" baseType="variant">
      <vt:variant>
        <vt:lpstr>主题</vt:lpstr>
      </vt:variant>
      <vt:variant>
        <vt:i4>2</vt:i4>
      </vt:variant>
      <vt:variant>
        <vt:lpstr>幻灯片标题</vt:lpstr>
      </vt:variant>
      <vt:variant>
        <vt:i4>75</vt:i4>
      </vt:variant>
    </vt:vector>
  </HeadingPairs>
  <TitlesOfParts>
    <vt:vector size="77" baseType="lpstr">
      <vt:lpstr>Worldwide</vt:lpstr>
      <vt:lpstr>1_Worldwide</vt:lpstr>
      <vt:lpstr>第十章 跨境电子商务应用</vt:lpstr>
      <vt:lpstr>       内容概要</vt:lpstr>
      <vt:lpstr>幻灯片 3</vt:lpstr>
      <vt:lpstr>10.1.1  跨境电子商务概念</vt:lpstr>
      <vt:lpstr>10.1.1  跨境电子商务概念</vt:lpstr>
      <vt:lpstr>10.1.1  跨境电子商务概念</vt:lpstr>
      <vt:lpstr>10.1.2 跨境电子商务对传统国际贸易的影响</vt:lpstr>
      <vt:lpstr>10.1.3 我国跨境电子商务整体发展现状</vt:lpstr>
      <vt:lpstr>10.1.3 我国跨境电子商务整体发展现状</vt:lpstr>
      <vt:lpstr>10.1.3 我国跨境电子商务整体发展现状</vt:lpstr>
      <vt:lpstr>10.1.3 我国跨境电子商务整体发展现状</vt:lpstr>
      <vt:lpstr>幻灯片 12</vt:lpstr>
      <vt:lpstr>10.2.1 跨境电子商务商业模式类别</vt:lpstr>
      <vt:lpstr>10.2.1  跨境电子商务商业模式类别</vt:lpstr>
      <vt:lpstr>10.2.1  跨境电子商务商业模式类别</vt:lpstr>
      <vt:lpstr>10.2.1  跨境电子商务商业模式类别</vt:lpstr>
      <vt:lpstr>10.2.1  跨境电子商务商业模式类别</vt:lpstr>
      <vt:lpstr>10.2.1  跨境电子商务商业模式类别</vt:lpstr>
      <vt:lpstr>10.2.1  跨境电子商务商业模式类别</vt:lpstr>
      <vt:lpstr>10.2.1  跨境电子商务商业模式类别</vt:lpstr>
      <vt:lpstr>10.2.2  跨境电子商务主流交易平台</vt:lpstr>
      <vt:lpstr>10.2.2  跨境电子商务主流交易平台</vt:lpstr>
      <vt:lpstr>10.2.2  跨境电子商务主流交易平台</vt:lpstr>
      <vt:lpstr>10.2.2  跨境电子商务主流交易平台</vt:lpstr>
      <vt:lpstr>10.2.2  跨境电子商务主流交易平台</vt:lpstr>
      <vt:lpstr>幻灯片 26</vt:lpstr>
      <vt:lpstr>10.3.1 跨境电商直邮物流模式</vt:lpstr>
      <vt:lpstr>10.3.1 跨境电商直邮物流模式</vt:lpstr>
      <vt:lpstr>10.3.1 跨境电商直邮物流模式</vt:lpstr>
      <vt:lpstr>10.3.2 跨境电商海外仓物流模式 </vt:lpstr>
      <vt:lpstr>10.3.2 跨境电商海外仓物流模式 </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10.5.1跨境电子商务独立站营销</vt:lpstr>
      <vt:lpstr>10.5.1跨境电子商务独立站营销</vt:lpstr>
      <vt:lpstr>10.5.1跨境电子商务独立站营销</vt:lpstr>
      <vt:lpstr>10.5.1跨境电子商务独立站营销</vt:lpstr>
      <vt:lpstr>10.5.2 跨境电子商务交易平台营销策略</vt:lpstr>
      <vt:lpstr>10.5.2 跨境电子商务交易平台营销策略</vt:lpstr>
      <vt:lpstr>10.5.2 跨境电子商务交易平台营销策略</vt:lpstr>
      <vt:lpstr>10.5.2 跨境电子商务交易平台营销策略</vt:lpstr>
      <vt:lpstr>10.5.2 跨境电子商务交易平台营销策略</vt:lpstr>
      <vt:lpstr>10.5.2 跨境电子商务交易平台营销策略</vt:lpstr>
      <vt:lpstr>10.5.2 跨境电子商务交易平台营销策略</vt:lpstr>
      <vt:lpstr>10.5.2 跨境电子商务交易平台营销策略</vt:lpstr>
      <vt:lpstr>10.5.2 跨境电子商务交易平台营销策略</vt:lpstr>
      <vt:lpstr>10.5.2 跨境电子商务交易平台营销策略</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谢谢聆听！</vt:lpstr>
    </vt:vector>
  </TitlesOfParts>
  <Company>GuildDesign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ThemeGallery.com</dc:creator>
  <cp:lastModifiedBy>周</cp:lastModifiedBy>
  <cp:revision>208</cp:revision>
  <dcterms:created xsi:type="dcterms:W3CDTF">2004-07-21T02:43:00Z</dcterms:created>
  <dcterms:modified xsi:type="dcterms:W3CDTF">2022-08-09T14:46:58Z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3D5684FCFA1B49B9B8928C9E82815B85</vt:lpwstr>
  </property>
</Properties>
</file>