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122" r:id="rId2"/>
  </p:sldMasterIdLst>
  <p:notesMasterIdLst>
    <p:notesMasterId r:id="rId109"/>
  </p:notesMasterIdLst>
  <p:handoutMasterIdLst>
    <p:handoutMasterId r:id="rId110"/>
  </p:handoutMasterIdLst>
  <p:sldIdLst>
    <p:sldId id="1269" r:id="rId3"/>
    <p:sldId id="420" r:id="rId4"/>
    <p:sldId id="1272" r:id="rId5"/>
    <p:sldId id="886" r:id="rId6"/>
    <p:sldId id="1270" r:id="rId7"/>
    <p:sldId id="697" r:id="rId8"/>
    <p:sldId id="1017" r:id="rId9"/>
    <p:sldId id="1018" r:id="rId10"/>
    <p:sldId id="1019" r:id="rId11"/>
    <p:sldId id="1020" r:id="rId12"/>
    <p:sldId id="1021" r:id="rId13"/>
    <p:sldId id="1273" r:id="rId14"/>
    <p:sldId id="1022" r:id="rId15"/>
    <p:sldId id="1268" r:id="rId16"/>
    <p:sldId id="1023" r:id="rId17"/>
    <p:sldId id="1024" r:id="rId18"/>
    <p:sldId id="1274" r:id="rId19"/>
    <p:sldId id="1029" r:id="rId20"/>
    <p:sldId id="1275" r:id="rId21"/>
    <p:sldId id="1030" r:id="rId22"/>
    <p:sldId id="1034" r:id="rId23"/>
    <p:sldId id="890" r:id="rId24"/>
    <p:sldId id="732" r:id="rId25"/>
    <p:sldId id="1035" r:id="rId26"/>
    <p:sldId id="733" r:id="rId27"/>
    <p:sldId id="1276" r:id="rId28"/>
    <p:sldId id="734" r:id="rId29"/>
    <p:sldId id="1277" r:id="rId30"/>
    <p:sldId id="1278" r:id="rId31"/>
    <p:sldId id="735" r:id="rId32"/>
    <p:sldId id="737" r:id="rId33"/>
    <p:sldId id="882" r:id="rId34"/>
    <p:sldId id="1279" r:id="rId35"/>
    <p:sldId id="1280" r:id="rId36"/>
    <p:sldId id="1281" r:id="rId37"/>
    <p:sldId id="1282" r:id="rId38"/>
    <p:sldId id="1284" r:id="rId39"/>
    <p:sldId id="1036" r:id="rId40"/>
    <p:sldId id="1038" r:id="rId41"/>
    <p:sldId id="1037" r:id="rId42"/>
    <p:sldId id="1039" r:id="rId43"/>
    <p:sldId id="1040" r:id="rId44"/>
    <p:sldId id="744" r:id="rId45"/>
    <p:sldId id="1041" r:id="rId46"/>
    <p:sldId id="746" r:id="rId47"/>
    <p:sldId id="930" r:id="rId48"/>
    <p:sldId id="931" r:id="rId49"/>
    <p:sldId id="894" r:id="rId50"/>
    <p:sldId id="932" r:id="rId51"/>
    <p:sldId id="1285" r:id="rId52"/>
    <p:sldId id="933" r:id="rId53"/>
    <p:sldId id="934" r:id="rId54"/>
    <p:sldId id="935" r:id="rId55"/>
    <p:sldId id="936" r:id="rId56"/>
    <p:sldId id="937" r:id="rId57"/>
    <p:sldId id="938" r:id="rId58"/>
    <p:sldId id="939" r:id="rId59"/>
    <p:sldId id="940" r:id="rId60"/>
    <p:sldId id="941" r:id="rId61"/>
    <p:sldId id="942" r:id="rId62"/>
    <p:sldId id="943" r:id="rId63"/>
    <p:sldId id="946" r:id="rId64"/>
    <p:sldId id="1286" r:id="rId65"/>
    <p:sldId id="1287" r:id="rId66"/>
    <p:sldId id="1288" r:id="rId67"/>
    <p:sldId id="948" r:id="rId68"/>
    <p:sldId id="1289" r:id="rId69"/>
    <p:sldId id="949" r:id="rId70"/>
    <p:sldId id="950" r:id="rId71"/>
    <p:sldId id="951" r:id="rId72"/>
    <p:sldId id="952" r:id="rId73"/>
    <p:sldId id="953" r:id="rId74"/>
    <p:sldId id="954" r:id="rId75"/>
    <p:sldId id="955" r:id="rId76"/>
    <p:sldId id="956" r:id="rId77"/>
    <p:sldId id="957" r:id="rId78"/>
    <p:sldId id="958" r:id="rId79"/>
    <p:sldId id="1290" r:id="rId80"/>
    <p:sldId id="1043" r:id="rId81"/>
    <p:sldId id="1042" r:id="rId82"/>
    <p:sldId id="1044" r:id="rId83"/>
    <p:sldId id="1046" r:id="rId84"/>
    <p:sldId id="1291" r:id="rId85"/>
    <p:sldId id="1292" r:id="rId86"/>
    <p:sldId id="1048" r:id="rId87"/>
    <p:sldId id="1049" r:id="rId88"/>
    <p:sldId id="1051" r:id="rId89"/>
    <p:sldId id="1052" r:id="rId90"/>
    <p:sldId id="1053" r:id="rId91"/>
    <p:sldId id="1054" r:id="rId92"/>
    <p:sldId id="1055" r:id="rId93"/>
    <p:sldId id="1065" r:id="rId94"/>
    <p:sldId id="1066" r:id="rId95"/>
    <p:sldId id="1267" r:id="rId96"/>
    <p:sldId id="1069" r:id="rId97"/>
    <p:sldId id="1071" r:id="rId98"/>
    <p:sldId id="1300" r:id="rId99"/>
    <p:sldId id="1081" r:id="rId100"/>
    <p:sldId id="1090" r:id="rId101"/>
    <p:sldId id="1091" r:id="rId102"/>
    <p:sldId id="1092" r:id="rId103"/>
    <p:sldId id="1093" r:id="rId104"/>
    <p:sldId id="1094" r:id="rId105"/>
    <p:sldId id="1099" r:id="rId106"/>
    <p:sldId id="1101" r:id="rId107"/>
    <p:sldId id="1012" r:id="rId10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rgbClr val="000000"/>
        </a:solidFill>
        <a:latin typeface="Arial" pitchFamily="34" charset="0"/>
        <a:ea typeface="宋体" pitchFamily="2" charset="-122"/>
        <a:cs typeface="+mn-cs"/>
      </a:defRPr>
    </a:lvl1pPr>
    <a:lvl2pPr marL="457200" algn="l" rtl="0" eaLnBrk="0" fontAlgn="base" hangingPunct="0">
      <a:spcBef>
        <a:spcPct val="0"/>
      </a:spcBef>
      <a:spcAft>
        <a:spcPct val="0"/>
      </a:spcAft>
      <a:defRPr sz="2400" b="1" kern="1200">
        <a:solidFill>
          <a:srgbClr val="000000"/>
        </a:solidFill>
        <a:latin typeface="Arial" pitchFamily="34" charset="0"/>
        <a:ea typeface="宋体" pitchFamily="2" charset="-122"/>
        <a:cs typeface="+mn-cs"/>
      </a:defRPr>
    </a:lvl2pPr>
    <a:lvl3pPr marL="914400" algn="l" rtl="0" eaLnBrk="0" fontAlgn="base" hangingPunct="0">
      <a:spcBef>
        <a:spcPct val="0"/>
      </a:spcBef>
      <a:spcAft>
        <a:spcPct val="0"/>
      </a:spcAft>
      <a:defRPr sz="2400" b="1" kern="1200">
        <a:solidFill>
          <a:srgbClr val="000000"/>
        </a:solidFill>
        <a:latin typeface="Arial" pitchFamily="34" charset="0"/>
        <a:ea typeface="宋体" pitchFamily="2" charset="-122"/>
        <a:cs typeface="+mn-cs"/>
      </a:defRPr>
    </a:lvl3pPr>
    <a:lvl4pPr marL="1371600" algn="l" rtl="0" eaLnBrk="0" fontAlgn="base" hangingPunct="0">
      <a:spcBef>
        <a:spcPct val="0"/>
      </a:spcBef>
      <a:spcAft>
        <a:spcPct val="0"/>
      </a:spcAft>
      <a:defRPr sz="2400" b="1" kern="1200">
        <a:solidFill>
          <a:srgbClr val="000000"/>
        </a:solidFill>
        <a:latin typeface="Arial" pitchFamily="34" charset="0"/>
        <a:ea typeface="宋体" pitchFamily="2" charset="-122"/>
        <a:cs typeface="+mn-cs"/>
      </a:defRPr>
    </a:lvl4pPr>
    <a:lvl5pPr marL="1828800" algn="l" rtl="0" eaLnBrk="0" fontAlgn="base" hangingPunct="0">
      <a:spcBef>
        <a:spcPct val="0"/>
      </a:spcBef>
      <a:spcAft>
        <a:spcPct val="0"/>
      </a:spcAft>
      <a:defRPr sz="2400" b="1" kern="1200">
        <a:solidFill>
          <a:srgbClr val="000000"/>
        </a:solidFill>
        <a:latin typeface="Arial" pitchFamily="34" charset="0"/>
        <a:ea typeface="宋体" pitchFamily="2" charset="-122"/>
        <a:cs typeface="+mn-cs"/>
      </a:defRPr>
    </a:lvl5pPr>
    <a:lvl6pPr marL="2286000" algn="l" defTabSz="914400" rtl="0" eaLnBrk="1" latinLnBrk="0" hangingPunct="1">
      <a:defRPr sz="2400" b="1" kern="1200">
        <a:solidFill>
          <a:srgbClr val="000000"/>
        </a:solidFill>
        <a:latin typeface="Arial" pitchFamily="34" charset="0"/>
        <a:ea typeface="宋体" pitchFamily="2" charset="-122"/>
        <a:cs typeface="+mn-cs"/>
      </a:defRPr>
    </a:lvl6pPr>
    <a:lvl7pPr marL="2743200" algn="l" defTabSz="914400" rtl="0" eaLnBrk="1" latinLnBrk="0" hangingPunct="1">
      <a:defRPr sz="2400" b="1" kern="1200">
        <a:solidFill>
          <a:srgbClr val="000000"/>
        </a:solidFill>
        <a:latin typeface="Arial" pitchFamily="34" charset="0"/>
        <a:ea typeface="宋体" pitchFamily="2" charset="-122"/>
        <a:cs typeface="+mn-cs"/>
      </a:defRPr>
    </a:lvl7pPr>
    <a:lvl8pPr marL="3200400" algn="l" defTabSz="914400" rtl="0" eaLnBrk="1" latinLnBrk="0" hangingPunct="1">
      <a:defRPr sz="2400" b="1" kern="1200">
        <a:solidFill>
          <a:srgbClr val="000000"/>
        </a:solidFill>
        <a:latin typeface="Arial" pitchFamily="34" charset="0"/>
        <a:ea typeface="宋体" pitchFamily="2" charset="-122"/>
        <a:cs typeface="+mn-cs"/>
      </a:defRPr>
    </a:lvl8pPr>
    <a:lvl9pPr marL="3657600" algn="l" defTabSz="914400" rtl="0" eaLnBrk="1" latinLnBrk="0" hangingPunct="1">
      <a:defRPr sz="2400" b="1" kern="1200">
        <a:solidFill>
          <a:srgbClr val="000000"/>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FFCC"/>
    <a:srgbClr val="009900"/>
    <a:srgbClr val="0000CC"/>
    <a:srgbClr val="0B3A87"/>
    <a:srgbClr val="0066FF"/>
    <a:srgbClr val="006600"/>
    <a:srgbClr val="B2B2B2"/>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6"/>
    <p:restoredTop sz="94643"/>
  </p:normalViewPr>
  <p:slideViewPr>
    <p:cSldViewPr>
      <p:cViewPr varScale="1">
        <p:scale>
          <a:sx n="86" d="100"/>
          <a:sy n="86" d="100"/>
        </p:scale>
        <p:origin x="-570" y="-78"/>
      </p:cViewPr>
      <p:guideLst>
        <p:guide orient="horz" pos="2232"/>
        <p:guide pos="3130"/>
      </p:guideLst>
    </p:cSldViewPr>
  </p:slideViewPr>
  <p:notesTextViewPr>
    <p:cViewPr>
      <p:scale>
        <a:sx n="100" d="100"/>
        <a:sy n="100" d="100"/>
      </p:scale>
      <p:origin x="0" y="0"/>
    </p:cViewPr>
  </p:notesTextViewPr>
  <p:notesViewPr>
    <p:cSldViewPr>
      <p:cViewPr varScale="1">
        <p:scale>
          <a:sx n="64" d="100"/>
          <a:sy n="64" d="100"/>
        </p:scale>
        <p:origin x="3192" y="72"/>
      </p:cViewPr>
      <p:guideLst/>
    </p:cSldViewPr>
  </p:notesViewPr>
  <p:gridSpacing cx="78027213" cy="78027213"/>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buFont typeface="Arial" charset="0"/>
              <a:buNone/>
              <a:defRPr kumimoji="1" sz="1200">
                <a:latin typeface="Arial" charset="0"/>
                <a:ea typeface="宋体"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buFont typeface="Arial" charset="0"/>
              <a:buNone/>
              <a:defRPr kumimoji="1" sz="1200">
                <a:latin typeface="Arial" charset="0"/>
                <a:ea typeface="宋体" charset="-122"/>
              </a:defRPr>
            </a:lvl1pPr>
          </a:lstStyle>
          <a:p>
            <a:pPr>
              <a:defRPr/>
            </a:pPr>
            <a:fld id="{0154A2FE-01F1-4628-B88B-807EC4EB8AC2}" type="datetimeFigureOut">
              <a:rPr lang="zh-CN" altLang="en-US"/>
              <a:pPr>
                <a:defRPr/>
              </a:pPr>
              <a:t>2022-8-9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buFont typeface="Arial" charset="0"/>
              <a:buNone/>
              <a:defRPr kumimoji="1" sz="1200">
                <a:latin typeface="Arial" charset="0"/>
                <a:ea typeface="宋体" charset="-122"/>
              </a:defRPr>
            </a:lvl1pPr>
          </a:lstStyle>
          <a:p>
            <a:pPr>
              <a:defRPr/>
            </a:pPr>
            <a:endParaRPr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buFont typeface="Arial" pitchFamily="34" charset="0"/>
              <a:buNone/>
              <a:defRPr kumimoji="1" sz="1200"/>
            </a:lvl1pPr>
          </a:lstStyle>
          <a:p>
            <a:fld id="{918F3C06-BD2D-43FC-BB5F-A06B38851ACE}"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buFont typeface="Arial" charset="0"/>
              <a:buNone/>
              <a:defRPr kumimoji="1"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buFont typeface="Arial" charset="0"/>
              <a:buNone/>
              <a:defRPr kumimoji="1" sz="1200">
                <a:latin typeface="Arial" charset="0"/>
                <a:ea typeface="宋体" charset="-122"/>
              </a:defRPr>
            </a:lvl1pPr>
          </a:lstStyle>
          <a:p>
            <a:pPr>
              <a:defRPr/>
            </a:pPr>
            <a:fld id="{C648D512-735A-43EE-B586-C172D8823F97}" type="datetimeFigureOut">
              <a:rPr lang="zh-CN" altLang="en-US"/>
              <a:pPr>
                <a:defRPr/>
              </a:pPr>
              <a:t>2022-8-9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buFont typeface="Arial" charset="0"/>
              <a:buNone/>
              <a:defRPr kumimoji="1" sz="1200">
                <a:latin typeface="Arial" charset="0"/>
                <a:ea typeface="宋体" charset="-122"/>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buFont typeface="Arial" pitchFamily="34" charset="0"/>
              <a:buNone/>
              <a:defRPr kumimoji="1" sz="1200"/>
            </a:lvl1pPr>
          </a:lstStyle>
          <a:p>
            <a:fld id="{ED1DD260-5FFD-4FF8-BF21-BA7F958D63AF}"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p:nvPr>
        </p:nvSpPr>
        <p:spPr bwMode="auto">
          <a:noFill/>
          <a:ln>
            <a:solidFill>
              <a:srgbClr val="000000"/>
            </a:solidFill>
            <a:miter lim="800000"/>
            <a:headEnd/>
            <a:tailEnd/>
          </a:ln>
        </p:spPr>
      </p:sp>
      <p:sp>
        <p:nvSpPr>
          <p:cNvPr id="34819" name="备注占位符 2"/>
          <p:cNvSpPr>
            <a:spLocks noGrp="1" noChangeArrowheads="1"/>
          </p:cNvSpPr>
          <p:nvPr>
            <p:ph type="body" idx="1"/>
          </p:nvPr>
        </p:nvSpPr>
        <p:spPr bwMode="auto">
          <a:noFill/>
        </p:spPr>
        <p:txBody>
          <a:bodyPr/>
          <a:lstStyle/>
          <a:p>
            <a:endParaRPr lang="zh-CN" altLang="en-US" smtClean="0"/>
          </a:p>
        </p:txBody>
      </p:sp>
      <p:sp>
        <p:nvSpPr>
          <p:cNvPr id="34820" name="灯片编号占位符 3"/>
          <p:cNvSpPr>
            <a:spLocks noGrp="1" noChangeArrowheads="1"/>
          </p:cNvSpPr>
          <p:nvPr>
            <p:ph type="sldNum" sz="quarter" idx="5"/>
          </p:nvPr>
        </p:nvSpPr>
        <p:spPr bwMode="auto">
          <a:noFill/>
          <a:ln>
            <a:miter lim="800000"/>
            <a:headEnd/>
            <a:tailEnd/>
          </a:ln>
        </p:spPr>
        <p:txBody>
          <a:bodyPr/>
          <a:lstStyle/>
          <a:p>
            <a:fld id="{A6BEE7B6-F1D2-49A4-85C9-D749615C149E}" type="slidenum">
              <a:rPr lang="zh-CN" altLang="en-US"/>
              <a:pPr/>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6" name="Rectangle 5"/>
          <p:cNvSpPr>
            <a:spLocks noGrp="1" noChangeArrowheads="1"/>
          </p:cNvSpPr>
          <p:nvPr>
            <p:ph type="sldNum" sz="quarter" idx="12"/>
          </p:nvPr>
        </p:nvSpPr>
        <p:spPr>
          <a:ln/>
        </p:spPr>
        <p:txBody>
          <a:bodyPr/>
          <a:lstStyle>
            <a:lvl1pPr>
              <a:defRPr/>
            </a:lvl1pPr>
          </a:lstStyle>
          <a:p>
            <a:fld id="{60BFBAA8-6A1F-4FDA-96D0-203C073F3395}" type="slidenum">
              <a:rPr lang="en-US" altLang="zh-CN"/>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6" name="Rectangle 5"/>
          <p:cNvSpPr>
            <a:spLocks noGrp="1" noChangeArrowheads="1"/>
          </p:cNvSpPr>
          <p:nvPr>
            <p:ph type="sldNum" sz="quarter" idx="12"/>
          </p:nvPr>
        </p:nvSpPr>
        <p:spPr>
          <a:ln/>
        </p:spPr>
        <p:txBody>
          <a:bodyPr/>
          <a:lstStyle>
            <a:lvl1pPr>
              <a:defRPr/>
            </a:lvl1pPr>
          </a:lstStyle>
          <a:p>
            <a:fld id="{883B723A-DDE4-4CFC-AA6A-B1EAD60C5A49}" type="slidenum">
              <a:rPr lang="en-US" altLang="zh-CN"/>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6" name="Rectangle 5"/>
          <p:cNvSpPr>
            <a:spLocks noGrp="1" noChangeArrowheads="1"/>
          </p:cNvSpPr>
          <p:nvPr>
            <p:ph type="sldNum" sz="quarter" idx="12"/>
          </p:nvPr>
        </p:nvSpPr>
        <p:spPr>
          <a:ln/>
        </p:spPr>
        <p:txBody>
          <a:bodyPr/>
          <a:lstStyle>
            <a:lvl1pPr>
              <a:defRPr/>
            </a:lvl1pPr>
          </a:lstStyle>
          <a:p>
            <a:fld id="{8A5C4BB5-A302-4341-83BF-2BE4B13E11DC}" type="slidenum">
              <a:rPr lang="en-US" altLang="zh-CN"/>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152516" y="3276600"/>
            <a:ext cx="8991484" cy="495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a:solidFill>
                  <a:srgbClr val="0066FF"/>
                </a:solidFill>
                <a:latin typeface="华文新魏" panose="02010800040101010101" pitchFamily="2" charset="-122"/>
                <a:ea typeface="华文新魏" panose="02010800040101010101" pitchFamily="2" charset="-122"/>
              </a:rPr>
              <a:t>电子商务概论</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1"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7" name="灯片编号占位符 5"/>
          <p:cNvSpPr>
            <a:spLocks noGrp="1"/>
          </p:cNvSpPr>
          <p:nvPr>
            <p:ph type="sldNum" sz="quarter" idx="12"/>
          </p:nvPr>
        </p:nvSpPr>
        <p:spPr/>
        <p:txBody>
          <a:bodyPr/>
          <a:lstStyle>
            <a:lvl1pPr>
              <a:defRPr/>
            </a:lvl1pPr>
          </a:lstStyle>
          <a:p>
            <a:fld id="{AA920694-06F5-480F-A154-B855A283966A}" type="slidenum">
              <a:rPr lang="en-US" altLang="zh-CN"/>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381000" y="609674"/>
            <a:ext cx="8763000" cy="4953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6" name="Rectangle 5"/>
          <p:cNvSpPr>
            <a:spLocks noGrp="1" noChangeArrowheads="1"/>
          </p:cNvSpPr>
          <p:nvPr>
            <p:ph type="sldNum" sz="quarter" idx="12"/>
          </p:nvPr>
        </p:nvSpPr>
        <p:spPr>
          <a:ln/>
        </p:spPr>
        <p:txBody>
          <a:bodyPr/>
          <a:lstStyle>
            <a:lvl1pPr>
              <a:defRPr/>
            </a:lvl1pPr>
          </a:lstStyle>
          <a:p>
            <a:fld id="{29A6E976-3D54-4AD3-9382-2F669ED48F64}" type="slidenum">
              <a:rPr lang="en-US" altLang="zh-CN"/>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7" name="Rectangle 5"/>
          <p:cNvSpPr>
            <a:spLocks noGrp="1" noChangeArrowheads="1"/>
          </p:cNvSpPr>
          <p:nvPr>
            <p:ph type="sldNum" sz="quarter" idx="12"/>
          </p:nvPr>
        </p:nvSpPr>
        <p:spPr>
          <a:ln/>
        </p:spPr>
        <p:txBody>
          <a:bodyPr/>
          <a:lstStyle>
            <a:lvl1pPr>
              <a:defRPr/>
            </a:lvl1pPr>
          </a:lstStyle>
          <a:p>
            <a:fld id="{8ECDC34D-2E58-45C9-85BC-711953324316}" type="slidenum">
              <a:rPr lang="en-US" altLang="zh-CN"/>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9" name="Rectangle 5"/>
          <p:cNvSpPr>
            <a:spLocks noGrp="1" noChangeArrowheads="1"/>
          </p:cNvSpPr>
          <p:nvPr>
            <p:ph type="sldNum" sz="quarter" idx="12"/>
          </p:nvPr>
        </p:nvSpPr>
        <p:spPr>
          <a:ln/>
        </p:spPr>
        <p:txBody>
          <a:bodyPr/>
          <a:lstStyle>
            <a:lvl1pPr>
              <a:defRPr/>
            </a:lvl1pPr>
          </a:lstStyle>
          <a:p>
            <a:fld id="{149FC20C-7647-4578-930F-25DBC9CC3153}" type="slidenum">
              <a:rPr lang="en-US" altLang="zh-CN"/>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5" name="Rectangle 5"/>
          <p:cNvSpPr>
            <a:spLocks noGrp="1" noChangeArrowheads="1"/>
          </p:cNvSpPr>
          <p:nvPr>
            <p:ph type="sldNum" sz="quarter" idx="12"/>
          </p:nvPr>
        </p:nvSpPr>
        <p:spPr>
          <a:ln/>
        </p:spPr>
        <p:txBody>
          <a:bodyPr/>
          <a:lstStyle>
            <a:lvl1pPr>
              <a:defRPr/>
            </a:lvl1pPr>
          </a:lstStyle>
          <a:p>
            <a:fld id="{77A354F6-C0D0-4E9E-8D72-ACEEFD8BEEF2}" type="slidenum">
              <a:rPr lang="en-US" altLang="zh-CN"/>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5" name="灯片编号占位符 3"/>
          <p:cNvSpPr>
            <a:spLocks noGrp="1"/>
          </p:cNvSpPr>
          <p:nvPr>
            <p:ph type="sldNum" sz="quarter" idx="12"/>
          </p:nvPr>
        </p:nvSpPr>
        <p:spPr/>
        <p:txBody>
          <a:bodyPr/>
          <a:lstStyle>
            <a:lvl1pPr>
              <a:defRPr/>
            </a:lvl1pPr>
          </a:lstStyle>
          <a:p>
            <a:fld id="{B774CF4F-BCBB-423A-BE79-D6F4F9D98489}" type="slidenum">
              <a:rPr lang="en-US" altLang="zh-CN"/>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图片 11"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日期占位符 4"/>
          <p:cNvSpPr>
            <a:spLocks noGrp="1"/>
          </p:cNvSpPr>
          <p:nvPr>
            <p:ph type="dt" sz="half" idx="10"/>
          </p:nvPr>
        </p:nvSpPr>
        <p:spPr/>
        <p:txBody>
          <a:bodyPr/>
          <a:lstStyle>
            <a:lvl1pPr>
              <a:defRPr/>
            </a:lvl1pPr>
          </a:lstStyle>
          <a:p>
            <a:pPr>
              <a:defRPr/>
            </a:pPr>
            <a:endParaRPr lang="zh-CN" altLang="en-US"/>
          </a:p>
        </p:txBody>
      </p:sp>
      <p:sp>
        <p:nvSpPr>
          <p:cNvPr id="7" name="页脚占位符 5"/>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8" name="灯片编号占位符 6"/>
          <p:cNvSpPr>
            <a:spLocks noGrp="1"/>
          </p:cNvSpPr>
          <p:nvPr>
            <p:ph type="sldNum" sz="quarter" idx="12"/>
          </p:nvPr>
        </p:nvSpPr>
        <p:spPr/>
        <p:txBody>
          <a:bodyPr/>
          <a:lstStyle>
            <a:lvl1pPr>
              <a:defRPr/>
            </a:lvl1pPr>
          </a:lstStyle>
          <a:p>
            <a:fld id="{FBC28C1E-8439-4C10-AB79-125843C6C52B}" type="slidenum">
              <a:rPr lang="en-US" altLang="zh-CN"/>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4"/>
          <p:cNvSpPr>
            <a:spLocks noGrp="1" noChangeArrowheads="1"/>
          </p:cNvSpPr>
          <p:nvPr>
            <p:ph type="ftr" sz="quarter" idx="11"/>
          </p:nvPr>
        </p:nvSpPr>
        <p:spPr>
          <a:ln/>
        </p:spPr>
        <p:txBody>
          <a:bodyPr/>
          <a:lstStyle>
            <a:lvl1pPr>
              <a:defRPr/>
            </a:lvl1pPr>
          </a:lstStyle>
          <a:p>
            <a:pPr>
              <a:defRPr/>
            </a:pPr>
            <a:r>
              <a:rPr lang="zh-CN" altLang="en-US"/>
              <a:t>电子商务与品牌研究中心</a:t>
            </a:r>
            <a:endParaRPr lang="zh-CN" altLang="en-US">
              <a:ea typeface="Gulim" panose="020B0600000101010101" pitchFamily="34" charset="-127"/>
            </a:endParaRPr>
          </a:p>
        </p:txBody>
      </p:sp>
      <p:sp>
        <p:nvSpPr>
          <p:cNvPr id="7" name="Rectangle 5"/>
          <p:cNvSpPr>
            <a:spLocks noGrp="1" noChangeArrowheads="1"/>
          </p:cNvSpPr>
          <p:nvPr>
            <p:ph type="sldNum" sz="quarter" idx="12"/>
          </p:nvPr>
        </p:nvSpPr>
        <p:spPr>
          <a:ln/>
        </p:spPr>
        <p:txBody>
          <a:bodyPr/>
          <a:lstStyle>
            <a:lvl1pPr>
              <a:defRPr/>
            </a:lvl1pPr>
          </a:lstStyle>
          <a:p>
            <a:fld id="{3520F607-D412-4021-BF12-78149CEF399E}" type="slidenum">
              <a:rPr lang="en-US" altLang="zh-CN"/>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p:spPr>
        <p:txBody>
          <a:bodyPr wrap="none" anchor="ctr"/>
          <a:lstStyle>
            <a:lvl1pPr>
              <a:buFont typeface="Arial" charset="0"/>
              <a:defRPr sz="2400" b="1">
                <a:solidFill>
                  <a:srgbClr val="000000"/>
                </a:solidFill>
                <a:latin typeface="Arial" charset="0"/>
                <a:ea typeface="宋体" charset="-122"/>
              </a:defRPr>
            </a:lvl1pPr>
            <a:lvl2pPr marL="742950" indent="-285750">
              <a:buFont typeface="Arial" charset="0"/>
              <a:defRPr sz="2400" b="1">
                <a:solidFill>
                  <a:srgbClr val="000000"/>
                </a:solidFill>
                <a:latin typeface="Arial" charset="0"/>
                <a:ea typeface="宋体" charset="-122"/>
              </a:defRPr>
            </a:lvl2pPr>
            <a:lvl3pPr marL="1143000" indent="-228600">
              <a:buFont typeface="Arial" charset="0"/>
              <a:defRPr sz="2400" b="1">
                <a:solidFill>
                  <a:srgbClr val="000000"/>
                </a:solidFill>
                <a:latin typeface="Arial" charset="0"/>
                <a:ea typeface="宋体" charset="-122"/>
              </a:defRPr>
            </a:lvl3pPr>
            <a:lvl4pPr marL="1600200" indent="-228600">
              <a:buFont typeface="Arial" charset="0"/>
              <a:defRPr sz="2400" b="1">
                <a:solidFill>
                  <a:srgbClr val="000000"/>
                </a:solidFill>
                <a:latin typeface="Arial" charset="0"/>
                <a:ea typeface="宋体" charset="-122"/>
              </a:defRPr>
            </a:lvl4pPr>
            <a:lvl5pPr marL="2057400" indent="-228600">
              <a:buFont typeface="Arial" charset="0"/>
              <a:defRPr sz="2400" b="1">
                <a:solidFill>
                  <a:srgbClr val="000000"/>
                </a:solidFill>
                <a:latin typeface="Arial" charset="0"/>
                <a:ea typeface="宋体" charset="-122"/>
              </a:defRPr>
            </a:lvl5pPr>
            <a:lvl6pPr marL="2514600" indent="-228600" eaLnBrk="0" fontAlgn="base" hangingPunct="0">
              <a:spcBef>
                <a:spcPct val="0"/>
              </a:spcBef>
              <a:spcAft>
                <a:spcPct val="0"/>
              </a:spcAft>
              <a:buFont typeface="Arial" charset="0"/>
              <a:defRPr sz="2400" b="1">
                <a:solidFill>
                  <a:srgbClr val="000000"/>
                </a:solidFill>
                <a:latin typeface="Arial" charset="0"/>
                <a:ea typeface="宋体" charset="-122"/>
              </a:defRPr>
            </a:lvl6pPr>
            <a:lvl7pPr marL="2971800" indent="-228600" eaLnBrk="0" fontAlgn="base" hangingPunct="0">
              <a:spcBef>
                <a:spcPct val="0"/>
              </a:spcBef>
              <a:spcAft>
                <a:spcPct val="0"/>
              </a:spcAft>
              <a:buFont typeface="Arial" charset="0"/>
              <a:defRPr sz="2400" b="1">
                <a:solidFill>
                  <a:srgbClr val="000000"/>
                </a:solidFill>
                <a:latin typeface="Arial" charset="0"/>
                <a:ea typeface="宋体" charset="-122"/>
              </a:defRPr>
            </a:lvl7pPr>
            <a:lvl8pPr marL="3429000" indent="-228600" eaLnBrk="0" fontAlgn="base" hangingPunct="0">
              <a:spcBef>
                <a:spcPct val="0"/>
              </a:spcBef>
              <a:spcAft>
                <a:spcPct val="0"/>
              </a:spcAft>
              <a:buFont typeface="Arial" charset="0"/>
              <a:defRPr sz="2400" b="1">
                <a:solidFill>
                  <a:srgbClr val="000000"/>
                </a:solidFill>
                <a:latin typeface="Arial" charset="0"/>
                <a:ea typeface="宋体" charset="-122"/>
              </a:defRPr>
            </a:lvl8pPr>
            <a:lvl9pPr marL="3886200" indent="-228600" eaLnBrk="0" fontAlgn="base" hangingPunct="0">
              <a:spcBef>
                <a:spcPct val="0"/>
              </a:spcBef>
              <a:spcAft>
                <a:spcPct val="0"/>
              </a:spcAft>
              <a:buFont typeface="Arial" charset="0"/>
              <a:defRPr sz="2400" b="1">
                <a:solidFill>
                  <a:srgbClr val="000000"/>
                </a:solidFill>
                <a:latin typeface="Arial" charset="0"/>
                <a:ea typeface="宋体" charset="-122"/>
              </a:defRPr>
            </a:lvl9pPr>
          </a:lstStyle>
          <a:p>
            <a:pPr eaLnBrk="1" hangingPunct="1">
              <a:defRPr/>
            </a:pPr>
            <a:endParaRPr lang="zh-CN" altLang="en-US" sz="2800">
              <a:solidFill>
                <a:schemeClr val="tx1"/>
              </a:solidFill>
              <a:ea typeface="楷体_GB2312" charset="0"/>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b="0">
                <a:solidFill>
                  <a:schemeClr val="tx1"/>
                </a:solidFill>
                <a:latin typeface="Verdana" panose="020B0604030504040204" pitchFamily="34" charset="0"/>
                <a:ea typeface="Gulim" panose="020B0600000101010101" pitchFamily="34" charset="-127"/>
              </a:defRPr>
            </a:lvl1pPr>
          </a:lstStyle>
          <a:p>
            <a:pPr>
              <a:defRPr/>
            </a:pPr>
            <a:endParaRPr lang="zh-CN" altLang="en-US"/>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b="0">
                <a:solidFill>
                  <a:schemeClr val="tx1"/>
                </a:solidFill>
                <a:latin typeface="Verdana" panose="020B0604030504040204" pitchFamily="34" charset="0"/>
              </a:defRPr>
            </a:lvl1pPr>
          </a:lstStyle>
          <a:p>
            <a:pPr>
              <a:defRPr/>
            </a:pPr>
            <a:r>
              <a:rPr lang="zh-CN" altLang="en-US"/>
              <a:t>电子商务与品牌研究中心</a:t>
            </a:r>
            <a:endParaRPr lang="zh-CN" altLang="en-US">
              <a:ea typeface="Gulim" panose="020B0600000101010101"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000" b="0">
                <a:solidFill>
                  <a:schemeClr val="tx1"/>
                </a:solidFill>
                <a:latin typeface="Verdana" pitchFamily="34" charset="0"/>
              </a:defRPr>
            </a:lvl1pPr>
          </a:lstStyle>
          <a:p>
            <a:fld id="{701A1B66-EFC3-4F0D-8A12-2D809D478207}" type="slidenum">
              <a:rPr lang="en-US" altLang="zh-CN"/>
              <a:pPr/>
              <a:t>‹#›</a:t>
            </a:fld>
            <a:endParaRPr lang="zh-CN" altLang="en-US"/>
          </a:p>
        </p:txBody>
      </p:sp>
      <p:sp>
        <p:nvSpPr>
          <p:cNvPr id="1030" name="Rectangle 6"/>
          <p:cNvSpPr>
            <a:spLocks noGrp="1" noChangeArrowheads="1"/>
          </p:cNvSpPr>
          <p:nvPr>
            <p:ph type="body" idx="1"/>
          </p:nvPr>
        </p:nvSpPr>
        <p:spPr bwMode="auto">
          <a:xfrm>
            <a:off x="457200" y="1371600"/>
            <a:ext cx="83629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1" name="未知"/>
          <p:cNvSpPr>
            <a:spLocks/>
          </p:cNvSpPr>
          <p:nvPr/>
        </p:nvSpPr>
        <p:spPr bwMode="auto">
          <a:xfrm>
            <a:off x="2124075" y="152400"/>
            <a:ext cx="7027863" cy="828675"/>
          </a:xfrm>
          <a:custGeom>
            <a:avLst/>
            <a:gdLst>
              <a:gd name="T0" fmla="*/ 0 w 4134"/>
              <a:gd name="T1" fmla="*/ 2147483646 h 657"/>
              <a:gd name="T2" fmla="*/ 2147483646 w 4134"/>
              <a:gd name="T3" fmla="*/ 2147483646 h 657"/>
              <a:gd name="T4" fmla="*/ 2147483646 w 4134"/>
              <a:gd name="T5" fmla="*/ 0 h 657"/>
              <a:gd name="T6" fmla="*/ 2147483646 w 4134"/>
              <a:gd name="T7" fmla="*/ 2147483646 h 657"/>
              <a:gd name="T8" fmla="*/ 0 w 4134"/>
              <a:gd name="T9" fmla="*/ 2147483646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headEnd/>
            <a:tailEnd/>
          </a:ln>
        </p:spPr>
        <p:txBody>
          <a:bodyPr/>
          <a:lstStyle/>
          <a:p>
            <a:endParaRPr lang="zh-CN" altLang="en-US"/>
          </a:p>
        </p:txBody>
      </p:sp>
      <p:sp>
        <p:nvSpPr>
          <p:cNvPr id="1032" name="未知"/>
          <p:cNvSpPr>
            <a:spLocks/>
          </p:cNvSpPr>
          <p:nvPr/>
        </p:nvSpPr>
        <p:spPr bwMode="auto">
          <a:xfrm>
            <a:off x="0" y="981075"/>
            <a:ext cx="2124075" cy="288925"/>
          </a:xfrm>
          <a:custGeom>
            <a:avLst/>
            <a:gdLst>
              <a:gd name="T0" fmla="*/ 0 w 1338"/>
              <a:gd name="T1" fmla="*/ 0 h 182"/>
              <a:gd name="T2" fmla="*/ 2147483646 w 1338"/>
              <a:gd name="T3" fmla="*/ 0 h 182"/>
              <a:gd name="T4" fmla="*/ 2147483646 w 1338"/>
              <a:gd name="T5" fmla="*/ 2147483646 h 182"/>
              <a:gd name="T6" fmla="*/ 0 w 1338"/>
              <a:gd name="T7" fmla="*/ 2147483646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headEnd/>
            <a:tailEnd/>
          </a:ln>
        </p:spPr>
        <p:txBody>
          <a:bodyPr/>
          <a:lstStyle/>
          <a:p>
            <a:endParaRPr lang="zh-CN" altLang="en-US"/>
          </a:p>
        </p:txBody>
      </p:sp>
      <p:sp>
        <p:nvSpPr>
          <p:cNvPr id="1033"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w="9525">
            <a:noFill/>
            <a:miter lim="800000"/>
            <a:headEnd/>
            <a:tailEnd/>
          </a:ln>
        </p:spPr>
        <p:txBody>
          <a:bodyPr lIns="92075" tIns="46038" rIns="92075" bIns="46038"/>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sz="1400">
                <a:solidFill>
                  <a:schemeClr val="tx2"/>
                </a:solidFill>
                <a:latin typeface="Verdana" panose="020B0604030504040204" pitchFamily="34" charset="0"/>
              </a:rPr>
              <a:t>电子商务概论</a:t>
            </a:r>
          </a:p>
        </p:txBody>
      </p:sp>
      <p:pic>
        <p:nvPicPr>
          <p:cNvPr id="1035" name="Picture 11" descr="十一五图标s副本"/>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6" r:id="rId1"/>
    <p:sldLayoutId id="2147484234" r:id="rId2"/>
    <p:sldLayoutId id="2147484217" r:id="rId3"/>
    <p:sldLayoutId id="2147484218" r:id="rId4"/>
    <p:sldLayoutId id="2147484219" r:id="rId5"/>
    <p:sldLayoutId id="2147484220" r:id="rId6"/>
    <p:sldLayoutId id="2147484235" r:id="rId7"/>
    <p:sldLayoutId id="2147484236" r:id="rId8"/>
    <p:sldLayoutId id="2147484221" r:id="rId9"/>
    <p:sldLayoutId id="2147484222" r:id="rId10"/>
    <p:sldLayoutId id="2147484223" r:id="rId11"/>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defRPr sz="2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untitled"/>
          <p:cNvPicPr>
            <a:picLocks noChangeAspect="1" noChangeArrowheads="1"/>
          </p:cNvPicPr>
          <p:nvPr userDrawn="1"/>
        </p:nvPicPr>
        <p:blipFill>
          <a:blip r:embed="rId13" cstate="print"/>
          <a:srcRect/>
          <a:stretch>
            <a:fillRect/>
          </a:stretch>
        </p:blipFill>
        <p:spPr bwMode="auto">
          <a:xfrm>
            <a:off x="0" y="2058988"/>
            <a:ext cx="9144000" cy="4799012"/>
          </a:xfrm>
          <a:prstGeom prst="rect">
            <a:avLst/>
          </a:prstGeom>
          <a:noFill/>
          <a:ln w="9525">
            <a:noFill/>
            <a:miter lim="800000"/>
            <a:headEnd/>
            <a:tailEnd/>
          </a:ln>
        </p:spPr>
      </p:pic>
      <p:sp>
        <p:nvSpPr>
          <p:cNvPr id="3075" name="Rectangle 3"/>
          <p:cNvSpPr>
            <a:spLocks noChangeArrowheads="1"/>
          </p:cNvSpPr>
          <p:nvPr/>
        </p:nvSpPr>
        <p:spPr bwMode="auto">
          <a:xfrm>
            <a:off x="5292725" y="1028700"/>
            <a:ext cx="1966913" cy="384175"/>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r" eaLnBrk="1" latinLnBrk="1" hangingPunct="1">
              <a:spcBef>
                <a:spcPct val="20000"/>
              </a:spcBef>
              <a:buClr>
                <a:schemeClr val="accent1"/>
              </a:buClr>
              <a:buSzPct val="80000"/>
              <a:buFont typeface="Wingdings" panose="05000000000000000000" pitchFamily="2" charset="2"/>
              <a:buNone/>
              <a:defRPr/>
            </a:pPr>
            <a:r>
              <a:rPr lang="en-US" altLang="zh-CN" sz="1400">
                <a:solidFill>
                  <a:schemeClr val="tx2"/>
                </a:solidFill>
                <a:latin typeface="Verdana" panose="020B0604030504040204" pitchFamily="34" charset="0"/>
                <a:ea typeface="Gulim" panose="020B0600000101010101" pitchFamily="34" charset="-127"/>
              </a:rPr>
              <a:t>Company name</a:t>
            </a:r>
          </a:p>
        </p:txBody>
      </p:sp>
      <p:sp>
        <p:nvSpPr>
          <p:cNvPr id="2052" name="未知"/>
          <p:cNvSpPr>
            <a:spLocks/>
          </p:cNvSpPr>
          <p:nvPr/>
        </p:nvSpPr>
        <p:spPr bwMode="auto">
          <a:xfrm>
            <a:off x="2582863" y="1025525"/>
            <a:ext cx="6562725" cy="1042988"/>
          </a:xfrm>
          <a:custGeom>
            <a:avLst/>
            <a:gdLst>
              <a:gd name="T0" fmla="*/ 0 w 4134"/>
              <a:gd name="T1" fmla="*/ 2147483646 h 657"/>
              <a:gd name="T2" fmla="*/ 2147483646 w 4134"/>
              <a:gd name="T3" fmla="*/ 2147483646 h 657"/>
              <a:gd name="T4" fmla="*/ 2147483646 w 4134"/>
              <a:gd name="T5" fmla="*/ 0 h 657"/>
              <a:gd name="T6" fmla="*/ 2147483646 w 4134"/>
              <a:gd name="T7" fmla="*/ 2147483646 h 657"/>
              <a:gd name="T8" fmla="*/ 0 w 4134"/>
              <a:gd name="T9" fmla="*/ 2147483646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003100"/>
              </a:gs>
              <a:gs pos="100000">
                <a:srgbClr val="006600"/>
              </a:gs>
            </a:gsLst>
            <a:lin ang="0" scaled="1"/>
          </a:gradFill>
          <a:ln w="9525">
            <a:noFill/>
            <a:round/>
            <a:headEnd/>
            <a:tailEnd/>
          </a:ln>
        </p:spPr>
        <p:txBody>
          <a:bodyPr/>
          <a:lstStyle/>
          <a:p>
            <a:endParaRPr lang="zh-CN" altLang="en-US"/>
          </a:p>
        </p:txBody>
      </p:sp>
      <p:sp>
        <p:nvSpPr>
          <p:cNvPr id="2053" name="未知"/>
          <p:cNvSpPr>
            <a:spLocks/>
          </p:cNvSpPr>
          <p:nvPr/>
        </p:nvSpPr>
        <p:spPr bwMode="auto">
          <a:xfrm>
            <a:off x="0" y="2066925"/>
            <a:ext cx="2587625" cy="458788"/>
          </a:xfrm>
          <a:custGeom>
            <a:avLst/>
            <a:gdLst>
              <a:gd name="T0" fmla="*/ 0 w 1634"/>
              <a:gd name="T1" fmla="*/ 0 h 289"/>
              <a:gd name="T2" fmla="*/ 2147483646 w 1634"/>
              <a:gd name="T3" fmla="*/ 0 h 289"/>
              <a:gd name="T4" fmla="*/ 2147483646 w 1634"/>
              <a:gd name="T5" fmla="*/ 2147483646 h 289"/>
              <a:gd name="T6" fmla="*/ 0 w 1634"/>
              <a:gd name="T7" fmla="*/ 2147483646 h 289"/>
              <a:gd name="T8" fmla="*/ 0 w 1634"/>
              <a:gd name="T9" fmla="*/ 0 h 289"/>
              <a:gd name="T10" fmla="*/ 0 60000 65536"/>
              <a:gd name="T11" fmla="*/ 0 60000 65536"/>
              <a:gd name="T12" fmla="*/ 0 60000 65536"/>
              <a:gd name="T13" fmla="*/ 0 60000 65536"/>
              <a:gd name="T14" fmla="*/ 0 60000 65536"/>
              <a:gd name="T15" fmla="*/ 0 w 1634"/>
              <a:gd name="T16" fmla="*/ 0 h 289"/>
              <a:gd name="T17" fmla="*/ 1634 w 1634"/>
              <a:gd name="T18" fmla="*/ 289 h 289"/>
            </a:gdLst>
            <a:ahLst/>
            <a:cxnLst>
              <a:cxn ang="T10">
                <a:pos x="T0" y="T1"/>
              </a:cxn>
              <a:cxn ang="T11">
                <a:pos x="T2" y="T3"/>
              </a:cxn>
              <a:cxn ang="T12">
                <a:pos x="T4" y="T5"/>
              </a:cxn>
              <a:cxn ang="T13">
                <a:pos x="T6" y="T7"/>
              </a:cxn>
              <a:cxn ang="T14">
                <a:pos x="T8" y="T9"/>
              </a:cxn>
            </a:cxnLst>
            <a:rect l="T15" t="T16" r="T17" b="T18"/>
            <a:pathLst>
              <a:path w="1634" h="289">
                <a:moveTo>
                  <a:pt x="0" y="0"/>
                </a:moveTo>
                <a:lnTo>
                  <a:pt x="1634" y="0"/>
                </a:lnTo>
                <a:lnTo>
                  <a:pt x="1456" y="289"/>
                </a:lnTo>
                <a:lnTo>
                  <a:pt x="0" y="286"/>
                </a:lnTo>
                <a:lnTo>
                  <a:pt x="0" y="0"/>
                </a:lnTo>
                <a:close/>
              </a:path>
            </a:pathLst>
          </a:custGeom>
          <a:solidFill>
            <a:schemeClr val="accent2"/>
          </a:solidFill>
          <a:ln w="9525">
            <a:noFill/>
            <a:round/>
            <a:headEnd/>
            <a:tailEnd/>
          </a:ln>
        </p:spPr>
        <p:txBody>
          <a:bodyPr/>
          <a:lstStyle/>
          <a:p>
            <a:endParaRPr lang="zh-CN" altLang="en-US"/>
          </a:p>
        </p:txBody>
      </p:sp>
      <p:sp>
        <p:nvSpPr>
          <p:cNvPr id="3078" name="Rectangle 10"/>
          <p:cNvSpPr>
            <a:spLocks noChangeArrowheads="1"/>
          </p:cNvSpPr>
          <p:nvPr/>
        </p:nvSpPr>
        <p:spPr bwMode="auto">
          <a:xfrm>
            <a:off x="-74613" y="2032000"/>
            <a:ext cx="2514601"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dirty="0">
                <a:solidFill>
                  <a:srgbClr val="0033CC"/>
                </a:solidFill>
                <a:latin typeface="Verdana" panose="020B0604030504040204" pitchFamily="34" charset="0"/>
              </a:rPr>
              <a:t>第 </a:t>
            </a:r>
            <a:r>
              <a:rPr lang="en-US" altLang="zh-CN" dirty="0">
                <a:solidFill>
                  <a:srgbClr val="0033CC"/>
                </a:solidFill>
                <a:latin typeface="Times New Roman" pitchFamily="18" charset="0"/>
              </a:rPr>
              <a:t>6</a:t>
            </a:r>
            <a:r>
              <a:rPr lang="en-US" altLang="zh-CN" dirty="0">
                <a:solidFill>
                  <a:srgbClr val="0033CC"/>
                </a:solidFill>
                <a:latin typeface="Verdana" panose="020B0604030504040204" pitchFamily="34" charset="0"/>
              </a:rPr>
              <a:t> </a:t>
            </a:r>
            <a:r>
              <a:rPr lang="zh-CN" altLang="en-US" dirty="0">
                <a:solidFill>
                  <a:srgbClr val="0033CC"/>
                </a:solidFill>
                <a:latin typeface="Verdana" panose="020B0604030504040204" pitchFamily="34" charset="0"/>
              </a:rPr>
              <a:t>版</a:t>
            </a:r>
          </a:p>
        </p:txBody>
      </p:sp>
      <p:sp>
        <p:nvSpPr>
          <p:cNvPr id="3081" name="Text Box 14"/>
          <p:cNvSpPr txBox="1">
            <a:spLocks noChangeArrowheads="1"/>
          </p:cNvSpPr>
          <p:nvPr userDrawn="1"/>
        </p:nvSpPr>
        <p:spPr bwMode="auto">
          <a:xfrm>
            <a:off x="1600200" y="381000"/>
            <a:ext cx="5257800" cy="396875"/>
          </a:xfrm>
          <a:prstGeom prst="rect">
            <a:avLst/>
          </a:prstGeom>
          <a:noFill/>
          <a:ln>
            <a:noFill/>
          </a:ln>
        </p:spPr>
        <p:txBody>
          <a:bodyPr>
            <a:spAutoFit/>
          </a:bodyP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defRPr/>
            </a:pPr>
            <a:r>
              <a:rPr lang="zh-CN" altLang="en-US" sz="2000">
                <a:solidFill>
                  <a:srgbClr val="0033CC"/>
                </a:solidFill>
              </a:rPr>
              <a:t>普通高等教育“十二五”国家级规划教材</a:t>
            </a:r>
            <a:endParaRPr lang="zh-CN" altLang="en-US" b="0">
              <a:solidFill>
                <a:srgbClr val="0033CC"/>
              </a:solidFill>
            </a:endParaRPr>
          </a:p>
        </p:txBody>
      </p:sp>
      <p:pic>
        <p:nvPicPr>
          <p:cNvPr id="2056" name="图片 19" descr="十二五图标1.jpg"/>
          <p:cNvPicPr>
            <a:picLocks noChangeAspect="1" noChangeArrowheads="1"/>
          </p:cNvPicPr>
          <p:nvPr userDrawn="1"/>
        </p:nvPicPr>
        <p:blipFill>
          <a:blip r:embed="rId14" cstate="print"/>
          <a:srcRect/>
          <a:stretch>
            <a:fillRect/>
          </a:stretch>
        </p:blipFill>
        <p:spPr bwMode="auto">
          <a:xfrm>
            <a:off x="74613" y="61913"/>
            <a:ext cx="1524000" cy="1524000"/>
          </a:xfrm>
          <a:prstGeom prst="rect">
            <a:avLst/>
          </a:prstGeom>
          <a:noFill/>
          <a:ln w="9525">
            <a:noFill/>
            <a:miter lim="800000"/>
            <a:headEnd/>
            <a:tailEnd/>
          </a:ln>
        </p:spPr>
      </p:pic>
      <p:sp>
        <p:nvSpPr>
          <p:cNvPr id="2057" name="Rectangle 6"/>
          <p:cNvSpPr>
            <a:spLocks noGrp="1" noChangeArrowheads="1"/>
          </p:cNvSpPr>
          <p:nvPr>
            <p:ph type="body" idx="1"/>
          </p:nvPr>
        </p:nvSpPr>
        <p:spPr bwMode="auto">
          <a:xfrm>
            <a:off x="1182688" y="579438"/>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8" name="Rectangle 9"/>
          <p:cNvSpPr>
            <a:spLocks noGrp="1" noChangeArrowheads="1"/>
          </p:cNvSpPr>
          <p:nvPr>
            <p:ph type="title"/>
          </p:nvPr>
        </p:nvSpPr>
        <p:spPr bwMode="auto">
          <a:xfrm>
            <a:off x="2590800" y="228600"/>
            <a:ext cx="6300788"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85"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a:solidFill>
                  <a:srgbClr val="0066FF"/>
                </a:solidFill>
                <a:latin typeface="华文新魏" panose="02010800040101010101" pitchFamily="2" charset="-122"/>
                <a:ea typeface="华文新魏" panose="02010800040101010101" pitchFamily="2" charset="-122"/>
              </a:rPr>
              <a:t>电子商务概论</a:t>
            </a:r>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7" r:id="rId7"/>
    <p:sldLayoutId id="2147484230" r:id="rId8"/>
    <p:sldLayoutId id="2147484231" r:id="rId9"/>
    <p:sldLayoutId id="2147484232" r:id="rId10"/>
    <p:sldLayoutId id="2147484233" r:id="rId11"/>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3455988" y="1125538"/>
            <a:ext cx="5688012" cy="863600"/>
          </a:xfrm>
        </p:spPr>
        <p:txBody>
          <a:bodyPr/>
          <a:lstStyle/>
          <a:p>
            <a:pPr eaLnBrk="1" hangingPunct="1"/>
            <a:r>
              <a:rPr lang="zh-CN" altLang="en-US" sz="3600" smtClean="0">
                <a:latin typeface="黑体" pitchFamily="49" charset="-122"/>
                <a:ea typeface="黑体" pitchFamily="49" charset="-122"/>
              </a:rPr>
              <a:t>第七章 电子商务物流管理</a:t>
            </a:r>
            <a:endParaRPr lang="ko-KR" altLang="en-US" sz="3600" smtClean="0">
              <a:latin typeface="黑体" pitchFamily="49" charset="-122"/>
              <a:ea typeface="Gulim"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2"/>
          <p:cNvSpPr txBox="1">
            <a:spLocks noChangeArrowheads="1"/>
          </p:cNvSpPr>
          <p:nvPr/>
        </p:nvSpPr>
        <p:spPr bwMode="auto">
          <a:xfrm>
            <a:off x="457200" y="1295400"/>
            <a:ext cx="8229600" cy="5262563"/>
          </a:xfrm>
          <a:prstGeom prst="rect">
            <a:avLst/>
          </a:prstGeom>
          <a:noFill/>
          <a:ln w="9525">
            <a:noFill/>
            <a:miter lim="800000"/>
            <a:headEnd/>
            <a:tailEnd/>
          </a:ln>
        </p:spPr>
        <p:txBody>
          <a:bodyPr>
            <a:spAutoFit/>
          </a:bodyPr>
          <a:lstStyle/>
          <a:p>
            <a:pPr>
              <a:buFont typeface="Arial" pitchFamily="34" charset="0"/>
              <a:buNone/>
            </a:pPr>
            <a:r>
              <a:rPr lang="zh-CN" altLang="zh-CN">
                <a:solidFill>
                  <a:srgbClr val="FF0000"/>
                </a:solidFill>
              </a:rPr>
              <a:t>（</a:t>
            </a:r>
            <a:r>
              <a:rPr lang="en-US" altLang="zh-CN">
                <a:solidFill>
                  <a:srgbClr val="FF0000"/>
                </a:solidFill>
              </a:rPr>
              <a:t>2</a:t>
            </a:r>
            <a:r>
              <a:rPr lang="zh-CN" altLang="zh-CN">
                <a:solidFill>
                  <a:srgbClr val="FF0000"/>
                </a:solidFill>
              </a:rPr>
              <a:t>）仓储与分拣</a:t>
            </a:r>
          </a:p>
          <a:p>
            <a:pPr algn="just">
              <a:buFont typeface="Arial" pitchFamily="34" charset="0"/>
              <a:buNone/>
            </a:pPr>
            <a:r>
              <a:rPr lang="zh-CN" altLang="en-US"/>
              <a:t>         仓储中心接到订单后，则根据订单内容进行分拣；同   时负责存货清单管理以及存货的补给工作。</a:t>
            </a:r>
            <a:endParaRPr lang="zh-CN" altLang="zh-CN"/>
          </a:p>
          <a:p>
            <a:pPr>
              <a:buFont typeface="Arial" pitchFamily="34" charset="0"/>
              <a:buNone/>
            </a:pPr>
            <a:r>
              <a:rPr lang="zh-CN" altLang="zh-CN">
                <a:solidFill>
                  <a:srgbClr val="FF0000"/>
                </a:solidFill>
              </a:rPr>
              <a:t>（</a:t>
            </a:r>
            <a:r>
              <a:rPr lang="en-US" altLang="zh-CN">
                <a:solidFill>
                  <a:srgbClr val="FF0000"/>
                </a:solidFill>
              </a:rPr>
              <a:t>3</a:t>
            </a:r>
            <a:r>
              <a:rPr lang="zh-CN" altLang="zh-CN">
                <a:solidFill>
                  <a:srgbClr val="FF0000"/>
                </a:solidFill>
              </a:rPr>
              <a:t>）包装</a:t>
            </a:r>
            <a:endParaRPr lang="en-US" altLang="zh-CN">
              <a:solidFill>
                <a:srgbClr val="FF0000"/>
              </a:solidFill>
            </a:endParaRPr>
          </a:p>
          <a:p>
            <a:pPr>
              <a:buFont typeface="Arial" pitchFamily="34" charset="0"/>
              <a:buNone/>
            </a:pPr>
            <a:r>
              <a:rPr lang="zh-CN" altLang="en-US"/>
              <a:t>         通过对销售商品的包装进行重新组合拼配和加固，达到便于物流运输和配送的包装组合。</a:t>
            </a:r>
            <a:endParaRPr lang="en-US" altLang="zh-CN"/>
          </a:p>
          <a:p>
            <a:pPr>
              <a:buFont typeface="Arial" pitchFamily="34" charset="0"/>
              <a:buNone/>
            </a:pPr>
            <a:r>
              <a:rPr lang="zh-CN" altLang="zh-CN">
                <a:solidFill>
                  <a:srgbClr val="FF0000"/>
                </a:solidFill>
              </a:rPr>
              <a:t>（</a:t>
            </a:r>
            <a:r>
              <a:rPr lang="en-US" altLang="zh-CN">
                <a:solidFill>
                  <a:srgbClr val="FF0000"/>
                </a:solidFill>
              </a:rPr>
              <a:t>4</a:t>
            </a:r>
            <a:r>
              <a:rPr lang="zh-CN" altLang="zh-CN">
                <a:solidFill>
                  <a:srgbClr val="FF0000"/>
                </a:solidFill>
              </a:rPr>
              <a:t>）运输</a:t>
            </a:r>
          </a:p>
          <a:p>
            <a:pPr>
              <a:buFont typeface="Arial" pitchFamily="34" charset="0"/>
              <a:buNone/>
            </a:pPr>
            <a:r>
              <a:rPr lang="zh-CN" altLang="en-US"/>
              <a:t>         包括处理运输需求、设计运输路线、运输实施等运输全过程管理，以及向客户提供通过互联网对货物运输状态进行的实时跟踪服务</a:t>
            </a:r>
            <a:r>
              <a:rPr lang="zh-CN" altLang="zh-CN"/>
              <a:t>。</a:t>
            </a:r>
          </a:p>
          <a:p>
            <a:pPr>
              <a:buFont typeface="Arial" pitchFamily="34" charset="0"/>
              <a:buNone/>
            </a:pPr>
            <a:r>
              <a:rPr lang="zh-CN" altLang="zh-CN">
                <a:solidFill>
                  <a:srgbClr val="FF0000"/>
                </a:solidFill>
              </a:rPr>
              <a:t>（</a:t>
            </a:r>
            <a:r>
              <a:rPr lang="en-US" altLang="zh-CN">
                <a:solidFill>
                  <a:srgbClr val="FF0000"/>
                </a:solidFill>
              </a:rPr>
              <a:t>5</a:t>
            </a:r>
            <a:r>
              <a:rPr lang="zh-CN" altLang="zh-CN">
                <a:solidFill>
                  <a:srgbClr val="FF0000"/>
                </a:solidFill>
              </a:rPr>
              <a:t>）客户服务</a:t>
            </a:r>
          </a:p>
          <a:p>
            <a:pPr>
              <a:buFont typeface="Arial" pitchFamily="34" charset="0"/>
              <a:buNone/>
            </a:pPr>
            <a:r>
              <a:rPr lang="en-US" altLang="zh-CN"/>
              <a:t>        </a:t>
            </a:r>
            <a:r>
              <a:rPr lang="zh-CN" altLang="zh-CN"/>
              <a:t>包括售前、售中以及售后服务，以及对顾客的电话、传真、电子邮件等回复工作，涉及存货信息、货物到达信息、退货信息以及顾客意见等。</a:t>
            </a:r>
          </a:p>
        </p:txBody>
      </p:sp>
      <p:sp>
        <p:nvSpPr>
          <p:cNvPr id="21507" name="灯片编号占位符 1"/>
          <p:cNvSpPr>
            <a:spLocks noGrp="1" noChangeArrowheads="1"/>
          </p:cNvSpPr>
          <p:nvPr>
            <p:ph type="sldNum" sz="quarter" idx="12"/>
          </p:nvPr>
        </p:nvSpPr>
        <p:spPr>
          <a:noFill/>
        </p:spPr>
        <p:txBody>
          <a:bodyPr/>
          <a:lstStyle/>
          <a:p>
            <a:fld id="{8D465B08-BA71-49B0-8D61-1C814EB6E171}" type="slidenum">
              <a:rPr lang="en-US" altLang="zh-CN"/>
              <a:pPr/>
              <a:t>10</a:t>
            </a:fld>
            <a:endParaRPr lang="zh-CN" altLang="en-US"/>
          </a:p>
        </p:txBody>
      </p:sp>
      <p:sp>
        <p:nvSpPr>
          <p:cNvPr id="5" name="Rectangle 2"/>
          <p:cNvSpPr txBox="1">
            <a:spLocks noChangeArrowheads="1"/>
          </p:cNvSpPr>
          <p:nvPr/>
        </p:nvSpPr>
        <p:spPr bwMode="auto">
          <a:xfrm>
            <a:off x="2792413" y="228600"/>
            <a:ext cx="6302375"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a:defRPr/>
            </a:pPr>
            <a:r>
              <a:rPr lang="en-US" altLang="zh-CN" kern="0">
                <a:ea typeface="宋体" panose="02010600030101010101" pitchFamily="2" charset="-122"/>
              </a:rPr>
              <a:t>7.1.2</a:t>
            </a:r>
            <a:r>
              <a:rPr lang="zh-CN" altLang="en-US" kern="0">
                <a:ea typeface="宋体" panose="02010600030101010101" pitchFamily="2" charset="-122"/>
              </a:rPr>
              <a:t> </a:t>
            </a:r>
            <a:r>
              <a:rPr lang="zh-CN" altLang="zh-CN" kern="0">
                <a:ea typeface="宋体" panose="02010600030101010101" pitchFamily="2" charset="-122"/>
              </a:rPr>
              <a:t>电子商务物流概念</a:t>
            </a:r>
            <a:r>
              <a:rPr lang="zh-CN" altLang="en-US" kern="0">
                <a:ea typeface="宋体" panose="02010600030101010101" pitchFamily="2" charset="-122"/>
              </a:rPr>
              <a:t>和内容</a:t>
            </a:r>
            <a:r>
              <a:rPr lang="zh-CN" altLang="zh-CN" kern="0">
                <a:ea typeface="宋体" panose="02010600030101010101" pitchFamily="2" charset="-122"/>
              </a:rPr>
              <a:t> </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76200" y="1371600"/>
            <a:ext cx="8915400" cy="4953000"/>
          </a:xfrm>
        </p:spPr>
        <p:txBody>
          <a:bodyPr/>
          <a:lstStyle/>
          <a:p>
            <a:pPr>
              <a:buFont typeface="Wingdings" pitchFamily="2" charset="2"/>
              <a:buNone/>
            </a:pPr>
            <a:r>
              <a:rPr lang="en-US" altLang="zh-CN" b="1" smtClean="0">
                <a:solidFill>
                  <a:srgbClr val="0066FF"/>
                </a:solidFill>
                <a:ea typeface="宋体" pitchFamily="2" charset="-122"/>
              </a:rPr>
              <a:t>1</a:t>
            </a:r>
            <a:r>
              <a:rPr lang="zh-CN" altLang="zh-CN" b="1" smtClean="0">
                <a:solidFill>
                  <a:srgbClr val="0066FF"/>
                </a:solidFill>
                <a:ea typeface="宋体" pitchFamily="2" charset="-122"/>
              </a:rPr>
              <a:t>）应用范围</a:t>
            </a:r>
          </a:p>
          <a:p>
            <a:pPr algn="just">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随着物流和供应链管理概念的普及和发展，电子商务物流冷链的应用范围也在不断扩大，大致可以分为三类：</a:t>
            </a:r>
            <a:r>
              <a:rPr lang="zh-CN" altLang="en-US" b="1" smtClean="0">
                <a:solidFill>
                  <a:srgbClr val="000000"/>
                </a:solidFill>
                <a:ea typeface="宋体" pitchFamily="2" charset="-122"/>
              </a:rPr>
              <a:t>一是生鲜农产品，如蔬菜、水果、水产品、肉类和蛋类等；二是经过加工的食品，如加工好的熟食、奶制品、速冻食品以及餐饮原料；三是具有特殊性质的商品，如生物供体、药品、人体血液和花卉产品等。其中，果蔬的自身内在品性是其新鲜水平的固有本质，这种固有本质即是内因；而采取各种方式抑制衰老，保持新鲜的措施即是外因。果蔬自身质量、无伤病是搞好保鲜的基础。贮藏技术是外因，只能对保鲜产品的某些生物学特性作些补充和修饰，对于某一特定品种，无论采取何种先进保鲜技术，其贮藏寿命都是有限的，只有采前生产栽培与采后保鲜技术相辅相成才能获得最佳贮藏效果</a:t>
            </a:r>
            <a:r>
              <a:rPr lang="zh-CN" altLang="zh-CN" b="1" smtClean="0">
                <a:solidFill>
                  <a:srgbClr val="000000"/>
                </a:solidFill>
                <a:ea typeface="宋体" pitchFamily="2" charset="-122"/>
              </a:rPr>
              <a:t>。</a:t>
            </a:r>
          </a:p>
          <a:p>
            <a:pPr>
              <a:buFont typeface="Wingdings" pitchFamily="2" charset="2"/>
              <a:buNone/>
            </a:pPr>
            <a:endParaRPr lang="zh-CN" altLang="en-US" smtClean="0">
              <a:ea typeface="宋体" pitchFamily="2" charset="-122"/>
            </a:endParaRPr>
          </a:p>
        </p:txBody>
      </p:sp>
      <p:sp>
        <p:nvSpPr>
          <p:cNvPr id="119811" name="灯片编号占位符 1"/>
          <p:cNvSpPr>
            <a:spLocks noGrp="1" noChangeArrowheads="1"/>
          </p:cNvSpPr>
          <p:nvPr>
            <p:ph type="sldNum" sz="quarter" idx="12"/>
          </p:nvPr>
        </p:nvSpPr>
        <p:spPr>
          <a:noFill/>
        </p:spPr>
        <p:txBody>
          <a:bodyPr/>
          <a:lstStyle/>
          <a:p>
            <a:fld id="{2FCC69C9-0CAD-4B8F-B78F-76CC24B35E45}" type="slidenum">
              <a:rPr lang="en-US" altLang="zh-CN"/>
              <a:pPr/>
              <a:t>100</a:t>
            </a:fld>
            <a:endParaRPr lang="zh-CN" altLang="en-US"/>
          </a:p>
        </p:txBody>
      </p:sp>
      <p:sp>
        <p:nvSpPr>
          <p:cNvPr id="119812" name="Rectangle 2"/>
          <p:cNvSpPr>
            <a:spLocks noGrp="1" noChangeArrowheads="1"/>
          </p:cNvSpPr>
          <p:nvPr>
            <p:ph type="title"/>
          </p:nvPr>
        </p:nvSpPr>
        <p:spPr>
          <a:xfrm>
            <a:off x="2971800" y="231775"/>
            <a:ext cx="5638800" cy="603250"/>
          </a:xfrm>
        </p:spPr>
        <p:txBody>
          <a:bodyPr/>
          <a:lstStyle/>
          <a:p>
            <a:r>
              <a:rPr lang="en-US" altLang="zh-CN" smtClean="0">
                <a:ea typeface="宋体" pitchFamily="2" charset="-122"/>
              </a:rPr>
              <a:t>7.4.3</a:t>
            </a:r>
            <a:r>
              <a:rPr lang="zh-CN" altLang="zh-CN" smtClean="0">
                <a:ea typeface="宋体" pitchFamily="2" charset="-122"/>
              </a:rPr>
              <a:t>电子商务物流冷链保鲜</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04800" y="1371600"/>
            <a:ext cx="8515350" cy="4953000"/>
          </a:xfrm>
        </p:spPr>
        <p:txBody>
          <a:bodyPr/>
          <a:lstStyle/>
          <a:p>
            <a:pPr>
              <a:buFont typeface="Wingdings" pitchFamily="2" charset="2"/>
              <a:buNone/>
            </a:pPr>
            <a:r>
              <a:rPr lang="en-US" altLang="zh-CN" b="1" smtClean="0">
                <a:solidFill>
                  <a:srgbClr val="0066FF"/>
                </a:solidFill>
                <a:ea typeface="宋体" pitchFamily="2" charset="-122"/>
              </a:rPr>
              <a:t>2</a:t>
            </a:r>
            <a:r>
              <a:rPr lang="zh-CN" altLang="zh-CN" b="1" smtClean="0">
                <a:solidFill>
                  <a:srgbClr val="0066FF"/>
                </a:solidFill>
                <a:ea typeface="宋体" pitchFamily="2" charset="-122"/>
              </a:rPr>
              <a:t>）发展现状</a:t>
            </a:r>
          </a:p>
          <a:p>
            <a:pPr>
              <a:buFont typeface="Wingdings" pitchFamily="2" charset="2"/>
              <a:buNone/>
            </a:pPr>
            <a:r>
              <a:rPr lang="en-US" altLang="zh-CN" b="1" smtClean="0">
                <a:solidFill>
                  <a:srgbClr val="000000"/>
                </a:solidFill>
                <a:ea typeface="宋体" pitchFamily="2" charset="-122"/>
              </a:rPr>
              <a:t>           </a:t>
            </a:r>
            <a:r>
              <a:rPr lang="zh-CN" altLang="zh-CN" b="1" smtClean="0">
                <a:solidFill>
                  <a:srgbClr val="000000"/>
                </a:solidFill>
                <a:ea typeface="宋体" pitchFamily="2" charset="-122"/>
              </a:rPr>
              <a:t>进入新世纪以来，我国电子商务物流冷链保鲜技术迅速发展，冷链物流发展环境和条件不断改善，冷链物流得到较快发展。我国每年约有</a:t>
            </a:r>
            <a:r>
              <a:rPr lang="en-US" altLang="zh-CN" b="1" smtClean="0">
                <a:solidFill>
                  <a:srgbClr val="000000"/>
                </a:solidFill>
                <a:ea typeface="宋体" pitchFamily="2" charset="-122"/>
              </a:rPr>
              <a:t>4</a:t>
            </a:r>
            <a:r>
              <a:rPr lang="zh-CN" altLang="zh-CN" b="1" smtClean="0">
                <a:solidFill>
                  <a:srgbClr val="000000"/>
                </a:solidFill>
                <a:ea typeface="宋体" pitchFamily="2" charset="-122"/>
              </a:rPr>
              <a:t>亿吨生鲜农产品进入流通领域，冷链物流比例逐步提高。随着冷链市场不断扩大，冷链物流企业不断涌现，并呈现出网络化、标准化、规模化、集团化发展态势。</a:t>
            </a:r>
            <a:endParaRPr lang="en-US" altLang="zh-CN" b="1" smtClean="0">
              <a:solidFill>
                <a:srgbClr val="000000"/>
              </a:solidFill>
              <a:ea typeface="宋体" pitchFamily="2" charset="-122"/>
            </a:endParaRPr>
          </a:p>
          <a:p>
            <a:pPr>
              <a:buFont typeface="Wingdings" pitchFamily="2" charset="2"/>
              <a:buNone/>
            </a:pPr>
            <a:r>
              <a:rPr lang="en-US" altLang="zh-CN" b="1" smtClean="0">
                <a:solidFill>
                  <a:srgbClr val="FF0000"/>
                </a:solidFill>
                <a:ea typeface="宋体" pitchFamily="2" charset="-122"/>
              </a:rPr>
              <a:t>    </a:t>
            </a:r>
            <a:r>
              <a:rPr lang="zh-CN" altLang="zh-CN" b="1" smtClean="0">
                <a:solidFill>
                  <a:srgbClr val="FF0000"/>
                </a:solidFill>
                <a:ea typeface="宋体" pitchFamily="2" charset="-122"/>
              </a:rPr>
              <a:t>优点</a:t>
            </a:r>
            <a:r>
              <a:rPr lang="zh-CN" altLang="en-US" b="1" smtClean="0">
                <a:solidFill>
                  <a:srgbClr val="FF0000"/>
                </a:solidFill>
                <a:ea typeface="宋体" pitchFamily="2" charset="-122"/>
              </a:rPr>
              <a:t>：</a:t>
            </a:r>
            <a:r>
              <a:rPr lang="zh-CN" altLang="zh-CN" b="1" smtClean="0">
                <a:solidFill>
                  <a:srgbClr val="000000"/>
                </a:solidFill>
                <a:ea typeface="宋体" pitchFamily="2" charset="-122"/>
              </a:rPr>
              <a:t>第一，</a:t>
            </a:r>
            <a:r>
              <a:rPr lang="zh-CN" altLang="en-US" b="1" smtClean="0">
                <a:solidFill>
                  <a:srgbClr val="000000"/>
                </a:solidFill>
                <a:ea typeface="宋体" pitchFamily="2" charset="-122"/>
              </a:rPr>
              <a:t>冷链物流提高了食品的保鲜能力，较少影响到食物的营养和味道，提高了食物的存储期限；第二，冷链物流具有非常高的效率，不同地域之间的食物输送非常方便，且在运送到目的地时仍然很新鲜。第三，冷链物流为食品的安全输送提供了保证，一个完整的冷链物流可以对货物进行全程的温度控制以确保食品的安全。</a:t>
            </a:r>
          </a:p>
        </p:txBody>
      </p:sp>
      <p:sp>
        <p:nvSpPr>
          <p:cNvPr id="120835" name="灯片编号占位符 1"/>
          <p:cNvSpPr>
            <a:spLocks noGrp="1" noChangeArrowheads="1"/>
          </p:cNvSpPr>
          <p:nvPr>
            <p:ph type="sldNum" sz="quarter" idx="12"/>
          </p:nvPr>
        </p:nvSpPr>
        <p:spPr>
          <a:noFill/>
        </p:spPr>
        <p:txBody>
          <a:bodyPr/>
          <a:lstStyle/>
          <a:p>
            <a:fld id="{16F7EEC7-3470-4DA4-A929-75347EA3D1AF}" type="slidenum">
              <a:rPr lang="en-US" altLang="zh-CN"/>
              <a:pPr/>
              <a:t>101</a:t>
            </a:fld>
            <a:endParaRPr lang="zh-CN" altLang="en-US"/>
          </a:p>
        </p:txBody>
      </p:sp>
      <p:sp>
        <p:nvSpPr>
          <p:cNvPr id="120836" name="Rectangle 2"/>
          <p:cNvSpPr>
            <a:spLocks noGrp="1" noChangeArrowheads="1"/>
          </p:cNvSpPr>
          <p:nvPr>
            <p:ph type="title"/>
          </p:nvPr>
        </p:nvSpPr>
        <p:spPr>
          <a:xfrm>
            <a:off x="2971800" y="231775"/>
            <a:ext cx="5638800" cy="603250"/>
          </a:xfrm>
        </p:spPr>
        <p:txBody>
          <a:bodyPr/>
          <a:lstStyle/>
          <a:p>
            <a:r>
              <a:rPr lang="en-US" altLang="zh-CN" smtClean="0">
                <a:ea typeface="宋体" pitchFamily="2" charset="-122"/>
              </a:rPr>
              <a:t>7.4.3</a:t>
            </a:r>
            <a:r>
              <a:rPr lang="zh-CN" altLang="zh-CN" smtClean="0">
                <a:ea typeface="宋体" pitchFamily="2" charset="-122"/>
              </a:rPr>
              <a:t>电子商务物流冷链保鲜</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p:txBody>
          <a:bodyPr/>
          <a:lstStyle/>
          <a:p>
            <a:pPr marL="0" indent="0" algn="just">
              <a:spcBef>
                <a:spcPts val="0"/>
              </a:spcBef>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）发展现状</a:t>
            </a: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目前，国内的冷链物流主要集中在公路运输方面，而航空、铁路等运输形式还处在起步阶段。但成熟的冷链物流涵盖从生产到销售全过程，而整个流程是对生产、加工、储存、销售等过程都进行冷链处理，具体来看可以划分为四个不同的技术阶段：</a:t>
            </a:r>
            <a:endParaRPr lang="en-US" altLang="zh-CN" b="1" dirty="0">
              <a:solidFill>
                <a:srgbClr val="000000"/>
              </a:solidFill>
              <a:ea typeface="宋体" panose="02010600030101010101" pitchFamily="2" charset="-122"/>
            </a:endParaRP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一是源头采用真空预冷技术和冰温预冷技术；</a:t>
            </a:r>
            <a:endParaRPr lang="en-US" altLang="zh-CN" b="1" dirty="0">
              <a:solidFill>
                <a:srgbClr val="000000"/>
              </a:solidFill>
              <a:ea typeface="宋体" panose="02010600030101010101" pitchFamily="2" charset="-122"/>
            </a:endParaRP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二是在贮藏阶段采用自动冷库技术；</a:t>
            </a:r>
            <a:endParaRPr lang="en-US" altLang="zh-CN" b="1" dirty="0">
              <a:solidFill>
                <a:srgbClr val="000000"/>
              </a:solidFill>
              <a:ea typeface="宋体" panose="02010600030101010101" pitchFamily="2" charset="-122"/>
            </a:endParaRP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三是冷藏运输采用冷藏车、铁路冷藏车和冷藏集装箱配套使用的物流模式；</a:t>
            </a:r>
            <a:endParaRPr lang="en-US" altLang="zh-CN" b="1" dirty="0">
              <a:solidFill>
                <a:srgbClr val="000000"/>
              </a:solidFill>
              <a:ea typeface="宋体" panose="02010600030101010101" pitchFamily="2" charset="-122"/>
            </a:endParaRP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四是运用信息技术建立电子虚拟果蔬冷链物流供应链管理系统，对冷链全过程进行动态监控。</a:t>
            </a:r>
            <a:endParaRPr lang="en-US" altLang="zh-CN" b="1" dirty="0">
              <a:solidFill>
                <a:srgbClr val="000000"/>
              </a:solidFill>
              <a:ea typeface="宋体" panose="02010600030101010101" pitchFamily="2" charset="-122"/>
            </a:endParaRPr>
          </a:p>
          <a:p>
            <a:pPr>
              <a:buFont typeface="Wingdings" pitchFamily="2" charset="2"/>
              <a:buNone/>
              <a:defRPr/>
            </a:pPr>
            <a:endParaRPr lang="zh-CN" altLang="en-US" dirty="0">
              <a:solidFill>
                <a:srgbClr val="000000"/>
              </a:solidFill>
              <a:ea typeface="宋体" panose="02010600030101010101" pitchFamily="2" charset="-122"/>
            </a:endParaRPr>
          </a:p>
        </p:txBody>
      </p:sp>
      <p:sp>
        <p:nvSpPr>
          <p:cNvPr id="121859" name="灯片编号占位符 1"/>
          <p:cNvSpPr>
            <a:spLocks noGrp="1" noChangeArrowheads="1"/>
          </p:cNvSpPr>
          <p:nvPr>
            <p:ph type="sldNum" sz="quarter" idx="12"/>
          </p:nvPr>
        </p:nvSpPr>
        <p:spPr>
          <a:noFill/>
        </p:spPr>
        <p:txBody>
          <a:bodyPr/>
          <a:lstStyle/>
          <a:p>
            <a:fld id="{234B1866-B449-4EE1-9E16-0001A1DE0413}" type="slidenum">
              <a:rPr lang="en-US" altLang="zh-CN"/>
              <a:pPr/>
              <a:t>102</a:t>
            </a:fld>
            <a:endParaRPr lang="zh-CN" altLang="en-US"/>
          </a:p>
        </p:txBody>
      </p:sp>
      <p:sp>
        <p:nvSpPr>
          <p:cNvPr id="121860" name="Rectangle 2"/>
          <p:cNvSpPr>
            <a:spLocks noGrp="1" noChangeArrowheads="1"/>
          </p:cNvSpPr>
          <p:nvPr>
            <p:ph type="title"/>
          </p:nvPr>
        </p:nvSpPr>
        <p:spPr>
          <a:xfrm>
            <a:off x="2971800" y="231775"/>
            <a:ext cx="5638800" cy="603250"/>
          </a:xfrm>
        </p:spPr>
        <p:txBody>
          <a:bodyPr/>
          <a:lstStyle/>
          <a:p>
            <a:r>
              <a:rPr lang="en-US" altLang="zh-CN" smtClean="0">
                <a:ea typeface="宋体" pitchFamily="2" charset="-122"/>
              </a:rPr>
              <a:t>7.4.3</a:t>
            </a:r>
            <a:r>
              <a:rPr lang="zh-CN" altLang="zh-CN" smtClean="0">
                <a:ea typeface="宋体" pitchFamily="2" charset="-122"/>
              </a:rPr>
              <a:t>电子商务物流冷链保鲜</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a:xfrm>
            <a:off x="457200" y="1371600"/>
            <a:ext cx="8362950" cy="5257800"/>
          </a:xfrm>
        </p:spPr>
        <p:txBody>
          <a:bodyPr/>
          <a:lstStyle/>
          <a:p>
            <a:pPr>
              <a:buFont typeface="Wingdings" pitchFamily="2" charset="2"/>
              <a:buNone/>
            </a:pPr>
            <a:r>
              <a:rPr lang="en-US" altLang="zh-CN" b="1" smtClean="0">
                <a:solidFill>
                  <a:srgbClr val="0066FF"/>
                </a:solidFill>
                <a:ea typeface="宋体" pitchFamily="2" charset="-122"/>
              </a:rPr>
              <a:t>3</a:t>
            </a:r>
            <a:r>
              <a:rPr lang="zh-CN" altLang="zh-CN" b="1" smtClean="0">
                <a:solidFill>
                  <a:srgbClr val="0066FF"/>
                </a:solidFill>
                <a:ea typeface="宋体" pitchFamily="2" charset="-122"/>
              </a:rPr>
              <a:t>）冷链物流主导模式</a:t>
            </a: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1</a:t>
            </a:r>
            <a:r>
              <a:rPr lang="zh-CN" altLang="zh-CN" b="1" smtClean="0">
                <a:solidFill>
                  <a:srgbClr val="FF0000"/>
                </a:solidFill>
                <a:ea typeface="宋体" pitchFamily="2" charset="-122"/>
              </a:rPr>
              <a:t>）</a:t>
            </a:r>
            <a:r>
              <a:rPr lang="zh-CN" altLang="en-US" b="1" smtClean="0">
                <a:solidFill>
                  <a:srgbClr val="FF0000"/>
                </a:solidFill>
                <a:ea typeface="宋体" pitchFamily="2" charset="-122"/>
              </a:rPr>
              <a:t>以大型农产品批发市场运营商为主导的农产品冷链物流模式</a:t>
            </a:r>
            <a:endParaRPr lang="zh-CN" altLang="zh-CN" b="1" smtClean="0">
              <a:solidFill>
                <a:srgbClr val="FF0000"/>
              </a:solidFill>
              <a:ea typeface="宋体" pitchFamily="2" charset="-122"/>
            </a:endParaRP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a:t>
            </a:r>
            <a:r>
              <a:rPr lang="zh-CN" altLang="en-US" b="1" smtClean="0">
                <a:solidFill>
                  <a:srgbClr val="FF0000"/>
                </a:solidFill>
                <a:ea typeface="宋体" pitchFamily="2" charset="-122"/>
              </a:rPr>
              <a:t>以连锁超市为主导的农产品冷链物流模式</a:t>
            </a:r>
            <a:endParaRPr lang="zh-CN" altLang="zh-CN" b="1" smtClean="0">
              <a:solidFill>
                <a:srgbClr val="FF0000"/>
              </a:solidFill>
              <a:ea typeface="宋体" pitchFamily="2" charset="-122"/>
            </a:endParaRP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3</a:t>
            </a:r>
            <a:r>
              <a:rPr lang="zh-CN" altLang="zh-CN" b="1" smtClean="0">
                <a:solidFill>
                  <a:srgbClr val="FF0000"/>
                </a:solidFill>
                <a:ea typeface="宋体" pitchFamily="2" charset="-122"/>
              </a:rPr>
              <a:t>）</a:t>
            </a:r>
            <a:r>
              <a:rPr lang="zh-CN" altLang="en-US" b="1" smtClean="0">
                <a:solidFill>
                  <a:srgbClr val="FF0000"/>
                </a:solidFill>
                <a:ea typeface="宋体" pitchFamily="2" charset="-122"/>
              </a:rPr>
              <a:t>以物流中心为主导的农产品冷链物流模式</a:t>
            </a:r>
            <a:endParaRPr lang="zh-CN" altLang="zh-CN" b="1" smtClean="0">
              <a:solidFill>
                <a:srgbClr val="FF0000"/>
              </a:solidFill>
              <a:ea typeface="宋体" pitchFamily="2" charset="-122"/>
            </a:endParaRPr>
          </a:p>
          <a:p>
            <a:pPr>
              <a:spcBef>
                <a:spcPts val="2400"/>
              </a:spcBef>
              <a:buFont typeface="Wingdings" pitchFamily="2" charset="2"/>
              <a:buNone/>
            </a:pPr>
            <a:endParaRPr lang="en-US" altLang="zh-CN" b="1" smtClean="0">
              <a:solidFill>
                <a:srgbClr val="000000"/>
              </a:solidFill>
              <a:ea typeface="宋体" pitchFamily="2" charset="-122"/>
            </a:endParaRPr>
          </a:p>
          <a:p>
            <a:pPr>
              <a:buFont typeface="Wingdings" pitchFamily="2" charset="2"/>
              <a:buNone/>
            </a:pPr>
            <a:endParaRPr lang="zh-CN" altLang="en-US" smtClean="0">
              <a:ea typeface="宋体" pitchFamily="2" charset="-122"/>
            </a:endParaRPr>
          </a:p>
        </p:txBody>
      </p:sp>
      <p:sp>
        <p:nvSpPr>
          <p:cNvPr id="122883" name="灯片编号占位符 1"/>
          <p:cNvSpPr>
            <a:spLocks noGrp="1" noChangeArrowheads="1"/>
          </p:cNvSpPr>
          <p:nvPr>
            <p:ph type="sldNum" sz="quarter" idx="12"/>
          </p:nvPr>
        </p:nvSpPr>
        <p:spPr>
          <a:noFill/>
        </p:spPr>
        <p:txBody>
          <a:bodyPr/>
          <a:lstStyle/>
          <a:p>
            <a:fld id="{2931D17D-BF38-445C-A887-FE394831334D}" type="slidenum">
              <a:rPr lang="en-US" altLang="zh-CN"/>
              <a:pPr/>
              <a:t>103</a:t>
            </a:fld>
            <a:endParaRPr lang="zh-CN" altLang="en-US"/>
          </a:p>
        </p:txBody>
      </p:sp>
      <p:sp>
        <p:nvSpPr>
          <p:cNvPr id="122884" name="Rectangle 2"/>
          <p:cNvSpPr>
            <a:spLocks noGrp="1" noChangeArrowheads="1"/>
          </p:cNvSpPr>
          <p:nvPr>
            <p:ph type="title"/>
          </p:nvPr>
        </p:nvSpPr>
        <p:spPr>
          <a:xfrm>
            <a:off x="2971800" y="231775"/>
            <a:ext cx="5638800" cy="603250"/>
          </a:xfrm>
        </p:spPr>
        <p:txBody>
          <a:bodyPr/>
          <a:lstStyle/>
          <a:p>
            <a:r>
              <a:rPr lang="en-US" altLang="zh-CN" smtClean="0">
                <a:ea typeface="宋体" pitchFamily="2" charset="-122"/>
              </a:rPr>
              <a:t>7.4.3</a:t>
            </a:r>
            <a:r>
              <a:rPr lang="zh-CN" altLang="zh-CN" smtClean="0">
                <a:ea typeface="宋体" pitchFamily="2" charset="-122"/>
              </a:rPr>
              <a:t>电子商务物流冷链保鲜</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457200" y="1371600"/>
            <a:ext cx="8362950" cy="5486400"/>
          </a:xfrm>
        </p:spPr>
        <p:txBody>
          <a:bodyPr/>
          <a:lstStyle/>
          <a:p>
            <a:pPr algn="just">
              <a:buFont typeface="Wingdings" pitchFamily="2" charset="2"/>
              <a:buNone/>
              <a:defRPr/>
            </a:pPr>
            <a:r>
              <a:rPr lang="en-US" altLang="zh-CN" b="1" dirty="0">
                <a:solidFill>
                  <a:srgbClr val="0066FF"/>
                </a:solidFill>
                <a:ea typeface="宋体" panose="02010600030101010101" pitchFamily="2" charset="-122"/>
              </a:rPr>
              <a:t>4</a:t>
            </a:r>
            <a:r>
              <a:rPr lang="zh-CN" altLang="zh-CN" b="1" dirty="0">
                <a:solidFill>
                  <a:srgbClr val="0066FF"/>
                </a:solidFill>
                <a:ea typeface="宋体" panose="02010600030101010101" pitchFamily="2" charset="-122"/>
              </a:rPr>
              <a:t>）运营成本</a:t>
            </a: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目前冷链物流的成本相对比较昂贵，相较于普通物流，冷链物流的成本要高出</a:t>
            </a:r>
            <a:r>
              <a:rPr lang="en-US" altLang="zh-CN" b="1" dirty="0">
                <a:solidFill>
                  <a:srgbClr val="000000"/>
                </a:solidFill>
                <a:latin typeface="Times New Roman" pitchFamily="18" charset="0"/>
                <a:ea typeface="宋体" panose="02010600030101010101" pitchFamily="2" charset="-122"/>
                <a:cs typeface="Times New Roman" pitchFamily="18" charset="0"/>
              </a:rPr>
              <a:t>40%-60%</a:t>
            </a:r>
            <a:r>
              <a:rPr lang="zh-CN" altLang="en-US" b="1" dirty="0">
                <a:solidFill>
                  <a:srgbClr val="000000"/>
                </a:solidFill>
                <a:ea typeface="宋体" panose="02010600030101010101" pitchFamily="2" charset="-122"/>
              </a:rPr>
              <a:t>。产业链条可以划分为上游的冷链设备制造商和冷链技术供应商，农产品、医药等生产企业以及中下游的仓储环节和流通环节。其中仓储和运输的要求较高，大大增加了冷链物流的成本，同时也降低了产品的损耗率。昂贵的冷链物流成本主要是由运输成本、仓储成本、库存成本和管理成本组成。其中运输成本与仓储成本所占比例较大，而库存成本的比例则相对较小</a:t>
            </a:r>
            <a:r>
              <a:rPr lang="zh-CN" altLang="zh-CN" b="1" dirty="0">
                <a:solidFill>
                  <a:srgbClr val="000000"/>
                </a:solidFill>
                <a:ea typeface="宋体" panose="02010600030101010101" pitchFamily="2" charset="-122"/>
              </a:rPr>
              <a:t>。</a:t>
            </a: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降低成本的关键在于形成合理、高效的冷藏链。运输过程中，企业应针对当前冷链物流的发展，积极发展多品种小批量的小编组机冷车，满足市场对多品种小批量货源运送的需求</a:t>
            </a:r>
            <a:r>
              <a:rPr lang="zh-CN" altLang="zh-CN" b="1" dirty="0">
                <a:solidFill>
                  <a:srgbClr val="000000"/>
                </a:solidFill>
                <a:ea typeface="宋体" panose="02010600030101010101" pitchFamily="2" charset="-122"/>
              </a:rPr>
              <a:t>。</a:t>
            </a:r>
            <a:endParaRPr lang="zh-CN" altLang="en-US" b="1" dirty="0">
              <a:solidFill>
                <a:srgbClr val="000000"/>
              </a:solidFill>
              <a:ea typeface="宋体" panose="02010600030101010101" pitchFamily="2" charset="-122"/>
            </a:endParaRPr>
          </a:p>
        </p:txBody>
      </p:sp>
      <p:sp>
        <p:nvSpPr>
          <p:cNvPr id="123907" name="灯片编号占位符 1"/>
          <p:cNvSpPr>
            <a:spLocks noGrp="1" noChangeArrowheads="1"/>
          </p:cNvSpPr>
          <p:nvPr>
            <p:ph type="sldNum" sz="quarter" idx="12"/>
          </p:nvPr>
        </p:nvSpPr>
        <p:spPr>
          <a:noFill/>
        </p:spPr>
        <p:txBody>
          <a:bodyPr/>
          <a:lstStyle/>
          <a:p>
            <a:fld id="{A50EA488-C7B1-4AEC-89F2-CD1F8FE4839A}" type="slidenum">
              <a:rPr lang="en-US" altLang="zh-CN"/>
              <a:pPr/>
              <a:t>104</a:t>
            </a:fld>
            <a:endParaRPr lang="zh-CN" altLang="en-US"/>
          </a:p>
        </p:txBody>
      </p:sp>
      <p:sp>
        <p:nvSpPr>
          <p:cNvPr id="123908" name="Rectangle 2"/>
          <p:cNvSpPr>
            <a:spLocks noGrp="1" noChangeArrowheads="1"/>
          </p:cNvSpPr>
          <p:nvPr>
            <p:ph type="title"/>
          </p:nvPr>
        </p:nvSpPr>
        <p:spPr>
          <a:xfrm>
            <a:off x="2971800" y="231775"/>
            <a:ext cx="5638800" cy="603250"/>
          </a:xfrm>
        </p:spPr>
        <p:txBody>
          <a:bodyPr/>
          <a:lstStyle/>
          <a:p>
            <a:r>
              <a:rPr lang="en-US" altLang="zh-CN" smtClean="0">
                <a:ea typeface="宋体" pitchFamily="2" charset="-122"/>
              </a:rPr>
              <a:t>7.4.3</a:t>
            </a:r>
            <a:r>
              <a:rPr lang="zh-CN" altLang="zh-CN" smtClean="0">
                <a:ea typeface="宋体" pitchFamily="2" charset="-122"/>
              </a:rPr>
              <a:t>电子商务物流冷链保鲜</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533400" y="1219200"/>
            <a:ext cx="8458200" cy="5486400"/>
          </a:xfrm>
        </p:spPr>
        <p:txBody>
          <a:bodyPr/>
          <a:lstStyle/>
          <a:p>
            <a:pPr algn="just">
              <a:buFont typeface="Wingdings" pitchFamily="2" charset="2"/>
              <a:buNone/>
              <a:defRPr/>
            </a:pPr>
            <a:r>
              <a:rPr lang="en-US" altLang="zh-CN" b="1" dirty="0">
                <a:solidFill>
                  <a:srgbClr val="0066FF"/>
                </a:solidFill>
                <a:ea typeface="宋体" panose="02010600030101010101" pitchFamily="2" charset="-122"/>
              </a:rPr>
              <a:t>5</a:t>
            </a:r>
            <a:r>
              <a:rPr lang="zh-CN" altLang="zh-CN" b="1" dirty="0">
                <a:solidFill>
                  <a:srgbClr val="0066FF"/>
                </a:solidFill>
                <a:ea typeface="宋体" panose="02010600030101010101" pitchFamily="2" charset="-122"/>
              </a:rPr>
              <a:t>）常见的几种冷链物流企业</a:t>
            </a:r>
          </a:p>
          <a:p>
            <a:pPr algn="just">
              <a:buFont typeface="Wingdings" pitchFamily="2" charset="2"/>
              <a:buNone/>
              <a:defRPr/>
            </a:pPr>
            <a:r>
              <a:rPr lang="zh-CN" altLang="zh-CN" sz="2200" b="1" dirty="0">
                <a:solidFill>
                  <a:srgbClr val="FF0000"/>
                </a:solidFill>
                <a:ea typeface="宋体" panose="02010600030101010101" pitchFamily="2" charset="-122"/>
              </a:rPr>
              <a:t>（</a:t>
            </a:r>
            <a:r>
              <a:rPr lang="en-US" altLang="zh-CN" sz="2200" b="1" dirty="0">
                <a:solidFill>
                  <a:srgbClr val="FF0000"/>
                </a:solidFill>
                <a:ea typeface="宋体" panose="02010600030101010101" pitchFamily="2" charset="-122"/>
              </a:rPr>
              <a:t>1</a:t>
            </a:r>
            <a:r>
              <a:rPr lang="zh-CN" altLang="zh-CN" sz="2200" b="1" dirty="0">
                <a:solidFill>
                  <a:srgbClr val="FF0000"/>
                </a:solidFill>
                <a:ea typeface="宋体" panose="02010600030101010101" pitchFamily="2" charset="-122"/>
              </a:rPr>
              <a:t>）冷链仓储型企业</a:t>
            </a:r>
          </a:p>
          <a:p>
            <a:pPr marL="0" indent="720000" algn="just">
              <a:spcBef>
                <a:spcPts val="0"/>
              </a:spcBef>
              <a:buFont typeface="Wingdings" pitchFamily="2" charset="2"/>
              <a:buNone/>
              <a:defRPr/>
            </a:pPr>
            <a:r>
              <a:rPr lang="zh-CN" altLang="zh-CN" sz="2200" b="1" dirty="0">
                <a:solidFill>
                  <a:srgbClr val="000000"/>
                </a:solidFill>
                <a:ea typeface="宋体" panose="02010600030101010101" pitchFamily="2" charset="-122"/>
              </a:rPr>
              <a:t>冷链仓储型企业指专门从事提供冷库租赁服务的企业。</a:t>
            </a:r>
            <a:r>
              <a:rPr lang="zh-CN" altLang="en-US" sz="2200" b="1" dirty="0">
                <a:solidFill>
                  <a:srgbClr val="000000"/>
                </a:solidFill>
                <a:ea typeface="宋体" panose="02010600030101010101" pitchFamily="2" charset="-122"/>
              </a:rPr>
              <a:t>如：</a:t>
            </a:r>
            <a:r>
              <a:rPr lang="zh-CN" altLang="zh-CN" sz="2200" b="1" dirty="0">
                <a:solidFill>
                  <a:srgbClr val="0000CC"/>
                </a:solidFill>
                <a:ea typeface="宋体" panose="02010600030101010101" pitchFamily="2" charset="-122"/>
              </a:rPr>
              <a:t>太古冷链和普菲斯</a:t>
            </a:r>
            <a:r>
              <a:rPr lang="zh-CN" altLang="en-US" sz="2200" b="1" dirty="0">
                <a:solidFill>
                  <a:srgbClr val="000000"/>
                </a:solidFill>
                <a:ea typeface="宋体" panose="02010600030101010101" pitchFamily="2" charset="-122"/>
              </a:rPr>
              <a:t>。</a:t>
            </a:r>
            <a:endParaRPr lang="en-US" altLang="zh-CN" sz="2200" b="1" dirty="0">
              <a:solidFill>
                <a:srgbClr val="000000"/>
              </a:solidFill>
              <a:ea typeface="宋体" panose="02010600030101010101" pitchFamily="2" charset="-122"/>
            </a:endParaRPr>
          </a:p>
          <a:p>
            <a:pPr algn="just">
              <a:buFont typeface="Wingdings" pitchFamily="2" charset="2"/>
              <a:buNone/>
              <a:defRPr/>
            </a:pPr>
            <a:r>
              <a:rPr lang="zh-CN" altLang="zh-CN" sz="2200" b="1" dirty="0">
                <a:solidFill>
                  <a:srgbClr val="FF0000"/>
                </a:solidFill>
                <a:ea typeface="宋体" panose="02010600030101010101" pitchFamily="2" charset="-122"/>
              </a:rPr>
              <a:t>（</a:t>
            </a:r>
            <a:r>
              <a:rPr lang="en-US" altLang="zh-CN" sz="2200" b="1" dirty="0">
                <a:solidFill>
                  <a:srgbClr val="FF0000"/>
                </a:solidFill>
                <a:ea typeface="宋体" panose="02010600030101010101" pitchFamily="2" charset="-122"/>
              </a:rPr>
              <a:t>2</a:t>
            </a:r>
            <a:r>
              <a:rPr lang="zh-CN" altLang="zh-CN" sz="2200" b="1" dirty="0">
                <a:solidFill>
                  <a:srgbClr val="FF0000"/>
                </a:solidFill>
                <a:ea typeface="宋体" panose="02010600030101010101" pitchFamily="2" charset="-122"/>
              </a:rPr>
              <a:t>）冷链运输企业</a:t>
            </a:r>
          </a:p>
          <a:p>
            <a:pPr marL="0" indent="720000" algn="just">
              <a:spcBef>
                <a:spcPts val="0"/>
              </a:spcBef>
              <a:buFont typeface="Wingdings" pitchFamily="2" charset="2"/>
              <a:buNone/>
              <a:defRPr/>
            </a:pPr>
            <a:r>
              <a:rPr lang="zh-CN" altLang="zh-CN" sz="2200" b="1" dirty="0">
                <a:solidFill>
                  <a:srgbClr val="000000"/>
                </a:solidFill>
                <a:ea typeface="宋体" panose="02010600030101010101" pitchFamily="2" charset="-122"/>
              </a:rPr>
              <a:t>冷链运输企业主要是指从事货物低温运输业务为主的企业，需要配备冷藏车辆，服务范围包括干线运输、区域配送以及城市配送。</a:t>
            </a:r>
            <a:r>
              <a:rPr lang="zh-CN" altLang="en-US" sz="2200" b="1" dirty="0">
                <a:solidFill>
                  <a:srgbClr val="000000"/>
                </a:solidFill>
                <a:ea typeface="宋体" panose="02010600030101010101" pitchFamily="2" charset="-122"/>
              </a:rPr>
              <a:t>如：</a:t>
            </a:r>
            <a:r>
              <a:rPr lang="zh-CN" altLang="zh-CN" sz="2200" b="1" dirty="0">
                <a:solidFill>
                  <a:srgbClr val="0000CC"/>
                </a:solidFill>
                <a:ea typeface="宋体" panose="02010600030101010101" pitchFamily="2" charset="-122"/>
              </a:rPr>
              <a:t>双汇物流、荣庆物流、众荣物流</a:t>
            </a:r>
            <a:r>
              <a:rPr lang="zh-CN" altLang="en-US" sz="2200" b="1" dirty="0">
                <a:solidFill>
                  <a:srgbClr val="000000"/>
                </a:solidFill>
                <a:ea typeface="宋体" panose="02010600030101010101" pitchFamily="2" charset="-122"/>
              </a:rPr>
              <a:t>。</a:t>
            </a:r>
            <a:endParaRPr lang="en-US" altLang="zh-CN" sz="2200" b="1" dirty="0">
              <a:solidFill>
                <a:srgbClr val="000000"/>
              </a:solidFill>
              <a:ea typeface="宋体" panose="02010600030101010101" pitchFamily="2" charset="-122"/>
            </a:endParaRPr>
          </a:p>
          <a:p>
            <a:pPr algn="just">
              <a:buFont typeface="Wingdings" pitchFamily="2" charset="2"/>
              <a:buNone/>
              <a:defRPr/>
            </a:pPr>
            <a:r>
              <a:rPr lang="zh-CN" altLang="zh-CN" sz="2200" b="1" dirty="0">
                <a:solidFill>
                  <a:srgbClr val="FF0000"/>
                </a:solidFill>
                <a:ea typeface="宋体" panose="02010600030101010101" pitchFamily="2" charset="-122"/>
              </a:rPr>
              <a:t>（</a:t>
            </a:r>
            <a:r>
              <a:rPr lang="en-US" altLang="zh-CN" sz="2200" b="1" dirty="0">
                <a:solidFill>
                  <a:srgbClr val="FF0000"/>
                </a:solidFill>
                <a:ea typeface="宋体" panose="02010600030101010101" pitchFamily="2" charset="-122"/>
              </a:rPr>
              <a:t>3</a:t>
            </a:r>
            <a:r>
              <a:rPr lang="zh-CN" altLang="zh-CN" sz="2200" b="1" dirty="0">
                <a:solidFill>
                  <a:srgbClr val="FF0000"/>
                </a:solidFill>
                <a:ea typeface="宋体" panose="02010600030101010101" pitchFamily="2" charset="-122"/>
              </a:rPr>
              <a:t>）配送型企业</a:t>
            </a:r>
          </a:p>
          <a:p>
            <a:pPr marL="0" indent="720000" algn="just">
              <a:spcBef>
                <a:spcPts val="0"/>
              </a:spcBef>
              <a:buFont typeface="Wingdings" pitchFamily="2" charset="2"/>
              <a:buNone/>
              <a:defRPr/>
            </a:pPr>
            <a:r>
              <a:rPr lang="zh-CN" altLang="zh-CN" sz="2200" b="1" dirty="0">
                <a:solidFill>
                  <a:srgbClr val="000000"/>
                </a:solidFill>
                <a:ea typeface="宋体" panose="02010600030101010101" pitchFamily="2" charset="-122"/>
              </a:rPr>
              <a:t>配送型企业主要服务于超市供应商、超市配送中心、连锁餐饮配送中心、生鲜电商等四类客户。</a:t>
            </a:r>
          </a:p>
          <a:p>
            <a:pPr algn="just">
              <a:buFont typeface="Wingdings" pitchFamily="2" charset="2"/>
              <a:buNone/>
              <a:defRPr/>
            </a:pPr>
            <a:r>
              <a:rPr lang="zh-CN" altLang="zh-CN" sz="2200" b="1" dirty="0">
                <a:solidFill>
                  <a:srgbClr val="FF0000"/>
                </a:solidFill>
                <a:ea typeface="宋体" panose="02010600030101010101" pitchFamily="2" charset="-122"/>
              </a:rPr>
              <a:t>（</a:t>
            </a:r>
            <a:r>
              <a:rPr lang="en-US" altLang="zh-CN" sz="2200" b="1" dirty="0">
                <a:solidFill>
                  <a:srgbClr val="FF0000"/>
                </a:solidFill>
                <a:ea typeface="宋体" panose="02010600030101010101" pitchFamily="2" charset="-122"/>
              </a:rPr>
              <a:t>4</a:t>
            </a:r>
            <a:r>
              <a:rPr lang="zh-CN" altLang="zh-CN" sz="2200" b="1" dirty="0">
                <a:solidFill>
                  <a:srgbClr val="FF0000"/>
                </a:solidFill>
                <a:ea typeface="宋体" panose="02010600030101010101" pitchFamily="2" charset="-122"/>
              </a:rPr>
              <a:t>）综合型企业</a:t>
            </a:r>
          </a:p>
          <a:p>
            <a:pPr marL="0" indent="720000" algn="just">
              <a:spcBef>
                <a:spcPts val="0"/>
              </a:spcBef>
              <a:buFont typeface="Wingdings" pitchFamily="2" charset="2"/>
              <a:buNone/>
              <a:defRPr/>
            </a:pPr>
            <a:r>
              <a:rPr lang="zh-CN" altLang="zh-CN" sz="2200" b="1" dirty="0">
                <a:solidFill>
                  <a:srgbClr val="000000"/>
                </a:solidFill>
                <a:ea typeface="宋体" panose="02010600030101010101" pitchFamily="2" charset="-122"/>
              </a:rPr>
              <a:t>综合型企业是指以从事低温仓储、干线运输以及城市配送等综合业务，</a:t>
            </a:r>
            <a:r>
              <a:rPr lang="zh-CN" altLang="en-US" sz="2200" b="1" dirty="0">
                <a:solidFill>
                  <a:srgbClr val="000000"/>
                </a:solidFill>
                <a:ea typeface="宋体" panose="02010600030101010101" pitchFamily="2" charset="-122"/>
              </a:rPr>
              <a:t>如：</a:t>
            </a:r>
            <a:r>
              <a:rPr lang="zh-CN" altLang="zh-CN" sz="2200" b="1" dirty="0">
                <a:solidFill>
                  <a:srgbClr val="0000CC"/>
                </a:solidFill>
                <a:ea typeface="宋体" panose="02010600030101010101" pitchFamily="2" charset="-122"/>
              </a:rPr>
              <a:t>招商美冷、上海广德、北京中冷</a:t>
            </a:r>
            <a:r>
              <a:rPr lang="zh-CN" altLang="zh-CN" sz="2200" b="1" dirty="0">
                <a:solidFill>
                  <a:srgbClr val="000000"/>
                </a:solidFill>
                <a:ea typeface="宋体" panose="02010600030101010101" pitchFamily="2" charset="-122"/>
              </a:rPr>
              <a:t>等</a:t>
            </a:r>
            <a:r>
              <a:rPr lang="zh-CN" altLang="en-US" sz="2200" b="1" dirty="0">
                <a:solidFill>
                  <a:srgbClr val="000000"/>
                </a:solidFill>
                <a:ea typeface="宋体" panose="02010600030101010101" pitchFamily="2" charset="-122"/>
              </a:rPr>
              <a:t>。</a:t>
            </a:r>
            <a:endParaRPr lang="en-US" altLang="zh-CN" sz="2200" b="1" dirty="0">
              <a:solidFill>
                <a:srgbClr val="000000"/>
              </a:solidFill>
              <a:ea typeface="宋体" panose="02010600030101010101" pitchFamily="2" charset="-122"/>
            </a:endParaRPr>
          </a:p>
        </p:txBody>
      </p:sp>
      <p:sp>
        <p:nvSpPr>
          <p:cNvPr id="124931" name="灯片编号占位符 1"/>
          <p:cNvSpPr>
            <a:spLocks noGrp="1" noChangeArrowheads="1"/>
          </p:cNvSpPr>
          <p:nvPr>
            <p:ph type="sldNum" sz="quarter" idx="12"/>
          </p:nvPr>
        </p:nvSpPr>
        <p:spPr>
          <a:noFill/>
        </p:spPr>
        <p:txBody>
          <a:bodyPr/>
          <a:lstStyle/>
          <a:p>
            <a:fld id="{D46AE02E-6034-4334-86F1-27E13CE5354E}" type="slidenum">
              <a:rPr lang="en-US" altLang="zh-CN"/>
              <a:pPr/>
              <a:t>105</a:t>
            </a:fld>
            <a:endParaRPr lang="zh-CN" altLang="en-US"/>
          </a:p>
        </p:txBody>
      </p:sp>
      <p:sp>
        <p:nvSpPr>
          <p:cNvPr id="124932" name="Rectangle 2"/>
          <p:cNvSpPr>
            <a:spLocks noGrp="1" noChangeArrowheads="1"/>
          </p:cNvSpPr>
          <p:nvPr>
            <p:ph type="title"/>
          </p:nvPr>
        </p:nvSpPr>
        <p:spPr>
          <a:xfrm>
            <a:off x="2971800" y="231775"/>
            <a:ext cx="5638800" cy="603250"/>
          </a:xfrm>
        </p:spPr>
        <p:txBody>
          <a:bodyPr/>
          <a:lstStyle/>
          <a:p>
            <a:r>
              <a:rPr lang="en-US" altLang="zh-CN" smtClean="0">
                <a:ea typeface="宋体" pitchFamily="2" charset="-122"/>
              </a:rPr>
              <a:t>7.4.3</a:t>
            </a:r>
            <a:r>
              <a:rPr lang="zh-CN" altLang="zh-CN" smtClean="0">
                <a:ea typeface="宋体" pitchFamily="2" charset="-122"/>
              </a:rPr>
              <a:t>电子商务物流冷链保鲜</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noChangeArrowheads="1"/>
          </p:cNvSpPr>
          <p:nvPr>
            <p:ph type="title"/>
          </p:nvPr>
        </p:nvSpPr>
        <p:spPr>
          <a:xfrm>
            <a:off x="1447800" y="2743200"/>
            <a:ext cx="6629400" cy="2057400"/>
          </a:xfrm>
        </p:spPr>
        <p:txBody>
          <a:bodyPr/>
          <a:lstStyle/>
          <a:p>
            <a:r>
              <a:rPr lang="zh-CN" altLang="en-US" sz="9600" dirty="0" smtClean="0">
                <a:solidFill>
                  <a:srgbClr val="C00000"/>
                </a:solidFill>
                <a:latin typeface="华文新魏" pitchFamily="2" charset="-122"/>
                <a:ea typeface="华文新魏" pitchFamily="2" charset="-122"/>
              </a:rPr>
              <a:t>谢谢聆听！</a:t>
            </a:r>
          </a:p>
        </p:txBody>
      </p:sp>
      <p:sp>
        <p:nvSpPr>
          <p:cNvPr id="125955" name="灯片编号占位符 5"/>
          <p:cNvSpPr>
            <a:spLocks noGrp="1"/>
          </p:cNvSpPr>
          <p:nvPr>
            <p:ph type="sldNum" sz="quarter" idx="12"/>
          </p:nvPr>
        </p:nvSpPr>
        <p:spPr>
          <a:noFill/>
        </p:spPr>
        <p:txBody>
          <a:bodyPr/>
          <a:lstStyle/>
          <a:p>
            <a:fld id="{9FB0C229-4248-4DDC-ABA0-5AC20D623EDB}" type="slidenum">
              <a:rPr lang="en-US" altLang="zh-CN"/>
              <a:pPr/>
              <a:t>106</a:t>
            </a:fld>
            <a:endParaRPr lang="zh-CN" altLang="zh-C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2"/>
          <p:cNvSpPr txBox="1">
            <a:spLocks noChangeArrowheads="1"/>
          </p:cNvSpPr>
          <p:nvPr/>
        </p:nvSpPr>
        <p:spPr bwMode="auto">
          <a:xfrm>
            <a:off x="419100" y="1447800"/>
            <a:ext cx="8305800" cy="2308225"/>
          </a:xfrm>
          <a:prstGeom prst="rect">
            <a:avLst/>
          </a:prstGeom>
          <a:noFill/>
          <a:ln w="9525">
            <a:noFill/>
            <a:miter lim="800000"/>
            <a:headEnd/>
            <a:tailEnd/>
          </a:ln>
        </p:spPr>
        <p:txBody>
          <a:bodyPr>
            <a:spAutoFit/>
          </a:bodyPr>
          <a:lstStyle/>
          <a:p>
            <a:pPr>
              <a:buFont typeface="Arial" pitchFamily="34" charset="0"/>
              <a:buNone/>
            </a:pPr>
            <a:r>
              <a:rPr lang="zh-CN" altLang="zh-CN">
                <a:solidFill>
                  <a:srgbClr val="FF0000"/>
                </a:solidFill>
              </a:rPr>
              <a:t>（</a:t>
            </a:r>
            <a:r>
              <a:rPr lang="en-US" altLang="zh-CN">
                <a:solidFill>
                  <a:srgbClr val="FF0000"/>
                </a:solidFill>
              </a:rPr>
              <a:t>6</a:t>
            </a:r>
            <a:r>
              <a:rPr lang="zh-CN" altLang="zh-CN">
                <a:solidFill>
                  <a:srgbClr val="FF0000"/>
                </a:solidFill>
              </a:rPr>
              <a:t>）数据管理与分析</a:t>
            </a:r>
          </a:p>
          <a:p>
            <a:pPr>
              <a:buFont typeface="Arial" pitchFamily="34" charset="0"/>
              <a:buNone/>
            </a:pPr>
            <a:r>
              <a:rPr lang="en-US" altLang="zh-CN"/>
              <a:t>         </a:t>
            </a:r>
            <a:r>
              <a:rPr lang="zh-CN" altLang="zh-CN"/>
              <a:t>对于顾客提交的订单，电子商务物流系统应对相关数据进行分析，并产生一些深度分析报告，以帮助企业及时了解市场信息并随时调整市场营销策略，这将成为电子商务物流服务提供商向客户提供的重要增值服务。</a:t>
            </a:r>
          </a:p>
          <a:p>
            <a:pPr>
              <a:buFont typeface="Arial" pitchFamily="34" charset="0"/>
              <a:buNone/>
            </a:pPr>
            <a:r>
              <a:rPr lang="en-US" altLang="zh-CN" b="0"/>
              <a:t> </a:t>
            </a:r>
            <a:endParaRPr lang="zh-CN" altLang="zh-CN" b="0"/>
          </a:p>
        </p:txBody>
      </p:sp>
      <p:sp>
        <p:nvSpPr>
          <p:cNvPr id="22531" name="灯片编号占位符 1"/>
          <p:cNvSpPr>
            <a:spLocks noGrp="1" noChangeArrowheads="1"/>
          </p:cNvSpPr>
          <p:nvPr>
            <p:ph type="sldNum" sz="quarter" idx="12"/>
          </p:nvPr>
        </p:nvSpPr>
        <p:spPr>
          <a:noFill/>
        </p:spPr>
        <p:txBody>
          <a:bodyPr/>
          <a:lstStyle/>
          <a:p>
            <a:fld id="{A0745446-3A5C-495C-B856-BDB19ADC02B1}" type="slidenum">
              <a:rPr lang="en-US" altLang="zh-CN"/>
              <a:pPr/>
              <a:t>11</a:t>
            </a:fld>
            <a:endParaRPr lang="zh-CN" altLang="en-US"/>
          </a:p>
        </p:txBody>
      </p:sp>
      <p:sp>
        <p:nvSpPr>
          <p:cNvPr id="5" name="Rectangle 2"/>
          <p:cNvSpPr txBox="1">
            <a:spLocks noChangeArrowheads="1"/>
          </p:cNvSpPr>
          <p:nvPr/>
        </p:nvSpPr>
        <p:spPr bwMode="auto">
          <a:xfrm>
            <a:off x="2792413" y="228600"/>
            <a:ext cx="6302375"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a:defRPr/>
            </a:pPr>
            <a:r>
              <a:rPr lang="en-US" altLang="zh-CN" kern="0">
                <a:ea typeface="宋体" panose="02010600030101010101" pitchFamily="2" charset="-122"/>
              </a:rPr>
              <a:t>7.1.2</a:t>
            </a:r>
            <a:r>
              <a:rPr lang="zh-CN" altLang="en-US" kern="0">
                <a:ea typeface="宋体" panose="02010600030101010101" pitchFamily="2" charset="-122"/>
              </a:rPr>
              <a:t> </a:t>
            </a:r>
            <a:r>
              <a:rPr lang="zh-CN" altLang="zh-CN" kern="0">
                <a:ea typeface="宋体" panose="02010600030101010101" pitchFamily="2" charset="-122"/>
              </a:rPr>
              <a:t>电子商务物流概念</a:t>
            </a:r>
            <a:r>
              <a:rPr lang="zh-CN" altLang="en-US" kern="0">
                <a:ea typeface="宋体" panose="02010600030101010101" pitchFamily="2" charset="-122"/>
              </a:rPr>
              <a:t>和内容</a:t>
            </a:r>
            <a:r>
              <a:rPr lang="zh-CN" altLang="zh-CN" kern="0">
                <a:ea typeface="宋体" panose="02010600030101010101" pitchFamily="2" charset="-122"/>
              </a:rPr>
              <a:t> </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
          <p:cNvSpPr txBox="1">
            <a:spLocks noChangeArrowheads="1"/>
          </p:cNvSpPr>
          <p:nvPr/>
        </p:nvSpPr>
        <p:spPr bwMode="auto">
          <a:xfrm>
            <a:off x="381000" y="1371600"/>
            <a:ext cx="8305800" cy="3046413"/>
          </a:xfrm>
          <a:prstGeom prst="rect">
            <a:avLst/>
          </a:prstGeom>
          <a:noFill/>
          <a:ln w="9525">
            <a:noFill/>
            <a:miter lim="800000"/>
            <a:headEnd/>
            <a:tailEnd/>
          </a:ln>
        </p:spPr>
        <p:txBody>
          <a:bodyPr>
            <a:spAutoFit/>
          </a:bodyPr>
          <a:lstStyle/>
          <a:p>
            <a:pPr>
              <a:buFont typeface="Arial" pitchFamily="34" charset="0"/>
              <a:buNone/>
            </a:pPr>
            <a:r>
              <a:rPr lang="en-US" altLang="zh-CN">
                <a:solidFill>
                  <a:srgbClr val="0066FF"/>
                </a:solidFill>
              </a:rPr>
              <a:t>3</a:t>
            </a:r>
            <a:r>
              <a:rPr lang="zh-CN" altLang="en-US">
                <a:solidFill>
                  <a:srgbClr val="0066FF"/>
                </a:solidFill>
              </a:rPr>
              <a:t>）电子商务物流服务规范</a:t>
            </a:r>
            <a:endParaRPr lang="en-US" altLang="zh-CN">
              <a:solidFill>
                <a:srgbClr val="0066FF"/>
              </a:solidFill>
            </a:endParaRPr>
          </a:p>
          <a:p>
            <a:pPr algn="just">
              <a:buFont typeface="Arial" pitchFamily="34" charset="0"/>
              <a:buNone/>
            </a:pPr>
            <a:r>
              <a:rPr lang="en-US" altLang="zh-CN"/>
              <a:t>        2015</a:t>
            </a:r>
            <a:r>
              <a:rPr lang="zh-CN" altLang="en-US"/>
              <a:t>年</a:t>
            </a:r>
            <a:r>
              <a:rPr lang="en-US" altLang="zh-CN"/>
              <a:t>11</a:t>
            </a:r>
            <a:r>
              <a:rPr lang="zh-CN" altLang="en-US"/>
              <a:t>月</a:t>
            </a:r>
            <a:r>
              <a:rPr lang="en-US" altLang="zh-CN"/>
              <a:t>18</a:t>
            </a:r>
            <a:r>
              <a:rPr lang="zh-CN" altLang="en-US"/>
              <a:t>日，商务部公布了的电商物流行业标准</a:t>
            </a:r>
            <a:r>
              <a:rPr lang="en-US" altLang="zh-CN"/>
              <a:t>——《</a:t>
            </a:r>
            <a:r>
              <a:rPr lang="zh-CN" altLang="en-US"/>
              <a:t>电子商务物流服务规范</a:t>
            </a:r>
            <a:r>
              <a:rPr lang="en-US" altLang="zh-CN"/>
              <a:t>》</a:t>
            </a:r>
            <a:r>
              <a:rPr lang="zh-CN" altLang="en-US"/>
              <a:t>。该规范适用于提供电商物流服务的组织以及相关主体，可作为电商平台或商户对第三方物流服务进行选择、规范和管理的参考依据，但不适用于跨境物流、冷链物流和医药物流服务。</a:t>
            </a:r>
            <a:endParaRPr lang="en-US" altLang="zh-CN"/>
          </a:p>
          <a:p>
            <a:pPr algn="just">
              <a:buFont typeface="Arial" pitchFamily="34" charset="0"/>
              <a:buNone/>
            </a:pPr>
            <a:r>
              <a:rPr lang="en-US" altLang="zh-CN"/>
              <a:t>      </a:t>
            </a:r>
            <a:r>
              <a:rPr lang="zh-CN" altLang="en-US"/>
              <a:t>作为我国电子商务物流领域的第一个行业标准，</a:t>
            </a:r>
            <a:r>
              <a:rPr lang="en-US" altLang="zh-CN"/>
              <a:t>《</a:t>
            </a:r>
            <a:r>
              <a:rPr lang="zh-CN" altLang="en-US"/>
              <a:t>电子商务物流服务规范</a:t>
            </a:r>
            <a:r>
              <a:rPr lang="en-US" altLang="zh-CN"/>
              <a:t>》</a:t>
            </a:r>
            <a:r>
              <a:rPr lang="zh-CN" altLang="en-US"/>
              <a:t>自</a:t>
            </a:r>
            <a:r>
              <a:rPr lang="en-US" altLang="zh-CN"/>
              <a:t>2016</a:t>
            </a:r>
            <a:r>
              <a:rPr lang="zh-CN" altLang="en-US"/>
              <a:t>年</a:t>
            </a:r>
            <a:r>
              <a:rPr lang="en-US" altLang="zh-CN"/>
              <a:t>9</a:t>
            </a:r>
            <a:r>
              <a:rPr lang="zh-CN" altLang="en-US"/>
              <a:t>月</a:t>
            </a:r>
            <a:r>
              <a:rPr lang="en-US" altLang="zh-CN"/>
              <a:t>1</a:t>
            </a:r>
            <a:r>
              <a:rPr lang="zh-CN" altLang="en-US"/>
              <a:t>日起全国正式实施。</a:t>
            </a:r>
            <a:endParaRPr lang="zh-CN" altLang="zh-CN"/>
          </a:p>
        </p:txBody>
      </p:sp>
      <p:sp>
        <p:nvSpPr>
          <p:cNvPr id="23555" name="灯片编号占位符 1"/>
          <p:cNvSpPr>
            <a:spLocks noGrp="1" noChangeArrowheads="1"/>
          </p:cNvSpPr>
          <p:nvPr>
            <p:ph type="sldNum" sz="quarter" idx="12"/>
          </p:nvPr>
        </p:nvSpPr>
        <p:spPr>
          <a:noFill/>
        </p:spPr>
        <p:txBody>
          <a:bodyPr/>
          <a:lstStyle/>
          <a:p>
            <a:fld id="{848F978A-4B8A-4415-A597-BBA64929D315}" type="slidenum">
              <a:rPr lang="en-US" altLang="zh-CN"/>
              <a:pPr/>
              <a:t>12</a:t>
            </a:fld>
            <a:endParaRPr lang="zh-CN" altLang="en-US"/>
          </a:p>
        </p:txBody>
      </p:sp>
      <p:sp>
        <p:nvSpPr>
          <p:cNvPr id="5" name="Rectangle 2"/>
          <p:cNvSpPr txBox="1">
            <a:spLocks noChangeArrowheads="1"/>
          </p:cNvSpPr>
          <p:nvPr/>
        </p:nvSpPr>
        <p:spPr bwMode="auto">
          <a:xfrm>
            <a:off x="2792413" y="228600"/>
            <a:ext cx="6302375"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a:defRPr/>
            </a:pPr>
            <a:r>
              <a:rPr lang="en-US" altLang="zh-CN" kern="0" dirty="0">
                <a:ea typeface="宋体" panose="02010600030101010101" pitchFamily="2" charset="-122"/>
              </a:rPr>
              <a:t>7.1.2</a:t>
            </a:r>
            <a:r>
              <a:rPr lang="zh-CN" altLang="en-US" kern="0" dirty="0">
                <a:ea typeface="宋体" panose="02010600030101010101" pitchFamily="2" charset="-122"/>
              </a:rPr>
              <a:t> </a:t>
            </a:r>
            <a:r>
              <a:rPr lang="zh-CN" altLang="zh-CN" kern="0" dirty="0">
                <a:ea typeface="宋体" panose="02010600030101010101" pitchFamily="2" charset="-122"/>
              </a:rPr>
              <a:t>电子商务物流概念</a:t>
            </a:r>
            <a:r>
              <a:rPr lang="zh-CN" altLang="en-US" kern="0" dirty="0">
                <a:ea typeface="宋体" panose="02010600030101010101" pitchFamily="2" charset="-122"/>
              </a:rPr>
              <a:t>和内容</a:t>
            </a:r>
            <a:r>
              <a:rPr lang="zh-CN" altLang="zh-CN" kern="0" dirty="0">
                <a:ea typeface="宋体" panose="02010600030101010101" pitchFamily="2" charset="-122"/>
              </a:rPr>
              <a:t> </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
          <p:cNvSpPr txBox="1">
            <a:spLocks noChangeArrowheads="1"/>
          </p:cNvSpPr>
          <p:nvPr/>
        </p:nvSpPr>
        <p:spPr bwMode="auto">
          <a:xfrm>
            <a:off x="2749550" y="209550"/>
            <a:ext cx="5867400" cy="585788"/>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7.1.3</a:t>
            </a:r>
            <a:r>
              <a:rPr lang="zh-CN" altLang="zh-CN" sz="3200">
                <a:solidFill>
                  <a:schemeClr val="bg1"/>
                </a:solidFill>
              </a:rPr>
              <a:t>电子商务物流的特点</a:t>
            </a:r>
          </a:p>
        </p:txBody>
      </p:sp>
      <p:sp>
        <p:nvSpPr>
          <p:cNvPr id="24579" name="文本框 2"/>
          <p:cNvSpPr txBox="1">
            <a:spLocks noChangeArrowheads="1"/>
          </p:cNvSpPr>
          <p:nvPr/>
        </p:nvSpPr>
        <p:spPr bwMode="auto">
          <a:xfrm>
            <a:off x="190500" y="1330325"/>
            <a:ext cx="8763000" cy="1939925"/>
          </a:xfrm>
          <a:prstGeom prst="rect">
            <a:avLst/>
          </a:prstGeom>
          <a:noFill/>
          <a:ln w="9525">
            <a:noFill/>
            <a:miter lim="800000"/>
            <a:headEnd/>
            <a:tailEnd/>
          </a:ln>
        </p:spPr>
        <p:txBody>
          <a:bodyPr>
            <a:spAutoFit/>
          </a:bodyPr>
          <a:lstStyle/>
          <a:p>
            <a:pPr indent="539750">
              <a:buFont typeface="Arial" pitchFamily="34" charset="0"/>
              <a:buNone/>
            </a:pPr>
            <a:r>
              <a:rPr lang="zh-CN" altLang="en-US"/>
              <a:t>在消费升级和电子商务线上线下日趋融合的背景下，电子商务物流呈现出新的特征，包括“新零售”对电商物流提出了新要求；消费升级在拓展了物流服务内容的同时，也加速了行业变革；电商行业“马太效应”日趋明显，市场竞争出现新动向；共建共享成为共识；电商物流的智能化水平走在行业前列。</a:t>
            </a:r>
            <a:endParaRPr lang="zh-CN" altLang="zh-CN" b="0"/>
          </a:p>
        </p:txBody>
      </p:sp>
      <p:sp>
        <p:nvSpPr>
          <p:cNvPr id="24580" name="AutoShape 5"/>
          <p:cNvSpPr>
            <a:spLocks noChangeArrowheads="1"/>
          </p:cNvSpPr>
          <p:nvPr/>
        </p:nvSpPr>
        <p:spPr bwMode="auto">
          <a:xfrm>
            <a:off x="2581275" y="3695700"/>
            <a:ext cx="6472238" cy="2439988"/>
          </a:xfrm>
          <a:prstGeom prst="roundRect">
            <a:avLst>
              <a:gd name="adj" fmla="val 3481"/>
            </a:avLst>
          </a:prstGeom>
          <a:noFill/>
          <a:ln w="19050" cap="rnd">
            <a:solidFill>
              <a:schemeClr val="bg2"/>
            </a:solidFill>
            <a:prstDash val="sysDot"/>
            <a:round/>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81" name="AutoShape 6"/>
          <p:cNvSpPr>
            <a:spLocks noChangeArrowheads="1"/>
          </p:cNvSpPr>
          <p:nvPr/>
        </p:nvSpPr>
        <p:spPr bwMode="auto">
          <a:xfrm>
            <a:off x="2697163" y="3768725"/>
            <a:ext cx="3074987" cy="476250"/>
          </a:xfrm>
          <a:prstGeom prst="roundRect">
            <a:avLst>
              <a:gd name="adj" fmla="val 10889"/>
            </a:avLst>
          </a:prstGeom>
          <a:gradFill rotWithShape="1">
            <a:gsLst>
              <a:gs pos="0">
                <a:schemeClr val="accent1"/>
              </a:gs>
              <a:gs pos="100000">
                <a:srgbClr val="D9E2CF"/>
              </a:gs>
            </a:gsLst>
            <a:lin ang="0" scaled="1"/>
          </a:gradFill>
          <a:ln w="9525">
            <a:noFill/>
            <a:round/>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82" name="AutoShape 7"/>
          <p:cNvSpPr>
            <a:spLocks noChangeArrowheads="1"/>
          </p:cNvSpPr>
          <p:nvPr/>
        </p:nvSpPr>
        <p:spPr bwMode="auto">
          <a:xfrm>
            <a:off x="2646363" y="3905250"/>
            <a:ext cx="492125" cy="250825"/>
          </a:xfrm>
          <a:prstGeom prst="rightArrow">
            <a:avLst>
              <a:gd name="adj1" fmla="val 50000"/>
              <a:gd name="adj2" fmla="val 72831"/>
            </a:avLst>
          </a:prstGeom>
          <a:solidFill>
            <a:schemeClr val="bg1"/>
          </a:solidFill>
          <a:ln w="9525">
            <a:noFill/>
            <a:miter lim="800000"/>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83" name="Text Box 8"/>
          <p:cNvSpPr txBox="1">
            <a:spLocks noChangeArrowheads="1"/>
          </p:cNvSpPr>
          <p:nvPr/>
        </p:nvSpPr>
        <p:spPr bwMode="auto">
          <a:xfrm>
            <a:off x="3255963" y="3836988"/>
            <a:ext cx="2667000" cy="461962"/>
          </a:xfrm>
          <a:prstGeom prst="rect">
            <a:avLst/>
          </a:prstGeom>
          <a:noFill/>
          <a:ln w="9525">
            <a:noFill/>
            <a:miter lim="800000"/>
            <a:headEnd/>
            <a:tailEnd/>
          </a:ln>
        </p:spPr>
        <p:txBody>
          <a:bodyPr>
            <a:spAutoFit/>
          </a:bodyPr>
          <a:lstStyle/>
          <a:p>
            <a:r>
              <a:rPr lang="zh-CN" altLang="en-US">
                <a:latin typeface="宋体" pitchFamily="2" charset="-122"/>
              </a:rPr>
              <a:t>1）智能化</a:t>
            </a:r>
          </a:p>
        </p:txBody>
      </p:sp>
      <p:sp>
        <p:nvSpPr>
          <p:cNvPr id="24584" name="AutoShape 9"/>
          <p:cNvSpPr>
            <a:spLocks noChangeArrowheads="1"/>
          </p:cNvSpPr>
          <p:nvPr/>
        </p:nvSpPr>
        <p:spPr bwMode="auto">
          <a:xfrm>
            <a:off x="2697163" y="4922838"/>
            <a:ext cx="3082925" cy="476250"/>
          </a:xfrm>
          <a:prstGeom prst="roundRect">
            <a:avLst>
              <a:gd name="adj" fmla="val 10889"/>
            </a:avLst>
          </a:prstGeom>
          <a:gradFill rotWithShape="1">
            <a:gsLst>
              <a:gs pos="0">
                <a:schemeClr val="accent2"/>
              </a:gs>
              <a:gs pos="100000">
                <a:srgbClr val="E9F4C7"/>
              </a:gs>
            </a:gsLst>
            <a:lin ang="0" scaled="1"/>
          </a:gradFill>
          <a:ln w="9525">
            <a:noFill/>
            <a:round/>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85" name="AutoShape 10"/>
          <p:cNvSpPr>
            <a:spLocks noChangeArrowheads="1"/>
          </p:cNvSpPr>
          <p:nvPr/>
        </p:nvSpPr>
        <p:spPr bwMode="auto">
          <a:xfrm>
            <a:off x="2646363" y="5059363"/>
            <a:ext cx="492125" cy="250825"/>
          </a:xfrm>
          <a:prstGeom prst="rightArrow">
            <a:avLst>
              <a:gd name="adj1" fmla="val 50000"/>
              <a:gd name="adj2" fmla="val 72831"/>
            </a:avLst>
          </a:prstGeom>
          <a:solidFill>
            <a:schemeClr val="bg1"/>
          </a:solidFill>
          <a:ln w="9525">
            <a:noFill/>
            <a:miter lim="800000"/>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86" name="Text Box 11"/>
          <p:cNvSpPr txBox="1">
            <a:spLocks noChangeArrowheads="1"/>
          </p:cNvSpPr>
          <p:nvPr/>
        </p:nvSpPr>
        <p:spPr bwMode="auto">
          <a:xfrm>
            <a:off x="3255963" y="4991100"/>
            <a:ext cx="2819400" cy="461963"/>
          </a:xfrm>
          <a:prstGeom prst="rect">
            <a:avLst/>
          </a:prstGeom>
          <a:noFill/>
          <a:ln w="9525">
            <a:noFill/>
            <a:miter lim="800000"/>
            <a:headEnd/>
            <a:tailEnd/>
          </a:ln>
        </p:spPr>
        <p:txBody>
          <a:bodyPr>
            <a:spAutoFit/>
          </a:bodyPr>
          <a:lstStyle/>
          <a:p>
            <a:r>
              <a:rPr lang="zh-CN" altLang="en-US">
                <a:latin typeface="宋体" pitchFamily="2" charset="-122"/>
              </a:rPr>
              <a:t>3）协同化</a:t>
            </a:r>
          </a:p>
        </p:txBody>
      </p:sp>
      <p:sp>
        <p:nvSpPr>
          <p:cNvPr id="24587" name="AutoShape 12"/>
          <p:cNvSpPr>
            <a:spLocks noChangeArrowheads="1"/>
          </p:cNvSpPr>
          <p:nvPr/>
        </p:nvSpPr>
        <p:spPr bwMode="auto">
          <a:xfrm>
            <a:off x="2722563" y="5467350"/>
            <a:ext cx="3049587" cy="474663"/>
          </a:xfrm>
          <a:prstGeom prst="roundRect">
            <a:avLst>
              <a:gd name="adj" fmla="val 10889"/>
            </a:avLst>
          </a:prstGeom>
          <a:gradFill rotWithShape="1">
            <a:gsLst>
              <a:gs pos="0">
                <a:schemeClr val="folHlink"/>
              </a:gs>
              <a:gs pos="100000">
                <a:srgbClr val="EFDACB"/>
              </a:gs>
            </a:gsLst>
            <a:lin ang="0" scaled="1"/>
          </a:gradFill>
          <a:ln w="9525">
            <a:noFill/>
            <a:round/>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88" name="AutoShape 13"/>
          <p:cNvSpPr>
            <a:spLocks noChangeArrowheads="1"/>
          </p:cNvSpPr>
          <p:nvPr/>
        </p:nvSpPr>
        <p:spPr bwMode="auto">
          <a:xfrm>
            <a:off x="2671763" y="5602288"/>
            <a:ext cx="492125" cy="250825"/>
          </a:xfrm>
          <a:prstGeom prst="rightArrow">
            <a:avLst>
              <a:gd name="adj1" fmla="val 50000"/>
              <a:gd name="adj2" fmla="val 72831"/>
            </a:avLst>
          </a:prstGeom>
          <a:solidFill>
            <a:schemeClr val="bg1"/>
          </a:solidFill>
          <a:ln w="9525">
            <a:noFill/>
            <a:miter lim="800000"/>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89" name="Text Box 14"/>
          <p:cNvSpPr txBox="1">
            <a:spLocks noChangeArrowheads="1"/>
          </p:cNvSpPr>
          <p:nvPr/>
        </p:nvSpPr>
        <p:spPr bwMode="auto">
          <a:xfrm>
            <a:off x="3255963" y="5534025"/>
            <a:ext cx="2819400" cy="461963"/>
          </a:xfrm>
          <a:prstGeom prst="rect">
            <a:avLst/>
          </a:prstGeom>
          <a:noFill/>
          <a:ln w="9525">
            <a:noFill/>
            <a:miter lim="800000"/>
            <a:headEnd/>
            <a:tailEnd/>
          </a:ln>
        </p:spPr>
        <p:txBody>
          <a:bodyPr>
            <a:spAutoFit/>
          </a:bodyPr>
          <a:lstStyle/>
          <a:p>
            <a:r>
              <a:rPr lang="zh-CN" altLang="en-US">
                <a:latin typeface="宋体" pitchFamily="2" charset="-122"/>
              </a:rPr>
              <a:t>4）网络化</a:t>
            </a:r>
          </a:p>
        </p:txBody>
      </p:sp>
      <p:grpSp>
        <p:nvGrpSpPr>
          <p:cNvPr id="24590" name="Group 15"/>
          <p:cNvGrpSpPr>
            <a:grpSpLocks/>
          </p:cNvGrpSpPr>
          <p:nvPr/>
        </p:nvGrpSpPr>
        <p:grpSpPr bwMode="auto">
          <a:xfrm>
            <a:off x="2646363" y="4313238"/>
            <a:ext cx="3125787" cy="508000"/>
            <a:chOff x="0" y="0"/>
            <a:chExt cx="5881" cy="900"/>
          </a:xfrm>
        </p:grpSpPr>
        <p:sp>
          <p:nvSpPr>
            <p:cNvPr id="24604" name="AutoShape 16"/>
            <p:cNvSpPr>
              <a:spLocks noChangeArrowheads="1"/>
            </p:cNvSpPr>
            <p:nvPr/>
          </p:nvSpPr>
          <p:spPr bwMode="auto">
            <a:xfrm>
              <a:off x="80" y="0"/>
              <a:ext cx="5801" cy="838"/>
            </a:xfrm>
            <a:prstGeom prst="roundRect">
              <a:avLst>
                <a:gd name="adj" fmla="val 10889"/>
              </a:avLst>
            </a:prstGeom>
            <a:gradFill rotWithShape="1">
              <a:gsLst>
                <a:gs pos="0">
                  <a:schemeClr val="hlink"/>
                </a:gs>
                <a:gs pos="100000">
                  <a:srgbClr val="D3E8F4"/>
                </a:gs>
              </a:gsLst>
              <a:lin ang="0" scaled="1"/>
            </a:gradFill>
            <a:ln w="9525">
              <a:noFill/>
              <a:round/>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605" name="AutoShape 17"/>
            <p:cNvSpPr>
              <a:spLocks noChangeArrowheads="1"/>
            </p:cNvSpPr>
            <p:nvPr/>
          </p:nvSpPr>
          <p:spPr bwMode="auto">
            <a:xfrm>
              <a:off x="0" y="238"/>
              <a:ext cx="774" cy="480"/>
            </a:xfrm>
            <a:prstGeom prst="rightArrow">
              <a:avLst>
                <a:gd name="adj1" fmla="val 50000"/>
                <a:gd name="adj2" fmla="val 67188"/>
              </a:avLst>
            </a:prstGeom>
            <a:solidFill>
              <a:schemeClr val="bg1"/>
            </a:solidFill>
            <a:ln w="9525">
              <a:noFill/>
              <a:miter lim="800000"/>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606" name="Text Box 18"/>
            <p:cNvSpPr txBox="1">
              <a:spLocks noChangeArrowheads="1"/>
            </p:cNvSpPr>
            <p:nvPr/>
          </p:nvSpPr>
          <p:spPr bwMode="auto">
            <a:xfrm>
              <a:off x="960" y="118"/>
              <a:ext cx="4560" cy="528"/>
            </a:xfrm>
            <a:prstGeom prst="rect">
              <a:avLst/>
            </a:prstGeom>
            <a:noFill/>
            <a:ln w="9525">
              <a:noFill/>
              <a:miter lim="800000"/>
              <a:headEnd/>
              <a:tailEnd/>
            </a:ln>
          </p:spPr>
          <p:txBody>
            <a:bodyPr>
              <a:spAutoFit/>
            </a:bodyPr>
            <a:lstStyle/>
            <a:p>
              <a:endParaRPr lang="zh-CN" altLang="en-US" sz="1600">
                <a:solidFill>
                  <a:schemeClr val="tx1"/>
                </a:solidFill>
              </a:endParaRPr>
            </a:p>
          </p:txBody>
        </p:sp>
        <p:sp>
          <p:nvSpPr>
            <p:cNvPr id="24607" name="Text Box 19"/>
            <p:cNvSpPr txBox="1">
              <a:spLocks noChangeArrowheads="1"/>
            </p:cNvSpPr>
            <p:nvPr/>
          </p:nvSpPr>
          <p:spPr bwMode="auto">
            <a:xfrm>
              <a:off x="1140" y="84"/>
              <a:ext cx="4200" cy="816"/>
            </a:xfrm>
            <a:prstGeom prst="rect">
              <a:avLst/>
            </a:prstGeom>
            <a:noFill/>
            <a:ln w="9525">
              <a:noFill/>
              <a:miter lim="800000"/>
              <a:headEnd/>
              <a:tailEnd/>
            </a:ln>
          </p:spPr>
          <p:txBody>
            <a:bodyPr>
              <a:spAutoFit/>
            </a:bodyPr>
            <a:lstStyle/>
            <a:p>
              <a:r>
                <a:rPr lang="zh-CN" altLang="en-US">
                  <a:latin typeface="宋体" pitchFamily="2" charset="-122"/>
                </a:rPr>
                <a:t>2）标准化</a:t>
              </a:r>
            </a:p>
          </p:txBody>
        </p:sp>
      </p:grpSp>
      <p:sp>
        <p:nvSpPr>
          <p:cNvPr id="24591" name="AutoShape 20"/>
          <p:cNvSpPr>
            <a:spLocks noChangeArrowheads="1"/>
          </p:cNvSpPr>
          <p:nvPr/>
        </p:nvSpPr>
        <p:spPr bwMode="auto">
          <a:xfrm>
            <a:off x="5927725" y="3768725"/>
            <a:ext cx="3051175" cy="476250"/>
          </a:xfrm>
          <a:prstGeom prst="roundRect">
            <a:avLst>
              <a:gd name="adj" fmla="val 10889"/>
            </a:avLst>
          </a:prstGeom>
          <a:gradFill rotWithShape="1">
            <a:gsLst>
              <a:gs pos="0">
                <a:schemeClr val="bg2"/>
              </a:gs>
              <a:gs pos="100000">
                <a:srgbClr val="F0F0F0"/>
              </a:gs>
            </a:gsLst>
            <a:lin ang="0" scaled="1"/>
          </a:gradFill>
          <a:ln w="9525">
            <a:noFill/>
            <a:round/>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92" name="AutoShape 21"/>
          <p:cNvSpPr>
            <a:spLocks noChangeArrowheads="1"/>
          </p:cNvSpPr>
          <p:nvPr/>
        </p:nvSpPr>
        <p:spPr bwMode="auto">
          <a:xfrm>
            <a:off x="2690813" y="5654675"/>
            <a:ext cx="490537" cy="250825"/>
          </a:xfrm>
          <a:prstGeom prst="rightArrow">
            <a:avLst>
              <a:gd name="adj1" fmla="val 50000"/>
              <a:gd name="adj2" fmla="val 72596"/>
            </a:avLst>
          </a:prstGeom>
          <a:solidFill>
            <a:schemeClr val="bg1"/>
          </a:solidFill>
          <a:ln w="9525">
            <a:noFill/>
            <a:miter lim="800000"/>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93" name="Text Box 22"/>
          <p:cNvSpPr txBox="1">
            <a:spLocks noChangeArrowheads="1"/>
          </p:cNvSpPr>
          <p:nvPr/>
        </p:nvSpPr>
        <p:spPr bwMode="auto">
          <a:xfrm>
            <a:off x="6486525" y="3836988"/>
            <a:ext cx="2820988" cy="461962"/>
          </a:xfrm>
          <a:prstGeom prst="rect">
            <a:avLst/>
          </a:prstGeom>
          <a:noFill/>
          <a:ln w="9525">
            <a:noFill/>
            <a:miter lim="800000"/>
            <a:headEnd/>
            <a:tailEnd/>
          </a:ln>
        </p:spPr>
        <p:txBody>
          <a:bodyPr>
            <a:spAutoFit/>
          </a:bodyPr>
          <a:lstStyle/>
          <a:p>
            <a:r>
              <a:rPr lang="zh-CN" altLang="en-US">
                <a:latin typeface="宋体" pitchFamily="2" charset="-122"/>
              </a:rPr>
              <a:t>5）集约化</a:t>
            </a:r>
          </a:p>
        </p:txBody>
      </p:sp>
      <p:sp>
        <p:nvSpPr>
          <p:cNvPr id="27669" name="AutoShape 23"/>
          <p:cNvSpPr>
            <a:spLocks noChangeArrowheads="1"/>
          </p:cNvSpPr>
          <p:nvPr/>
        </p:nvSpPr>
        <p:spPr bwMode="auto">
          <a:xfrm>
            <a:off x="5930900" y="4294188"/>
            <a:ext cx="3059113" cy="474662"/>
          </a:xfrm>
          <a:prstGeom prst="roundRect">
            <a:avLst>
              <a:gd name="adj" fmla="val 10889"/>
            </a:avLst>
          </a:prstGeom>
          <a:gradFill rotWithShape="1">
            <a:gsLst>
              <a:gs pos="0">
                <a:schemeClr val="accent1">
                  <a:lumMod val="60000"/>
                  <a:lumOff val="40000"/>
                </a:schemeClr>
              </a:gs>
              <a:gs pos="100000">
                <a:srgbClr val="E3E3C7"/>
              </a:gs>
            </a:gsLst>
            <a:lin ang="0" scaled="1"/>
          </a:gradFill>
          <a:ln>
            <a:noFill/>
          </a:ln>
        </p:spPr>
        <p:txBody>
          <a:bodyPr wrap="none" anchor="ct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eaLnBrk="1" hangingPunct="1">
              <a:defRPr/>
            </a:pPr>
            <a:endParaRPr lang="zh-CN" altLang="en-US" sz="2800">
              <a:solidFill>
                <a:schemeClr val="tx1"/>
              </a:solidFill>
              <a:ea typeface="楷体_GB2312" pitchFamily="1" charset="-122"/>
            </a:endParaRPr>
          </a:p>
        </p:txBody>
      </p:sp>
      <p:sp>
        <p:nvSpPr>
          <p:cNvPr id="24595" name="AutoShape 24"/>
          <p:cNvSpPr>
            <a:spLocks noChangeArrowheads="1"/>
          </p:cNvSpPr>
          <p:nvPr/>
        </p:nvSpPr>
        <p:spPr bwMode="auto">
          <a:xfrm>
            <a:off x="2690813" y="6197600"/>
            <a:ext cx="490537" cy="250825"/>
          </a:xfrm>
          <a:prstGeom prst="rightArrow">
            <a:avLst>
              <a:gd name="adj1" fmla="val 50000"/>
              <a:gd name="adj2" fmla="val 72596"/>
            </a:avLst>
          </a:prstGeom>
          <a:solidFill>
            <a:schemeClr val="bg1"/>
          </a:solidFill>
          <a:ln w="9525">
            <a:noFill/>
            <a:miter lim="800000"/>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596" name="Text Box 25"/>
          <p:cNvSpPr txBox="1">
            <a:spLocks noChangeArrowheads="1"/>
          </p:cNvSpPr>
          <p:nvPr/>
        </p:nvSpPr>
        <p:spPr bwMode="auto">
          <a:xfrm>
            <a:off x="6489700" y="4362450"/>
            <a:ext cx="2819400" cy="460375"/>
          </a:xfrm>
          <a:prstGeom prst="rect">
            <a:avLst/>
          </a:prstGeom>
          <a:noFill/>
          <a:ln w="9525">
            <a:noFill/>
            <a:miter lim="800000"/>
            <a:headEnd/>
            <a:tailEnd/>
          </a:ln>
        </p:spPr>
        <p:txBody>
          <a:bodyPr>
            <a:spAutoFit/>
          </a:bodyPr>
          <a:lstStyle/>
          <a:p>
            <a:r>
              <a:rPr lang="zh-CN" altLang="en-US">
                <a:latin typeface="宋体" pitchFamily="2" charset="-122"/>
              </a:rPr>
              <a:t>6）绿色化</a:t>
            </a:r>
          </a:p>
        </p:txBody>
      </p:sp>
      <p:sp>
        <p:nvSpPr>
          <p:cNvPr id="26" name="AutoShape 26"/>
          <p:cNvSpPr>
            <a:spLocks noChangeArrowheads="1"/>
          </p:cNvSpPr>
          <p:nvPr/>
        </p:nvSpPr>
        <p:spPr bwMode="auto">
          <a:xfrm>
            <a:off x="71438" y="3892550"/>
            <a:ext cx="2438400" cy="1976438"/>
          </a:xfrm>
          <a:prstGeom prst="rightArrow">
            <a:avLst>
              <a:gd name="adj1" fmla="val 62787"/>
              <a:gd name="adj2" fmla="val 41262"/>
            </a:avLst>
          </a:prstGeom>
          <a:gradFill rotWithShape="1">
            <a:gsLst>
              <a:gs pos="0">
                <a:srgbClr val="FFFFFF">
                  <a:alpha val="0"/>
                </a:srgbClr>
              </a:gs>
              <a:gs pos="100000">
                <a:schemeClr val="hlink">
                  <a:alpha val="50000"/>
                </a:schemeClr>
              </a:gs>
            </a:gsLst>
            <a:lin ang="0" scaled="1"/>
          </a:gradFill>
          <a:ln w="19050" cap="rnd">
            <a:solidFill>
              <a:schemeClr val="bg2"/>
            </a:solidFill>
            <a:prstDash val="sysDot"/>
            <a:miter lim="800000"/>
            <a:headEnd/>
            <a:tailEnd/>
          </a:ln>
        </p:spPr>
        <p:txBody>
          <a:bodyPr wrap="none" anchor="ctr"/>
          <a:lstStyle/>
          <a:p>
            <a:pPr algn="ctr" eaLnBrk="1" hangingPunct="1"/>
            <a:endParaRPr lang="zh-CN" altLang="en-US" sz="1800">
              <a:solidFill>
                <a:schemeClr val="tx1"/>
              </a:solidFill>
            </a:endParaRPr>
          </a:p>
        </p:txBody>
      </p:sp>
      <p:sp>
        <p:nvSpPr>
          <p:cNvPr id="27" name="Text Box 27"/>
          <p:cNvSpPr txBox="1">
            <a:spLocks noChangeArrowheads="1"/>
          </p:cNvSpPr>
          <p:nvPr/>
        </p:nvSpPr>
        <p:spPr bwMode="auto">
          <a:xfrm>
            <a:off x="0" y="4521200"/>
            <a:ext cx="2438400" cy="830263"/>
          </a:xfrm>
          <a:prstGeom prst="rect">
            <a:avLst/>
          </a:prstGeom>
          <a:noFill/>
          <a:ln w="9525">
            <a:noFill/>
            <a:miter lim="800000"/>
            <a:headEnd/>
            <a:tailEnd/>
          </a:ln>
        </p:spPr>
        <p:txBody>
          <a:bodyPr>
            <a:spAutoFit/>
          </a:bodyPr>
          <a:lstStyle/>
          <a:p>
            <a:pPr marL="120650" indent="-120650">
              <a:buFont typeface="Wingdings" pitchFamily="2" charset="2"/>
              <a:buNone/>
            </a:pPr>
            <a:r>
              <a:rPr lang="zh-CN" altLang="en-US"/>
              <a:t>电子商务物流</a:t>
            </a:r>
          </a:p>
          <a:p>
            <a:pPr marL="120650" indent="-120650">
              <a:buFont typeface="Wingdings" pitchFamily="2" charset="2"/>
              <a:buNone/>
            </a:pPr>
            <a:r>
              <a:rPr lang="zh-CN" altLang="en-US"/>
              <a:t>的特点</a:t>
            </a:r>
            <a:r>
              <a:rPr lang="zh-CN" altLang="en-US">
                <a:solidFill>
                  <a:schemeClr val="tx1"/>
                </a:solidFill>
              </a:rPr>
              <a:t> </a:t>
            </a:r>
          </a:p>
        </p:txBody>
      </p:sp>
      <p:sp>
        <p:nvSpPr>
          <p:cNvPr id="24599" name="灯片编号占位符 2"/>
          <p:cNvSpPr>
            <a:spLocks noGrp="1" noChangeArrowheads="1"/>
          </p:cNvSpPr>
          <p:nvPr>
            <p:ph type="sldNum" sz="quarter" idx="12"/>
          </p:nvPr>
        </p:nvSpPr>
        <p:spPr>
          <a:xfrm>
            <a:off x="3048000" y="6453188"/>
            <a:ext cx="2133600" cy="304800"/>
          </a:xfrm>
          <a:noFill/>
        </p:spPr>
        <p:txBody>
          <a:bodyPr/>
          <a:lstStyle/>
          <a:p>
            <a:fld id="{02EE974B-9E35-47A9-820C-744CBA111A8B}" type="slidenum">
              <a:rPr lang="en-US" altLang="zh-CN"/>
              <a:pPr/>
              <a:t>13</a:t>
            </a:fld>
            <a:endParaRPr lang="zh-CN" altLang="en-US"/>
          </a:p>
        </p:txBody>
      </p:sp>
      <p:sp>
        <p:nvSpPr>
          <p:cNvPr id="32" name="AutoShape 6"/>
          <p:cNvSpPr>
            <a:spLocks noChangeArrowheads="1"/>
          </p:cNvSpPr>
          <p:nvPr/>
        </p:nvSpPr>
        <p:spPr bwMode="auto">
          <a:xfrm>
            <a:off x="5902325" y="4924425"/>
            <a:ext cx="3076575" cy="474663"/>
          </a:xfrm>
          <a:prstGeom prst="roundRect">
            <a:avLst>
              <a:gd name="adj" fmla="val 10889"/>
            </a:avLst>
          </a:prstGeom>
          <a:gradFill rotWithShape="1">
            <a:gsLst>
              <a:gs pos="0">
                <a:schemeClr val="accent2">
                  <a:lumMod val="75000"/>
                </a:schemeClr>
              </a:gs>
              <a:gs pos="100000">
                <a:srgbClr val="D9E2CF"/>
              </a:gs>
            </a:gsLst>
            <a:lin ang="0" scaled="1"/>
          </a:gradFill>
          <a:ln>
            <a:noFill/>
          </a:ln>
        </p:spPr>
        <p:txBody>
          <a:bodyPr wrap="none" anchor="ct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eaLnBrk="1" hangingPunct="1">
              <a:defRPr/>
            </a:pPr>
            <a:endParaRPr lang="zh-CN" altLang="en-US" sz="2800" dirty="0">
              <a:solidFill>
                <a:schemeClr val="tx1"/>
              </a:solidFill>
              <a:ea typeface="楷体_GB2312" pitchFamily="1" charset="-122"/>
            </a:endParaRPr>
          </a:p>
        </p:txBody>
      </p:sp>
      <p:sp>
        <p:nvSpPr>
          <p:cNvPr id="24601" name="AutoShape 6"/>
          <p:cNvSpPr>
            <a:spLocks noChangeArrowheads="1"/>
          </p:cNvSpPr>
          <p:nvPr/>
        </p:nvSpPr>
        <p:spPr bwMode="auto">
          <a:xfrm>
            <a:off x="5902325" y="5467350"/>
            <a:ext cx="3076575" cy="474663"/>
          </a:xfrm>
          <a:prstGeom prst="roundRect">
            <a:avLst>
              <a:gd name="adj" fmla="val 10889"/>
            </a:avLst>
          </a:prstGeom>
          <a:gradFill rotWithShape="1">
            <a:gsLst>
              <a:gs pos="0">
                <a:srgbClr val="009900"/>
              </a:gs>
              <a:gs pos="100000">
                <a:srgbClr val="D9E2CF"/>
              </a:gs>
            </a:gsLst>
            <a:lin ang="0" scaled="1"/>
          </a:gradFill>
          <a:ln w="9525">
            <a:noFill/>
            <a:round/>
            <a:headEnd/>
            <a:tailEnd/>
          </a:ln>
        </p:spPr>
        <p:txBody>
          <a:bodyPr wrap="none" anchor="ctr"/>
          <a:lstStyle/>
          <a:p>
            <a:pPr eaLnBrk="1" hangingPunct="1"/>
            <a:endParaRPr lang="zh-CN" altLang="en-US" sz="2800">
              <a:solidFill>
                <a:schemeClr val="tx1"/>
              </a:solidFill>
              <a:ea typeface="楷体_GB2312" pitchFamily="1" charset="-122"/>
            </a:endParaRPr>
          </a:p>
        </p:txBody>
      </p:sp>
      <p:sp>
        <p:nvSpPr>
          <p:cNvPr id="24602" name="Text Box 25"/>
          <p:cNvSpPr txBox="1">
            <a:spLocks noChangeArrowheads="1"/>
          </p:cNvSpPr>
          <p:nvPr/>
        </p:nvSpPr>
        <p:spPr bwMode="auto">
          <a:xfrm>
            <a:off x="6489700" y="4951413"/>
            <a:ext cx="2819400" cy="461962"/>
          </a:xfrm>
          <a:prstGeom prst="rect">
            <a:avLst/>
          </a:prstGeom>
          <a:noFill/>
          <a:ln w="9525">
            <a:noFill/>
            <a:miter lim="800000"/>
            <a:headEnd/>
            <a:tailEnd/>
          </a:ln>
        </p:spPr>
        <p:txBody>
          <a:bodyPr>
            <a:spAutoFit/>
          </a:bodyPr>
          <a:lstStyle/>
          <a:p>
            <a:r>
              <a:rPr lang="en-US" altLang="zh-CN">
                <a:latin typeface="宋体" pitchFamily="2" charset="-122"/>
              </a:rPr>
              <a:t>7</a:t>
            </a:r>
            <a:r>
              <a:rPr lang="zh-CN" altLang="en-US">
                <a:latin typeface="宋体" pitchFamily="2" charset="-122"/>
              </a:rPr>
              <a:t>）柔性化</a:t>
            </a:r>
          </a:p>
        </p:txBody>
      </p:sp>
      <p:sp>
        <p:nvSpPr>
          <p:cNvPr id="24603" name="Text Box 25"/>
          <p:cNvSpPr txBox="1">
            <a:spLocks noChangeArrowheads="1"/>
          </p:cNvSpPr>
          <p:nvPr/>
        </p:nvSpPr>
        <p:spPr bwMode="auto">
          <a:xfrm>
            <a:off x="6489700" y="5481638"/>
            <a:ext cx="2819400" cy="461962"/>
          </a:xfrm>
          <a:prstGeom prst="rect">
            <a:avLst/>
          </a:prstGeom>
          <a:noFill/>
          <a:ln w="9525">
            <a:noFill/>
            <a:miter lim="800000"/>
            <a:headEnd/>
            <a:tailEnd/>
          </a:ln>
        </p:spPr>
        <p:txBody>
          <a:bodyPr>
            <a:spAutoFit/>
          </a:bodyPr>
          <a:lstStyle/>
          <a:p>
            <a:r>
              <a:rPr lang="en-US" altLang="zh-CN">
                <a:latin typeface="宋体" pitchFamily="2" charset="-122"/>
              </a:rPr>
              <a:t>8</a:t>
            </a:r>
            <a:r>
              <a:rPr lang="zh-CN" altLang="en-US">
                <a:latin typeface="宋体" pitchFamily="2" charset="-122"/>
              </a:rPr>
              <a:t>）不平衡性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autoUpdateAnimBg="0"/>
      <p:bldP spid="27"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nvSpPr>
        <p:spPr bwMode="auto">
          <a:xfrm>
            <a:off x="0" y="1219200"/>
            <a:ext cx="9144000" cy="5262563"/>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r>
              <a:rPr lang="zh-CN" altLang="zh-CN" dirty="0">
                <a:solidFill>
                  <a:srgbClr val="FF0000"/>
                </a:solidFill>
              </a:rPr>
              <a:t>（</a:t>
            </a:r>
            <a:r>
              <a:rPr lang="en-US" altLang="zh-CN" dirty="0">
                <a:solidFill>
                  <a:srgbClr val="FF0000"/>
                </a:solidFill>
              </a:rPr>
              <a:t>1</a:t>
            </a:r>
            <a:r>
              <a:rPr lang="zh-CN" altLang="zh-CN" dirty="0">
                <a:solidFill>
                  <a:srgbClr val="FF0000"/>
                </a:solidFill>
              </a:rPr>
              <a:t>）智能化</a:t>
            </a:r>
          </a:p>
          <a:p>
            <a:pPr indent="540000">
              <a:buFont typeface="Arial" panose="020B0604020202020204" pitchFamily="34" charset="0"/>
              <a:buNone/>
              <a:defRPr/>
            </a:pPr>
            <a:r>
              <a:rPr lang="zh-CN" altLang="en-US" dirty="0"/>
              <a:t>要求电子商务物流企业提高科技应用水平，采用先进适用技术和装备，提升快递物流装备自动化、专业化水平。加强大数据、云计算、机器人等现代信息技术和装备在电子商务与快递物流领域应用，大力推进库存前置、智能分仓、科学配载、线路优化，努力实现信息协同化、服务智能化</a:t>
            </a:r>
            <a:r>
              <a:rPr lang="zh-CN" altLang="zh-CN" dirty="0"/>
              <a:t>。</a:t>
            </a:r>
            <a:r>
              <a:rPr lang="zh-CN" altLang="en-US" dirty="0"/>
              <a:t>自提柜通过无人交接式的快递配送，已成为“最后一公里”派送的重要补充，将开放网购“最后一公里”服务智能化。</a:t>
            </a:r>
            <a:endParaRPr lang="en-US" altLang="zh-CN" dirty="0"/>
          </a:p>
          <a:p>
            <a:pPr>
              <a:buFont typeface="Arial" panose="020B0604020202020204" pitchFamily="34" charset="0"/>
              <a:buNone/>
              <a:defRPr/>
            </a:pPr>
            <a:r>
              <a:rPr lang="zh-CN" altLang="zh-CN" dirty="0">
                <a:solidFill>
                  <a:srgbClr val="FF0000"/>
                </a:solidFill>
              </a:rPr>
              <a:t>（</a:t>
            </a:r>
            <a:r>
              <a:rPr lang="en-US" altLang="zh-CN" dirty="0">
                <a:solidFill>
                  <a:srgbClr val="FF0000"/>
                </a:solidFill>
              </a:rPr>
              <a:t>2</a:t>
            </a:r>
            <a:r>
              <a:rPr lang="zh-CN" altLang="zh-CN" dirty="0">
                <a:solidFill>
                  <a:srgbClr val="FF0000"/>
                </a:solidFill>
              </a:rPr>
              <a:t>）标准化</a:t>
            </a:r>
          </a:p>
          <a:p>
            <a:pPr indent="540000">
              <a:buFont typeface="Arial" panose="020B0604020202020204" pitchFamily="34" charset="0"/>
              <a:buNone/>
              <a:defRPr/>
            </a:pPr>
            <a:r>
              <a:rPr lang="zh-CN" altLang="en-US" dirty="0"/>
              <a:t>要求加强快递物流标准体系建设，推动建立电子商务与快递物流各环节数据接口标准，推进设施设备、作业流程、信息交换一体化。引导电子商务企业与快递物流企业加强系统互联和业务联动，共同提高信息系统安全防护水平。鼓励建设快递物流信息综合服务平台，优化资源配置，实现供需信息实时共享和智能匹配</a:t>
            </a:r>
            <a:r>
              <a:rPr lang="zh-CN" altLang="zh-CN" dirty="0"/>
              <a:t>。</a:t>
            </a:r>
          </a:p>
        </p:txBody>
      </p:sp>
      <p:sp>
        <p:nvSpPr>
          <p:cNvPr id="25603" name="灯片编号占位符 1"/>
          <p:cNvSpPr>
            <a:spLocks noGrp="1" noChangeArrowheads="1"/>
          </p:cNvSpPr>
          <p:nvPr>
            <p:ph type="sldNum" sz="quarter" idx="12"/>
          </p:nvPr>
        </p:nvSpPr>
        <p:spPr>
          <a:noFill/>
        </p:spPr>
        <p:txBody>
          <a:bodyPr/>
          <a:lstStyle/>
          <a:p>
            <a:fld id="{DEA3F89D-9E75-4B44-8858-775A2F5469B1}" type="slidenum">
              <a:rPr lang="en-US" altLang="zh-CN"/>
              <a:pPr/>
              <a:t>14</a:t>
            </a:fld>
            <a:endParaRPr lang="zh-CN" altLang="en-US"/>
          </a:p>
        </p:txBody>
      </p:sp>
      <p:sp>
        <p:nvSpPr>
          <p:cNvPr id="25604" name="文本框 1"/>
          <p:cNvSpPr txBox="1">
            <a:spLocks noChangeArrowheads="1"/>
          </p:cNvSpPr>
          <p:nvPr/>
        </p:nvSpPr>
        <p:spPr bwMode="auto">
          <a:xfrm>
            <a:off x="2743200" y="242888"/>
            <a:ext cx="5867400" cy="584200"/>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7.1.3</a:t>
            </a:r>
            <a:r>
              <a:rPr lang="zh-CN" altLang="zh-CN" sz="3200">
                <a:solidFill>
                  <a:schemeClr val="bg1"/>
                </a:solidFill>
              </a:rPr>
              <a:t>电子商务物流的特点</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文本框 3"/>
          <p:cNvSpPr txBox="1">
            <a:spLocks noChangeArrowheads="1"/>
          </p:cNvSpPr>
          <p:nvPr/>
        </p:nvSpPr>
        <p:spPr bwMode="auto">
          <a:xfrm>
            <a:off x="228600" y="1371600"/>
            <a:ext cx="8686800" cy="5262563"/>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r>
              <a:rPr lang="zh-CN" altLang="zh-CN" dirty="0">
                <a:solidFill>
                  <a:srgbClr val="FF0000"/>
                </a:solidFill>
              </a:rPr>
              <a:t>（</a:t>
            </a:r>
            <a:r>
              <a:rPr lang="en-US" altLang="zh-CN" dirty="0">
                <a:solidFill>
                  <a:srgbClr val="FF0000"/>
                </a:solidFill>
              </a:rPr>
              <a:t>3</a:t>
            </a:r>
            <a:r>
              <a:rPr lang="zh-CN" altLang="zh-CN" dirty="0">
                <a:solidFill>
                  <a:srgbClr val="FF0000"/>
                </a:solidFill>
              </a:rPr>
              <a:t>）协同化</a:t>
            </a:r>
          </a:p>
          <a:p>
            <a:pPr indent="540000">
              <a:buFont typeface="Arial" panose="020B0604020202020204" pitchFamily="34" charset="0"/>
              <a:buNone/>
              <a:defRPr/>
            </a:pPr>
            <a:r>
              <a:rPr lang="zh-CN" altLang="en-US" dirty="0"/>
              <a:t>要求仓储、快递、第三方技术服务企业发展智能仓储，延伸服务链条，优化电子商务企业供应链管理。发展仓配一体化服务，集成应用各类信息技术，整合共享上下游资源，促进商流、物流、信息流、资金流等无缝衔接和高效流动，提高电子商务企业与快递物流企业供应链协同效率</a:t>
            </a:r>
            <a:r>
              <a:rPr lang="zh-CN" altLang="zh-CN" dirty="0"/>
              <a:t>。</a:t>
            </a:r>
            <a:endParaRPr lang="en-US" altLang="zh-CN" dirty="0"/>
          </a:p>
          <a:p>
            <a:pPr>
              <a:buFont typeface="Arial" panose="020B0604020202020204" pitchFamily="34" charset="0"/>
              <a:buNone/>
              <a:defRPr/>
            </a:pPr>
            <a:r>
              <a:rPr lang="zh-CN" altLang="zh-CN" dirty="0">
                <a:solidFill>
                  <a:srgbClr val="FF0000"/>
                </a:solidFill>
              </a:rPr>
              <a:t>（</a:t>
            </a:r>
            <a:r>
              <a:rPr lang="en-US" altLang="zh-CN" dirty="0">
                <a:solidFill>
                  <a:srgbClr val="FF0000"/>
                </a:solidFill>
              </a:rPr>
              <a:t>4</a:t>
            </a:r>
            <a:r>
              <a:rPr lang="zh-CN" altLang="zh-CN" dirty="0">
                <a:solidFill>
                  <a:srgbClr val="FF0000"/>
                </a:solidFill>
              </a:rPr>
              <a:t>）网络化</a:t>
            </a:r>
          </a:p>
          <a:p>
            <a:pPr indent="540000">
              <a:buFont typeface="Arial" panose="020B0604020202020204" pitchFamily="34" charset="0"/>
              <a:buNone/>
              <a:defRPr/>
            </a:pPr>
            <a:r>
              <a:rPr lang="zh-CN" altLang="en-US" dirty="0"/>
              <a:t>要求电子商务物流企业依托全国性及区域性物流节点城市、国家电子商务示范城市、快递示范城市，完善优化快递物流网络布局，加强快件处理中心、航空及陆运集散中心和基层网点等网络节点建设，构建层级合理、规模适当、匹配需求的电子商务快递物流网络。优化农村快递资源配置，健全以县级物流配送中心、乡镇配送节点、村级公共服务点为支撑的农村配送网络</a:t>
            </a:r>
            <a:r>
              <a:rPr lang="zh-CN" altLang="zh-CN" dirty="0"/>
              <a:t>。</a:t>
            </a:r>
          </a:p>
        </p:txBody>
      </p:sp>
      <p:sp>
        <p:nvSpPr>
          <p:cNvPr id="26627" name="灯片编号占位符 1"/>
          <p:cNvSpPr>
            <a:spLocks noGrp="1" noChangeArrowheads="1"/>
          </p:cNvSpPr>
          <p:nvPr>
            <p:ph type="sldNum" sz="quarter" idx="12"/>
          </p:nvPr>
        </p:nvSpPr>
        <p:spPr>
          <a:noFill/>
        </p:spPr>
        <p:txBody>
          <a:bodyPr/>
          <a:lstStyle/>
          <a:p>
            <a:fld id="{36440E33-7832-4E62-BA5B-64EF2E2936E1}" type="slidenum">
              <a:rPr lang="en-US" altLang="zh-CN"/>
              <a:pPr/>
              <a:t>15</a:t>
            </a:fld>
            <a:endParaRPr lang="zh-CN" altLang="en-US"/>
          </a:p>
        </p:txBody>
      </p:sp>
      <p:sp>
        <p:nvSpPr>
          <p:cNvPr id="26628" name="文本框 1"/>
          <p:cNvSpPr txBox="1">
            <a:spLocks noChangeArrowheads="1"/>
          </p:cNvSpPr>
          <p:nvPr/>
        </p:nvSpPr>
        <p:spPr bwMode="auto">
          <a:xfrm>
            <a:off x="2743200" y="223838"/>
            <a:ext cx="5867400" cy="584200"/>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7.1.3</a:t>
            </a:r>
            <a:r>
              <a:rPr lang="zh-CN" altLang="zh-CN" sz="3200">
                <a:solidFill>
                  <a:schemeClr val="bg1"/>
                </a:solidFill>
              </a:rPr>
              <a:t>电子商务物流的特点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本框 4"/>
          <p:cNvSpPr txBox="1">
            <a:spLocks noChangeArrowheads="1"/>
          </p:cNvSpPr>
          <p:nvPr/>
        </p:nvSpPr>
        <p:spPr bwMode="auto">
          <a:xfrm>
            <a:off x="152400" y="1295400"/>
            <a:ext cx="8763000" cy="4894263"/>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r>
              <a:rPr lang="zh-CN" altLang="zh-CN" dirty="0">
                <a:solidFill>
                  <a:srgbClr val="FF0000"/>
                </a:solidFill>
              </a:rPr>
              <a:t>（</a:t>
            </a:r>
            <a:r>
              <a:rPr lang="en-US" altLang="zh-CN" dirty="0">
                <a:solidFill>
                  <a:srgbClr val="FF0000"/>
                </a:solidFill>
              </a:rPr>
              <a:t>5</a:t>
            </a:r>
            <a:r>
              <a:rPr lang="zh-CN" altLang="zh-CN" dirty="0">
                <a:solidFill>
                  <a:srgbClr val="FF0000"/>
                </a:solidFill>
              </a:rPr>
              <a:t>）集约化</a:t>
            </a:r>
          </a:p>
          <a:p>
            <a:pPr indent="540000">
              <a:buFont typeface="Arial" panose="020B0604020202020204" pitchFamily="34" charset="0"/>
              <a:buNone/>
              <a:defRPr/>
            </a:pPr>
            <a:r>
              <a:rPr lang="zh-CN" altLang="en-US" dirty="0"/>
              <a:t>要求推广智能投递设施，鼓励快递末端集约化服务。鼓励快递企业开展投递服务合作，建设快递末端综合服务场所，开展联收联投。促进快递末端配送、服务资源有效组织和统筹利用，鼓励快递物流企业、电子商务企业与连锁商业机构、便利店、物业服务企业、高等院校开展合作，提供集约化配送、网订店取等多样化、个性化服务</a:t>
            </a:r>
            <a:r>
              <a:rPr lang="zh-CN" altLang="zh-CN" dirty="0"/>
              <a:t>。</a:t>
            </a:r>
            <a:endParaRPr lang="en-US" altLang="zh-CN" dirty="0"/>
          </a:p>
          <a:p>
            <a:pPr>
              <a:buFont typeface="Arial" panose="020B0604020202020204" pitchFamily="34" charset="0"/>
              <a:buNone/>
              <a:defRPr/>
            </a:pPr>
            <a:r>
              <a:rPr lang="zh-CN" altLang="zh-CN" dirty="0">
                <a:solidFill>
                  <a:srgbClr val="FF0000"/>
                </a:solidFill>
              </a:rPr>
              <a:t>（</a:t>
            </a:r>
            <a:r>
              <a:rPr lang="en-US" altLang="zh-CN" dirty="0">
                <a:solidFill>
                  <a:srgbClr val="FF0000"/>
                </a:solidFill>
              </a:rPr>
              <a:t>6</a:t>
            </a:r>
            <a:r>
              <a:rPr lang="zh-CN" altLang="zh-CN" dirty="0">
                <a:solidFill>
                  <a:srgbClr val="FF0000"/>
                </a:solidFill>
              </a:rPr>
              <a:t>）绿色化</a:t>
            </a:r>
          </a:p>
          <a:p>
            <a:pPr indent="540000">
              <a:buFont typeface="Arial" panose="020B0604020202020204" pitchFamily="34" charset="0"/>
              <a:buNone/>
              <a:defRPr/>
            </a:pPr>
            <a:r>
              <a:rPr lang="zh-CN" altLang="en-US" dirty="0"/>
              <a:t>要求推广绿色包装，推动绿色运输与配送，电子商务企业与快递物流企业开展供应链绿色流程再造，提高资源复用率，降低企业成本。加强能源管理，建立绿色节能低碳运营管理流程和机制，在仓库、分拨中心、数据中心、管理中心等场所推广应用节水、节电、节能等新技术新设备，提高能源利用效率</a:t>
            </a:r>
            <a:r>
              <a:rPr lang="zh-CN" altLang="zh-CN" dirty="0"/>
              <a:t>。</a:t>
            </a:r>
          </a:p>
        </p:txBody>
      </p:sp>
      <p:sp>
        <p:nvSpPr>
          <p:cNvPr id="27651" name="灯片编号占位符 1"/>
          <p:cNvSpPr>
            <a:spLocks noGrp="1" noChangeArrowheads="1"/>
          </p:cNvSpPr>
          <p:nvPr>
            <p:ph type="sldNum" sz="quarter" idx="12"/>
          </p:nvPr>
        </p:nvSpPr>
        <p:spPr>
          <a:noFill/>
        </p:spPr>
        <p:txBody>
          <a:bodyPr/>
          <a:lstStyle/>
          <a:p>
            <a:fld id="{C8D826A7-3A2C-498D-93AE-B5CA6552367E}" type="slidenum">
              <a:rPr lang="en-US" altLang="zh-CN"/>
              <a:pPr/>
              <a:t>16</a:t>
            </a:fld>
            <a:endParaRPr lang="zh-CN" altLang="en-US"/>
          </a:p>
        </p:txBody>
      </p:sp>
      <p:sp>
        <p:nvSpPr>
          <p:cNvPr id="27652" name="文本框 1"/>
          <p:cNvSpPr txBox="1">
            <a:spLocks noChangeArrowheads="1"/>
          </p:cNvSpPr>
          <p:nvPr/>
        </p:nvSpPr>
        <p:spPr bwMode="auto">
          <a:xfrm>
            <a:off x="2743200" y="193675"/>
            <a:ext cx="5867400" cy="585788"/>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7.1.3</a:t>
            </a:r>
            <a:r>
              <a:rPr lang="zh-CN" altLang="zh-CN" sz="3200">
                <a:solidFill>
                  <a:schemeClr val="bg1"/>
                </a:solidFill>
              </a:rPr>
              <a:t>电子商务物流的特点</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本框 4"/>
          <p:cNvSpPr txBox="1">
            <a:spLocks noChangeArrowheads="1"/>
          </p:cNvSpPr>
          <p:nvPr/>
        </p:nvSpPr>
        <p:spPr bwMode="auto">
          <a:xfrm>
            <a:off x="152400" y="1295400"/>
            <a:ext cx="8763000" cy="4894263"/>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r>
              <a:rPr lang="zh-CN" altLang="zh-CN" dirty="0">
                <a:solidFill>
                  <a:srgbClr val="FF0000"/>
                </a:solidFill>
              </a:rPr>
              <a:t>（</a:t>
            </a:r>
            <a:r>
              <a:rPr lang="en-US" altLang="zh-CN" dirty="0">
                <a:solidFill>
                  <a:srgbClr val="FF0000"/>
                </a:solidFill>
              </a:rPr>
              <a:t>7</a:t>
            </a:r>
            <a:r>
              <a:rPr lang="zh-CN" altLang="zh-CN" dirty="0">
                <a:solidFill>
                  <a:srgbClr val="FF0000"/>
                </a:solidFill>
              </a:rPr>
              <a:t>）</a:t>
            </a:r>
            <a:r>
              <a:rPr lang="zh-CN" altLang="en-US" dirty="0">
                <a:solidFill>
                  <a:srgbClr val="FF0000"/>
                </a:solidFill>
              </a:rPr>
              <a:t>柔性化</a:t>
            </a:r>
            <a:endParaRPr lang="zh-CN" altLang="zh-CN" dirty="0">
              <a:solidFill>
                <a:srgbClr val="FF0000"/>
              </a:solidFill>
            </a:endParaRPr>
          </a:p>
          <a:p>
            <a:pPr indent="540000">
              <a:buFont typeface="Arial" panose="020B0604020202020204" pitchFamily="34" charset="0"/>
              <a:buNone/>
              <a:defRPr/>
            </a:pPr>
            <a:r>
              <a:rPr lang="zh-CN" altLang="en-US" dirty="0"/>
              <a:t>柔性化本来是为实现“以顾客为中心”的理念而在生产领域提出，但要真正做到柔性化，根据消费者的需求变化来灵活调节生产工艺，配套的柔性化物流系统是不可或缺的。柔性化电子商务物流正是配合生产领域中的柔性制造而提出的一种新型物流模式，根据多品种、小批量、多批次、短周期的全新消费需求，灵活有效地组织和实施电子商务物流作业</a:t>
            </a:r>
            <a:r>
              <a:rPr lang="zh-CN" altLang="zh-CN" dirty="0"/>
              <a:t>。</a:t>
            </a:r>
            <a:endParaRPr lang="en-US" altLang="zh-CN" dirty="0"/>
          </a:p>
          <a:p>
            <a:pPr>
              <a:buFont typeface="Arial" panose="020B0604020202020204" pitchFamily="34" charset="0"/>
              <a:buNone/>
              <a:defRPr/>
            </a:pPr>
            <a:r>
              <a:rPr lang="zh-CN" altLang="zh-CN" dirty="0">
                <a:solidFill>
                  <a:srgbClr val="FF0000"/>
                </a:solidFill>
              </a:rPr>
              <a:t>（</a:t>
            </a:r>
            <a:r>
              <a:rPr lang="en-US" altLang="zh-CN" dirty="0">
                <a:solidFill>
                  <a:srgbClr val="FF0000"/>
                </a:solidFill>
              </a:rPr>
              <a:t>8</a:t>
            </a:r>
            <a:r>
              <a:rPr lang="zh-CN" altLang="zh-CN" dirty="0">
                <a:solidFill>
                  <a:srgbClr val="FF0000"/>
                </a:solidFill>
              </a:rPr>
              <a:t>）</a:t>
            </a:r>
            <a:r>
              <a:rPr lang="zh-CN" altLang="en-US" dirty="0">
                <a:solidFill>
                  <a:srgbClr val="FF0000"/>
                </a:solidFill>
              </a:rPr>
              <a:t>不平衡性</a:t>
            </a:r>
            <a:endParaRPr lang="zh-CN" altLang="zh-CN" dirty="0">
              <a:solidFill>
                <a:srgbClr val="FF0000"/>
              </a:solidFill>
            </a:endParaRPr>
          </a:p>
          <a:p>
            <a:pPr indent="540000">
              <a:buFont typeface="Arial" panose="020B0604020202020204" pitchFamily="34" charset="0"/>
              <a:buNone/>
              <a:defRPr/>
            </a:pPr>
            <a:r>
              <a:rPr lang="zh-CN" altLang="en-US" dirty="0">
                <a:latin typeface="Times New Roman" pitchFamily="18" charset="0"/>
                <a:cs typeface="Times New Roman" pitchFamily="18" charset="0"/>
              </a:rPr>
              <a:t>“双</a:t>
            </a:r>
            <a:r>
              <a:rPr lang="en-US" altLang="zh-CN" dirty="0">
                <a:latin typeface="Times New Roman" pitchFamily="18" charset="0"/>
                <a:cs typeface="Times New Roman" pitchFamily="18" charset="0"/>
              </a:rPr>
              <a:t>11”“6.18”</a:t>
            </a:r>
            <a:r>
              <a:rPr lang="zh-CN" altLang="en-US" dirty="0"/>
              <a:t>等网购狂欢节也是电子商务物流的高峰期，暴增的电子商务订单通常导致电子商务物流尤其是快递“爆仓”，即快递公司突然间收到太多快件，来不及分拣，甚至没办法再收件，大量快件滞留在始发站或者中转站，到达目的地的时间相对比较长</a:t>
            </a:r>
            <a:r>
              <a:rPr lang="zh-CN" altLang="zh-CN" dirty="0"/>
              <a:t>。</a:t>
            </a:r>
          </a:p>
        </p:txBody>
      </p:sp>
      <p:sp>
        <p:nvSpPr>
          <p:cNvPr id="28675" name="灯片编号占位符 1"/>
          <p:cNvSpPr>
            <a:spLocks noGrp="1" noChangeArrowheads="1"/>
          </p:cNvSpPr>
          <p:nvPr>
            <p:ph type="sldNum" sz="quarter" idx="12"/>
          </p:nvPr>
        </p:nvSpPr>
        <p:spPr>
          <a:noFill/>
        </p:spPr>
        <p:txBody>
          <a:bodyPr/>
          <a:lstStyle/>
          <a:p>
            <a:fld id="{4BA948F2-9467-4B64-B55F-EE2A2C70DC1C}" type="slidenum">
              <a:rPr lang="en-US" altLang="zh-CN"/>
              <a:pPr/>
              <a:t>17</a:t>
            </a:fld>
            <a:endParaRPr lang="zh-CN" altLang="en-US"/>
          </a:p>
        </p:txBody>
      </p:sp>
      <p:sp>
        <p:nvSpPr>
          <p:cNvPr id="28676" name="文本框 1"/>
          <p:cNvSpPr txBox="1">
            <a:spLocks noChangeArrowheads="1"/>
          </p:cNvSpPr>
          <p:nvPr/>
        </p:nvSpPr>
        <p:spPr bwMode="auto">
          <a:xfrm>
            <a:off x="2743200" y="193675"/>
            <a:ext cx="5867400" cy="585788"/>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7.1.3</a:t>
            </a:r>
            <a:r>
              <a:rPr lang="zh-CN" altLang="zh-CN" sz="3200">
                <a:solidFill>
                  <a:schemeClr val="bg1"/>
                </a:solidFill>
              </a:rPr>
              <a:t>电子商务物流的特点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1"/>
          <p:cNvSpPr txBox="1">
            <a:spLocks noChangeArrowheads="1"/>
          </p:cNvSpPr>
          <p:nvPr/>
        </p:nvSpPr>
        <p:spPr bwMode="auto">
          <a:xfrm>
            <a:off x="2743200" y="223838"/>
            <a:ext cx="5867400" cy="584200"/>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7.1.4</a:t>
            </a:r>
            <a:r>
              <a:rPr lang="zh-CN" altLang="en-US" sz="3200">
                <a:solidFill>
                  <a:schemeClr val="bg1"/>
                </a:solidFill>
              </a:rPr>
              <a:t>电子商务物流的效益</a:t>
            </a:r>
            <a:endParaRPr lang="zh-CN" altLang="zh-CN" sz="3200">
              <a:solidFill>
                <a:schemeClr val="bg1"/>
              </a:solidFill>
            </a:endParaRPr>
          </a:p>
        </p:txBody>
      </p:sp>
      <p:sp>
        <p:nvSpPr>
          <p:cNvPr id="29699" name="文本框 2"/>
          <p:cNvSpPr txBox="1">
            <a:spLocks noChangeArrowheads="1"/>
          </p:cNvSpPr>
          <p:nvPr/>
        </p:nvSpPr>
        <p:spPr bwMode="auto">
          <a:xfrm>
            <a:off x="190500" y="1905000"/>
            <a:ext cx="8763000" cy="2678113"/>
          </a:xfrm>
          <a:prstGeom prst="rect">
            <a:avLst/>
          </a:prstGeom>
          <a:noFill/>
          <a:ln w="9525">
            <a:noFill/>
            <a:miter lim="800000"/>
            <a:headEnd/>
            <a:tailEnd/>
          </a:ln>
        </p:spPr>
        <p:txBody>
          <a:bodyPr>
            <a:spAutoFit/>
          </a:bodyPr>
          <a:lstStyle/>
          <a:p>
            <a:pPr>
              <a:buFont typeface="Arial" pitchFamily="34" charset="0"/>
              <a:buNone/>
            </a:pPr>
            <a:r>
              <a:rPr lang="en-US" altLang="zh-CN"/>
              <a:t>       </a:t>
            </a:r>
            <a:r>
              <a:rPr lang="zh-CN" altLang="zh-CN"/>
              <a:t>一个企业的物流是一种综合能力的体现，目的是帮助企业按最低的总成本创造出价值。长期以来，人们对创造利润的环节集中关注在生产领域，因此把在生产过程中节约物质消耗而增加的利润称作“第一利润源泉”，把因降低劳动消耗而增加的利润称作“第二利润源泉”，在前两个利润源潜力越来越小，利润开拓越来越困难情况下，物流领域的潜力被人所重视，被称为“第三利润源泉”。</a:t>
            </a:r>
            <a:endParaRPr lang="en-US" altLang="zh-CN"/>
          </a:p>
        </p:txBody>
      </p:sp>
      <p:sp>
        <p:nvSpPr>
          <p:cNvPr id="29700" name="灯片编号占位符 1"/>
          <p:cNvSpPr>
            <a:spLocks noGrp="1" noChangeArrowheads="1"/>
          </p:cNvSpPr>
          <p:nvPr>
            <p:ph type="sldNum" sz="quarter" idx="12"/>
          </p:nvPr>
        </p:nvSpPr>
        <p:spPr>
          <a:noFill/>
        </p:spPr>
        <p:txBody>
          <a:bodyPr/>
          <a:lstStyle/>
          <a:p>
            <a:fld id="{A1B763D0-5A1C-431E-8FCE-DBCBBA0E153E}" type="slidenum">
              <a:rPr lang="en-US" altLang="zh-CN"/>
              <a:pPr/>
              <a:t>18</a:t>
            </a:fld>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
          <p:cNvSpPr txBox="1">
            <a:spLocks noChangeArrowheads="1"/>
          </p:cNvSpPr>
          <p:nvPr/>
        </p:nvSpPr>
        <p:spPr bwMode="auto">
          <a:xfrm>
            <a:off x="2743200" y="223838"/>
            <a:ext cx="5867400" cy="584200"/>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7.1.4</a:t>
            </a:r>
            <a:r>
              <a:rPr lang="zh-CN" altLang="en-US" sz="3200">
                <a:solidFill>
                  <a:schemeClr val="bg1"/>
                </a:solidFill>
              </a:rPr>
              <a:t>电子商务物流的效益</a:t>
            </a:r>
            <a:endParaRPr lang="zh-CN" altLang="zh-CN" sz="3200">
              <a:solidFill>
                <a:schemeClr val="bg1"/>
              </a:solidFill>
            </a:endParaRPr>
          </a:p>
        </p:txBody>
      </p:sp>
      <p:sp>
        <p:nvSpPr>
          <p:cNvPr id="31747" name="文本框 2"/>
          <p:cNvSpPr txBox="1">
            <a:spLocks noChangeArrowheads="1"/>
          </p:cNvSpPr>
          <p:nvPr/>
        </p:nvSpPr>
        <p:spPr bwMode="auto">
          <a:xfrm>
            <a:off x="381110" y="1524050"/>
            <a:ext cx="8381890" cy="4524315"/>
          </a:xfrm>
          <a:prstGeom prst="rect">
            <a:avLst/>
          </a:prstGeom>
          <a:noFill/>
          <a:ln>
            <a:noFill/>
          </a:ln>
        </p:spPr>
        <p:txBody>
          <a:bodyPr wrap="square">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r>
              <a:rPr lang="zh-CN" altLang="en-US" dirty="0" smtClean="0">
                <a:solidFill>
                  <a:srgbClr val="FF0000"/>
                </a:solidFill>
              </a:rPr>
              <a:t>      </a:t>
            </a:r>
            <a:r>
              <a:rPr lang="en-US" altLang="zh-CN" dirty="0" smtClean="0">
                <a:solidFill>
                  <a:srgbClr val="FF0000"/>
                </a:solidFill>
              </a:rPr>
              <a:t>1</a:t>
            </a:r>
            <a:r>
              <a:rPr lang="zh-CN" altLang="en-US" dirty="0" smtClean="0">
                <a:solidFill>
                  <a:srgbClr val="FF0000"/>
                </a:solidFill>
              </a:rPr>
              <a:t>）降低社会物流总费用与</a:t>
            </a:r>
            <a:r>
              <a:rPr lang="en-US" altLang="zh-CN" dirty="0" smtClean="0">
                <a:solidFill>
                  <a:srgbClr val="FF0000"/>
                </a:solidFill>
              </a:rPr>
              <a:t>GDP</a:t>
            </a:r>
            <a:r>
              <a:rPr lang="zh-CN" altLang="en-US" dirty="0" smtClean="0">
                <a:solidFill>
                  <a:srgbClr val="FF0000"/>
                </a:solidFill>
              </a:rPr>
              <a:t>的</a:t>
            </a:r>
            <a:r>
              <a:rPr lang="zh-CN" altLang="en-US" dirty="0" smtClean="0">
                <a:solidFill>
                  <a:srgbClr val="FF0000"/>
                </a:solidFill>
              </a:rPr>
              <a:t>比率</a:t>
            </a:r>
            <a:endParaRPr lang="zh-CN" altLang="zh-CN" dirty="0">
              <a:solidFill>
                <a:srgbClr val="FF0000"/>
              </a:solidFill>
            </a:endParaRPr>
          </a:p>
          <a:p>
            <a:pPr indent="540000">
              <a:buFont typeface="Arial" panose="020B0604020202020204" pitchFamily="34" charset="0"/>
              <a:buNone/>
              <a:defRPr/>
            </a:pPr>
            <a:r>
              <a:rPr lang="en-US" altLang="zh-CN" dirty="0" smtClean="0"/>
              <a:t>2021</a:t>
            </a:r>
            <a:r>
              <a:rPr lang="zh-CN" altLang="en-US" dirty="0" smtClean="0"/>
              <a:t>年，我国物流运行稳中有进，社会物流总额保持良好增势，社会物流总费用与</a:t>
            </a:r>
            <a:r>
              <a:rPr lang="en-US" altLang="zh-CN" dirty="0" smtClean="0"/>
              <a:t>GDP</a:t>
            </a:r>
            <a:r>
              <a:rPr lang="zh-CN" altLang="en-US" dirty="0" smtClean="0"/>
              <a:t>的比率稳中有降，“十四五”实现良好开局。</a:t>
            </a:r>
            <a:r>
              <a:rPr lang="en-US" altLang="zh-CN" dirty="0" smtClean="0"/>
              <a:t>2021</a:t>
            </a:r>
            <a:r>
              <a:rPr lang="zh-CN" altLang="en-US" dirty="0" smtClean="0"/>
              <a:t>年社会物流总费用</a:t>
            </a:r>
            <a:r>
              <a:rPr lang="en-US" altLang="zh-CN" dirty="0" smtClean="0"/>
              <a:t>16.7</a:t>
            </a:r>
            <a:r>
              <a:rPr lang="zh-CN" altLang="en-US" dirty="0" smtClean="0"/>
              <a:t>万亿元，同比增长</a:t>
            </a:r>
            <a:r>
              <a:rPr lang="en-US" altLang="zh-CN" dirty="0" smtClean="0"/>
              <a:t>12.5%</a:t>
            </a:r>
            <a:r>
              <a:rPr lang="zh-CN" altLang="en-US" dirty="0" smtClean="0"/>
              <a:t>；社会物流总费用与</a:t>
            </a:r>
            <a:r>
              <a:rPr lang="en-US" altLang="zh-CN" dirty="0" smtClean="0"/>
              <a:t>GDP</a:t>
            </a:r>
            <a:r>
              <a:rPr lang="zh-CN" altLang="en-US" dirty="0" smtClean="0"/>
              <a:t>的比率为</a:t>
            </a:r>
            <a:r>
              <a:rPr lang="en-US" altLang="zh-CN" dirty="0" smtClean="0"/>
              <a:t>14.6%</a:t>
            </a:r>
            <a:r>
              <a:rPr lang="zh-CN" altLang="en-US" dirty="0" smtClean="0"/>
              <a:t>，比</a:t>
            </a:r>
            <a:r>
              <a:rPr lang="en-US" altLang="zh-CN" dirty="0" smtClean="0"/>
              <a:t>2020</a:t>
            </a:r>
            <a:r>
              <a:rPr lang="zh-CN" altLang="en-US" dirty="0" smtClean="0"/>
              <a:t>年下降</a:t>
            </a:r>
            <a:r>
              <a:rPr lang="en-US" altLang="zh-CN" dirty="0" smtClean="0"/>
              <a:t>0.1</a:t>
            </a:r>
            <a:r>
              <a:rPr lang="zh-CN" altLang="en-US" dirty="0" smtClean="0"/>
              <a:t>个百分点</a:t>
            </a:r>
            <a:r>
              <a:rPr lang="zh-CN" altLang="en-US" dirty="0" smtClean="0"/>
              <a:t>。</a:t>
            </a:r>
            <a:endParaRPr lang="en-US" altLang="zh-CN" dirty="0" smtClean="0"/>
          </a:p>
          <a:p>
            <a:pPr indent="540000">
              <a:buFont typeface="Arial" panose="020B0604020202020204" pitchFamily="34" charset="0"/>
              <a:buNone/>
              <a:defRPr/>
            </a:pPr>
            <a:endParaRPr lang="en-US" altLang="zh-CN" dirty="0" smtClean="0"/>
          </a:p>
          <a:p>
            <a:pPr indent="540000">
              <a:buFont typeface="Arial" panose="020B0604020202020204" pitchFamily="34" charset="0"/>
              <a:buNone/>
              <a:defRPr/>
            </a:pPr>
            <a:r>
              <a:rPr lang="en-US" altLang="zh-CN" dirty="0" smtClean="0">
                <a:solidFill>
                  <a:srgbClr val="FF0000"/>
                </a:solidFill>
              </a:rPr>
              <a:t>2</a:t>
            </a:r>
            <a:r>
              <a:rPr lang="zh-CN" altLang="en-US" dirty="0" smtClean="0">
                <a:solidFill>
                  <a:srgbClr val="FF0000"/>
                </a:solidFill>
              </a:rPr>
              <a:t> ）</a:t>
            </a:r>
            <a:r>
              <a:rPr lang="zh-CN" altLang="en-US" dirty="0" smtClean="0">
                <a:solidFill>
                  <a:srgbClr val="FF0000"/>
                </a:solidFill>
              </a:rPr>
              <a:t>降低</a:t>
            </a:r>
            <a:r>
              <a:rPr lang="zh-CN" altLang="en-US" dirty="0" smtClean="0">
                <a:solidFill>
                  <a:srgbClr val="FF0000"/>
                </a:solidFill>
              </a:rPr>
              <a:t>存货周转天数</a:t>
            </a:r>
          </a:p>
          <a:p>
            <a:pPr indent="540000">
              <a:buFont typeface="Arial" panose="020B0604020202020204" pitchFamily="34" charset="0"/>
              <a:buNone/>
              <a:defRPr/>
            </a:pPr>
            <a:r>
              <a:rPr lang="zh-CN" altLang="en-US" dirty="0" smtClean="0"/>
              <a:t>发展现代物流最直接的效益就是有效降低存货周转天数，提高经济运行效率和质量。</a:t>
            </a:r>
            <a:r>
              <a:rPr lang="en-US" altLang="zh-CN" dirty="0" smtClean="0"/>
              <a:t>2021</a:t>
            </a:r>
            <a:r>
              <a:rPr lang="zh-CN" altLang="en-US" dirty="0" smtClean="0"/>
              <a:t>年末，我国规模以上工业企业产成品存货周转天数为</a:t>
            </a:r>
            <a:r>
              <a:rPr lang="en-US" altLang="zh-CN" dirty="0" smtClean="0"/>
              <a:t>16.8</a:t>
            </a:r>
            <a:r>
              <a:rPr lang="zh-CN" altLang="en-US" dirty="0" smtClean="0"/>
              <a:t>天，较</a:t>
            </a:r>
            <a:r>
              <a:rPr lang="en-US" altLang="zh-CN" dirty="0" smtClean="0"/>
              <a:t>2020</a:t>
            </a:r>
            <a:r>
              <a:rPr lang="zh-CN" altLang="en-US" dirty="0" smtClean="0"/>
              <a:t>年末减少</a:t>
            </a:r>
            <a:r>
              <a:rPr lang="en-US" altLang="zh-CN" dirty="0" smtClean="0"/>
              <a:t>0.9</a:t>
            </a:r>
            <a:r>
              <a:rPr lang="zh-CN" altLang="en-US" dirty="0" smtClean="0"/>
              <a:t>天。</a:t>
            </a:r>
          </a:p>
          <a:p>
            <a:pPr indent="540000">
              <a:buFont typeface="Arial" panose="020B0604020202020204" pitchFamily="34" charset="0"/>
              <a:buNone/>
              <a:defRPr/>
            </a:pPr>
            <a:endParaRPr lang="zh-CN" altLang="en-US" dirty="0" smtClean="0"/>
          </a:p>
        </p:txBody>
      </p:sp>
      <p:sp>
        <p:nvSpPr>
          <p:cNvPr id="30724" name="灯片编号占位符 1"/>
          <p:cNvSpPr>
            <a:spLocks noGrp="1" noChangeArrowheads="1"/>
          </p:cNvSpPr>
          <p:nvPr>
            <p:ph type="sldNum" sz="quarter" idx="12"/>
          </p:nvPr>
        </p:nvSpPr>
        <p:spPr>
          <a:noFill/>
        </p:spPr>
        <p:txBody>
          <a:bodyPr/>
          <a:lstStyle/>
          <a:p>
            <a:fld id="{30274DDE-4A54-4DE8-B6E9-2A03E2245D51}" type="slidenum">
              <a:rPr lang="en-US" altLang="zh-CN"/>
              <a:pPr/>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3"/>
          <p:cNvSpPr txBox="1">
            <a:spLocks noGrp="1" noChangeArrowheads="1"/>
          </p:cNvSpPr>
          <p:nvPr/>
        </p:nvSpPr>
        <p:spPr bwMode="auto">
          <a:xfrm>
            <a:off x="192088" y="6438900"/>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10243" name="Rectangle 2"/>
          <p:cNvSpPr>
            <a:spLocks noGrp="1" noChangeArrowheads="1"/>
          </p:cNvSpPr>
          <p:nvPr>
            <p:ph type="title" idx="4294967295"/>
          </p:nvPr>
        </p:nvSpPr>
        <p:spPr/>
        <p:txBody>
          <a:bodyPr/>
          <a:lstStyle/>
          <a:p>
            <a:pPr eaLnBrk="1" hangingPunct="1"/>
            <a:r>
              <a:rPr lang="zh-CN" altLang="en-US" smtClean="0">
                <a:ea typeface="宋体" pitchFamily="2" charset="-122"/>
              </a:rPr>
              <a:t>内容概要</a:t>
            </a:r>
          </a:p>
        </p:txBody>
      </p:sp>
      <p:grpSp>
        <p:nvGrpSpPr>
          <p:cNvPr id="10244" name="Group 3"/>
          <p:cNvGrpSpPr>
            <a:grpSpLocks/>
          </p:cNvGrpSpPr>
          <p:nvPr/>
        </p:nvGrpSpPr>
        <p:grpSpPr bwMode="auto">
          <a:xfrm>
            <a:off x="1447800" y="2005013"/>
            <a:ext cx="5867400" cy="685800"/>
            <a:chOff x="0" y="0"/>
            <a:chExt cx="2976" cy="432"/>
          </a:xfrm>
        </p:grpSpPr>
        <p:sp>
          <p:nvSpPr>
            <p:cNvPr id="6151" name="AutoShape 4"/>
            <p:cNvSpPr>
              <a:spLocks noChangeArrowheads="1"/>
            </p:cNvSpPr>
            <p:nvPr/>
          </p:nvSpPr>
          <p:spPr bwMode="auto">
            <a:xfrm>
              <a:off x="240" y="75"/>
              <a:ext cx="2736" cy="288"/>
            </a:xfrm>
            <a:prstGeom prst="roundRect">
              <a:avLst>
                <a:gd name="adj" fmla="val 16667"/>
              </a:avLst>
            </a:prstGeom>
            <a:gradFill rotWithShape="1">
              <a:gsLst>
                <a:gs pos="0">
                  <a:schemeClr val="accent2"/>
                </a:gs>
                <a:gs pos="50000">
                  <a:srgbClr val="E9F4C9"/>
                </a:gs>
                <a:gs pos="100000">
                  <a:schemeClr val="accent2"/>
                </a:gs>
              </a:gsLst>
              <a:lin ang="5400000" scaled="1"/>
            </a:gradFill>
            <a:ln w="12700" cmpd="sng">
              <a:solidFill>
                <a:schemeClr val="bg1"/>
              </a:solidFill>
              <a:round/>
              <a:headEnd/>
              <a:tailEnd/>
            </a:ln>
          </p:spPr>
          <p:txBody>
            <a:bodyPr wrap="none" anchor="ctr"/>
            <a:lstStyle/>
            <a:p>
              <a:pPr eaLnBrk="1" hangingPunct="1">
                <a:buFont typeface="Arial" pitchFamily="34" charset="0"/>
                <a:buNone/>
                <a:defRPr/>
              </a:pPr>
              <a:endParaRPr lang="zh-CN" altLang="en-US" sz="2800">
                <a:solidFill>
                  <a:schemeClr val="tx1"/>
                </a:solidFill>
                <a:ea typeface="楷体_GB2312" pitchFamily="1" charset="-122"/>
              </a:endParaRPr>
            </a:p>
          </p:txBody>
        </p:sp>
        <p:sp>
          <p:nvSpPr>
            <p:cNvPr id="10262" name="AutoShape 5"/>
            <p:cNvSpPr>
              <a:spLocks noChangeArrowheads="1"/>
            </p:cNvSpPr>
            <p:nvPr/>
          </p:nvSpPr>
          <p:spPr bwMode="auto">
            <a:xfrm>
              <a:off x="0" y="0"/>
              <a:ext cx="432" cy="432"/>
            </a:xfrm>
            <a:prstGeom prst="diamond">
              <a:avLst/>
            </a:prstGeom>
            <a:solidFill>
              <a:schemeClr val="accent2"/>
            </a:solidFill>
            <a:ln w="25400">
              <a:solidFill>
                <a:schemeClr val="bg1"/>
              </a:solid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0263" name="Text Box 6"/>
            <p:cNvSpPr txBox="1">
              <a:spLocks noChangeArrowheads="1"/>
            </p:cNvSpPr>
            <p:nvPr/>
          </p:nvSpPr>
          <p:spPr bwMode="auto">
            <a:xfrm>
              <a:off x="384" y="110"/>
              <a:ext cx="2160" cy="291"/>
            </a:xfrm>
            <a:prstGeom prst="rect">
              <a:avLst/>
            </a:prstGeom>
            <a:noFill/>
            <a:ln w="9525">
              <a:noFill/>
              <a:miter lim="800000"/>
              <a:headEnd/>
              <a:tailEnd/>
            </a:ln>
          </p:spPr>
          <p:txBody>
            <a:bodyPr>
              <a:spAutoFit/>
            </a:bodyPr>
            <a:lstStyle/>
            <a:p>
              <a:pPr>
                <a:buFont typeface="Arial" pitchFamily="34" charset="0"/>
                <a:buNone/>
              </a:pPr>
              <a:r>
                <a:rPr lang="zh-CN" altLang="en-US" sz="2300">
                  <a:solidFill>
                    <a:srgbClr val="0000CC"/>
                  </a:solidFill>
                </a:rPr>
                <a:t>电子商务物流概述</a:t>
              </a:r>
            </a:p>
          </p:txBody>
        </p:sp>
        <p:sp>
          <p:nvSpPr>
            <p:cNvPr id="10264" name="Text Box 7"/>
            <p:cNvSpPr txBox="1">
              <a:spLocks noChangeArrowheads="1"/>
            </p:cNvSpPr>
            <p:nvPr/>
          </p:nvSpPr>
          <p:spPr bwMode="auto">
            <a:xfrm>
              <a:off x="97" y="62"/>
              <a:ext cx="223" cy="288"/>
            </a:xfrm>
            <a:prstGeom prst="rect">
              <a:avLst/>
            </a:prstGeom>
            <a:noFill/>
            <a:ln w="9525">
              <a:noFill/>
              <a:miter lim="800000"/>
              <a:headEnd/>
              <a:tailEnd/>
            </a:ln>
          </p:spPr>
          <p:txBody>
            <a:bodyPr wrap="none">
              <a:spAutoFit/>
            </a:bodyPr>
            <a:lstStyle/>
            <a:p>
              <a:pPr algn="ctr">
                <a:buFont typeface="Arial" pitchFamily="34" charset="0"/>
                <a:buNone/>
              </a:pPr>
              <a:r>
                <a:rPr lang="en-US" altLang="zh-CN">
                  <a:solidFill>
                    <a:schemeClr val="bg1"/>
                  </a:solidFill>
                </a:rPr>
                <a:t>1</a:t>
              </a:r>
            </a:p>
          </p:txBody>
        </p:sp>
      </p:grpSp>
      <p:grpSp>
        <p:nvGrpSpPr>
          <p:cNvPr id="10245" name="Group 8"/>
          <p:cNvGrpSpPr>
            <a:grpSpLocks/>
          </p:cNvGrpSpPr>
          <p:nvPr/>
        </p:nvGrpSpPr>
        <p:grpSpPr bwMode="auto">
          <a:xfrm>
            <a:off x="1447800" y="2843213"/>
            <a:ext cx="5867400" cy="685800"/>
            <a:chOff x="0" y="0"/>
            <a:chExt cx="2976" cy="432"/>
          </a:xfrm>
        </p:grpSpPr>
        <p:sp>
          <p:nvSpPr>
            <p:cNvPr id="6156" name="AutoShape 9"/>
            <p:cNvSpPr>
              <a:spLocks noChangeArrowheads="1"/>
            </p:cNvSpPr>
            <p:nvPr/>
          </p:nvSpPr>
          <p:spPr bwMode="auto">
            <a:xfrm>
              <a:off x="240" y="75"/>
              <a:ext cx="2736" cy="288"/>
            </a:xfrm>
            <a:prstGeom prst="roundRect">
              <a:avLst>
                <a:gd name="adj" fmla="val 16667"/>
              </a:avLst>
            </a:prstGeom>
            <a:gradFill rotWithShape="1">
              <a:gsLst>
                <a:gs pos="0">
                  <a:schemeClr val="accent1"/>
                </a:gs>
                <a:gs pos="50000">
                  <a:srgbClr val="D9E2CF"/>
                </a:gs>
                <a:gs pos="100000">
                  <a:schemeClr val="accent1"/>
                </a:gs>
              </a:gsLst>
              <a:lin ang="5400000" scaled="1"/>
            </a:gradFill>
            <a:ln w="12700" cmpd="sng">
              <a:solidFill>
                <a:schemeClr val="bg1"/>
              </a:solidFill>
              <a:round/>
              <a:headEnd/>
              <a:tailEnd/>
            </a:ln>
          </p:spPr>
          <p:txBody>
            <a:bodyPr wrap="none" anchor="ctr"/>
            <a:lstStyle/>
            <a:p>
              <a:pPr eaLnBrk="1" hangingPunct="1">
                <a:buFont typeface="Arial" pitchFamily="34" charset="0"/>
                <a:buNone/>
                <a:defRPr/>
              </a:pPr>
              <a:endParaRPr lang="zh-CN" altLang="en-US" sz="2800">
                <a:solidFill>
                  <a:schemeClr val="tx1"/>
                </a:solidFill>
                <a:ea typeface="楷体_GB2312" pitchFamily="1" charset="-122"/>
              </a:endParaRPr>
            </a:p>
          </p:txBody>
        </p:sp>
        <p:sp>
          <p:nvSpPr>
            <p:cNvPr id="10258" name="AutoShape 10"/>
            <p:cNvSpPr>
              <a:spLocks noChangeArrowheads="1"/>
            </p:cNvSpPr>
            <p:nvPr/>
          </p:nvSpPr>
          <p:spPr bwMode="auto">
            <a:xfrm>
              <a:off x="0" y="0"/>
              <a:ext cx="432" cy="432"/>
            </a:xfrm>
            <a:prstGeom prst="diamond">
              <a:avLst/>
            </a:prstGeom>
            <a:solidFill>
              <a:schemeClr val="accent1"/>
            </a:solidFill>
            <a:ln w="25400">
              <a:solidFill>
                <a:schemeClr val="bg1"/>
              </a:solid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0259" name="Text Box 11"/>
            <p:cNvSpPr txBox="1">
              <a:spLocks noChangeArrowheads="1"/>
            </p:cNvSpPr>
            <p:nvPr/>
          </p:nvSpPr>
          <p:spPr bwMode="auto">
            <a:xfrm>
              <a:off x="384" y="110"/>
              <a:ext cx="2160" cy="288"/>
            </a:xfrm>
            <a:prstGeom prst="rect">
              <a:avLst/>
            </a:prstGeom>
            <a:noFill/>
            <a:ln w="9525">
              <a:noFill/>
              <a:miter lim="800000"/>
              <a:headEnd/>
              <a:tailEnd/>
            </a:ln>
          </p:spPr>
          <p:txBody>
            <a:bodyPr>
              <a:spAutoFit/>
            </a:bodyPr>
            <a:lstStyle/>
            <a:p>
              <a:pPr>
                <a:buFont typeface="Arial" pitchFamily="34" charset="0"/>
                <a:buNone/>
              </a:pPr>
              <a:r>
                <a:rPr lang="zh-CN" altLang="en-US" sz="2300">
                  <a:solidFill>
                    <a:srgbClr val="0000CC"/>
                  </a:solidFill>
                </a:rPr>
                <a:t>电子商务物流管理模式</a:t>
              </a:r>
            </a:p>
          </p:txBody>
        </p:sp>
        <p:sp>
          <p:nvSpPr>
            <p:cNvPr id="10260" name="Text Box 12"/>
            <p:cNvSpPr txBox="1">
              <a:spLocks noChangeArrowheads="1"/>
            </p:cNvSpPr>
            <p:nvPr/>
          </p:nvSpPr>
          <p:spPr bwMode="auto">
            <a:xfrm>
              <a:off x="97" y="62"/>
              <a:ext cx="223" cy="288"/>
            </a:xfrm>
            <a:prstGeom prst="rect">
              <a:avLst/>
            </a:prstGeom>
            <a:noFill/>
            <a:ln w="9525">
              <a:noFill/>
              <a:miter lim="800000"/>
              <a:headEnd/>
              <a:tailEnd/>
            </a:ln>
          </p:spPr>
          <p:txBody>
            <a:bodyPr wrap="none">
              <a:spAutoFit/>
            </a:bodyPr>
            <a:lstStyle/>
            <a:p>
              <a:pPr algn="ctr">
                <a:buFont typeface="Arial" pitchFamily="34" charset="0"/>
                <a:buNone/>
              </a:pPr>
              <a:r>
                <a:rPr lang="en-US" altLang="zh-CN">
                  <a:solidFill>
                    <a:schemeClr val="bg1"/>
                  </a:solidFill>
                </a:rPr>
                <a:t>2</a:t>
              </a:r>
            </a:p>
          </p:txBody>
        </p:sp>
      </p:grpSp>
      <p:grpSp>
        <p:nvGrpSpPr>
          <p:cNvPr id="10246" name="Group 13"/>
          <p:cNvGrpSpPr>
            <a:grpSpLocks/>
          </p:cNvGrpSpPr>
          <p:nvPr/>
        </p:nvGrpSpPr>
        <p:grpSpPr bwMode="auto">
          <a:xfrm>
            <a:off x="1447800" y="3681413"/>
            <a:ext cx="5867400" cy="685800"/>
            <a:chOff x="0" y="0"/>
            <a:chExt cx="2976" cy="432"/>
          </a:xfrm>
        </p:grpSpPr>
        <p:sp>
          <p:nvSpPr>
            <p:cNvPr id="6161" name="AutoShape 14"/>
            <p:cNvSpPr>
              <a:spLocks noChangeArrowheads="1"/>
            </p:cNvSpPr>
            <p:nvPr/>
          </p:nvSpPr>
          <p:spPr bwMode="auto">
            <a:xfrm>
              <a:off x="240" y="75"/>
              <a:ext cx="2736" cy="288"/>
            </a:xfrm>
            <a:prstGeom prst="roundRect">
              <a:avLst>
                <a:gd name="adj" fmla="val 16667"/>
              </a:avLst>
            </a:prstGeom>
            <a:gradFill rotWithShape="1">
              <a:gsLst>
                <a:gs pos="0">
                  <a:schemeClr val="hlink"/>
                </a:gs>
                <a:gs pos="50000">
                  <a:srgbClr val="D3E8F4"/>
                </a:gs>
                <a:gs pos="100000">
                  <a:schemeClr val="hlink"/>
                </a:gs>
              </a:gsLst>
              <a:lin ang="5400000" scaled="1"/>
            </a:gradFill>
            <a:ln w="12700" cmpd="sng">
              <a:solidFill>
                <a:schemeClr val="bg1"/>
              </a:solidFill>
              <a:round/>
              <a:headEnd/>
              <a:tailEnd/>
            </a:ln>
          </p:spPr>
          <p:txBody>
            <a:bodyPr wrap="none" anchor="ctr"/>
            <a:lstStyle/>
            <a:p>
              <a:pPr eaLnBrk="1" hangingPunct="1">
                <a:buFont typeface="Arial" pitchFamily="34" charset="0"/>
                <a:buNone/>
                <a:defRPr/>
              </a:pPr>
              <a:endParaRPr lang="zh-CN" altLang="en-US" sz="2800">
                <a:solidFill>
                  <a:schemeClr val="tx1"/>
                </a:solidFill>
                <a:ea typeface="楷体_GB2312" pitchFamily="1" charset="-122"/>
              </a:endParaRPr>
            </a:p>
          </p:txBody>
        </p:sp>
        <p:sp>
          <p:nvSpPr>
            <p:cNvPr id="10254" name="AutoShape 15"/>
            <p:cNvSpPr>
              <a:spLocks noChangeArrowheads="1"/>
            </p:cNvSpPr>
            <p:nvPr/>
          </p:nvSpPr>
          <p:spPr bwMode="auto">
            <a:xfrm>
              <a:off x="0" y="0"/>
              <a:ext cx="432" cy="432"/>
            </a:xfrm>
            <a:prstGeom prst="diamond">
              <a:avLst/>
            </a:prstGeom>
            <a:solidFill>
              <a:schemeClr val="hlink"/>
            </a:solidFill>
            <a:ln w="25400">
              <a:solidFill>
                <a:schemeClr val="bg1"/>
              </a:solid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0255" name="Text Box 16"/>
            <p:cNvSpPr txBox="1">
              <a:spLocks noChangeArrowheads="1"/>
            </p:cNvSpPr>
            <p:nvPr/>
          </p:nvSpPr>
          <p:spPr bwMode="auto">
            <a:xfrm>
              <a:off x="384" y="110"/>
              <a:ext cx="2160" cy="291"/>
            </a:xfrm>
            <a:prstGeom prst="rect">
              <a:avLst/>
            </a:prstGeom>
            <a:noFill/>
            <a:ln w="9525">
              <a:noFill/>
              <a:miter lim="800000"/>
              <a:headEnd/>
              <a:tailEnd/>
            </a:ln>
          </p:spPr>
          <p:txBody>
            <a:bodyPr>
              <a:spAutoFit/>
            </a:bodyPr>
            <a:lstStyle/>
            <a:p>
              <a:pPr>
                <a:buFont typeface="Arial" pitchFamily="34" charset="0"/>
                <a:buNone/>
              </a:pPr>
              <a:r>
                <a:rPr lang="zh-CN" altLang="en-US" sz="2300">
                  <a:solidFill>
                    <a:srgbClr val="0000CC"/>
                  </a:solidFill>
                </a:rPr>
                <a:t>电子商务物流配送管理</a:t>
              </a:r>
            </a:p>
          </p:txBody>
        </p:sp>
        <p:sp>
          <p:nvSpPr>
            <p:cNvPr id="10256" name="Text Box 17"/>
            <p:cNvSpPr txBox="1">
              <a:spLocks noChangeArrowheads="1"/>
            </p:cNvSpPr>
            <p:nvPr/>
          </p:nvSpPr>
          <p:spPr bwMode="auto">
            <a:xfrm>
              <a:off x="97" y="62"/>
              <a:ext cx="223" cy="288"/>
            </a:xfrm>
            <a:prstGeom prst="rect">
              <a:avLst/>
            </a:prstGeom>
            <a:noFill/>
            <a:ln w="9525">
              <a:noFill/>
              <a:miter lim="800000"/>
              <a:headEnd/>
              <a:tailEnd/>
            </a:ln>
          </p:spPr>
          <p:txBody>
            <a:bodyPr wrap="none">
              <a:spAutoFit/>
            </a:bodyPr>
            <a:lstStyle/>
            <a:p>
              <a:pPr algn="ctr">
                <a:buFont typeface="Arial" pitchFamily="34" charset="0"/>
                <a:buNone/>
              </a:pPr>
              <a:r>
                <a:rPr lang="en-US" altLang="zh-CN">
                  <a:solidFill>
                    <a:schemeClr val="bg1"/>
                  </a:solidFill>
                </a:rPr>
                <a:t>3</a:t>
              </a:r>
            </a:p>
          </p:txBody>
        </p:sp>
      </p:grpSp>
      <p:grpSp>
        <p:nvGrpSpPr>
          <p:cNvPr id="10247" name="Group 18"/>
          <p:cNvGrpSpPr>
            <a:grpSpLocks/>
          </p:cNvGrpSpPr>
          <p:nvPr/>
        </p:nvGrpSpPr>
        <p:grpSpPr bwMode="auto">
          <a:xfrm>
            <a:off x="1447800" y="4595813"/>
            <a:ext cx="5867400" cy="685800"/>
            <a:chOff x="0" y="0"/>
            <a:chExt cx="3744" cy="432"/>
          </a:xfrm>
        </p:grpSpPr>
        <p:sp>
          <p:nvSpPr>
            <p:cNvPr id="6166" name="AutoShape 19"/>
            <p:cNvSpPr>
              <a:spLocks noChangeArrowheads="1"/>
            </p:cNvSpPr>
            <p:nvPr/>
          </p:nvSpPr>
          <p:spPr bwMode="auto">
            <a:xfrm>
              <a:off x="240" y="75"/>
              <a:ext cx="3504" cy="288"/>
            </a:xfrm>
            <a:prstGeom prst="roundRect">
              <a:avLst>
                <a:gd name="adj" fmla="val 16667"/>
              </a:avLst>
            </a:prstGeom>
            <a:gradFill rotWithShape="1">
              <a:gsLst>
                <a:gs pos="0">
                  <a:schemeClr val="folHlink"/>
                </a:gs>
                <a:gs pos="50000">
                  <a:srgbClr val="EFDCCD"/>
                </a:gs>
                <a:gs pos="100000">
                  <a:schemeClr val="folHlink"/>
                </a:gs>
              </a:gsLst>
              <a:lin ang="5400000" scaled="1"/>
            </a:gradFill>
            <a:ln w="12700" cmpd="sng">
              <a:solidFill>
                <a:schemeClr val="bg1"/>
              </a:solidFill>
              <a:round/>
              <a:headEnd/>
              <a:tailEnd/>
            </a:ln>
          </p:spPr>
          <p:txBody>
            <a:bodyPr wrap="none" anchor="ctr"/>
            <a:lstStyle/>
            <a:p>
              <a:pPr eaLnBrk="1" hangingPunct="1">
                <a:buFont typeface="Arial" pitchFamily="34" charset="0"/>
                <a:buNone/>
                <a:defRPr/>
              </a:pPr>
              <a:endParaRPr lang="zh-CN" altLang="en-US" sz="2800">
                <a:solidFill>
                  <a:schemeClr val="tx1"/>
                </a:solidFill>
                <a:ea typeface="楷体_GB2312" pitchFamily="1" charset="-122"/>
              </a:endParaRPr>
            </a:p>
          </p:txBody>
        </p:sp>
        <p:sp>
          <p:nvSpPr>
            <p:cNvPr id="10250" name="AutoShape 20"/>
            <p:cNvSpPr>
              <a:spLocks noChangeArrowheads="1"/>
            </p:cNvSpPr>
            <p:nvPr/>
          </p:nvSpPr>
          <p:spPr bwMode="auto">
            <a:xfrm>
              <a:off x="0" y="0"/>
              <a:ext cx="432" cy="432"/>
            </a:xfrm>
            <a:prstGeom prst="diamond">
              <a:avLst/>
            </a:prstGeom>
            <a:solidFill>
              <a:schemeClr val="folHlink"/>
            </a:solidFill>
            <a:ln w="25400">
              <a:solidFill>
                <a:schemeClr val="bg1"/>
              </a:solid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0251" name="Text Box 21"/>
            <p:cNvSpPr txBox="1">
              <a:spLocks noChangeArrowheads="1"/>
            </p:cNvSpPr>
            <p:nvPr/>
          </p:nvSpPr>
          <p:spPr bwMode="auto">
            <a:xfrm>
              <a:off x="384" y="110"/>
              <a:ext cx="3264" cy="291"/>
            </a:xfrm>
            <a:prstGeom prst="rect">
              <a:avLst/>
            </a:prstGeom>
            <a:noFill/>
            <a:ln w="9525">
              <a:noFill/>
              <a:miter lim="800000"/>
              <a:headEnd/>
              <a:tailEnd/>
            </a:ln>
          </p:spPr>
          <p:txBody>
            <a:bodyPr>
              <a:spAutoFit/>
            </a:bodyPr>
            <a:lstStyle/>
            <a:p>
              <a:pPr>
                <a:buFont typeface="Arial" pitchFamily="34" charset="0"/>
                <a:buNone/>
              </a:pPr>
              <a:r>
                <a:rPr lang="zh-CN" altLang="en-US" sz="2300">
                  <a:solidFill>
                    <a:srgbClr val="0000CC"/>
                  </a:solidFill>
                </a:rPr>
                <a:t> 电子商务物流包装、仓储、冷链保鲜</a:t>
              </a:r>
            </a:p>
          </p:txBody>
        </p:sp>
        <p:sp>
          <p:nvSpPr>
            <p:cNvPr id="10252" name="Text Box 22"/>
            <p:cNvSpPr txBox="1">
              <a:spLocks noChangeArrowheads="1"/>
            </p:cNvSpPr>
            <p:nvPr/>
          </p:nvSpPr>
          <p:spPr bwMode="auto">
            <a:xfrm>
              <a:off x="97" y="62"/>
              <a:ext cx="223" cy="288"/>
            </a:xfrm>
            <a:prstGeom prst="rect">
              <a:avLst/>
            </a:prstGeom>
            <a:noFill/>
            <a:ln w="9525">
              <a:noFill/>
              <a:miter lim="800000"/>
              <a:headEnd/>
              <a:tailEnd/>
            </a:ln>
          </p:spPr>
          <p:txBody>
            <a:bodyPr wrap="none">
              <a:spAutoFit/>
            </a:bodyPr>
            <a:lstStyle/>
            <a:p>
              <a:pPr algn="ctr">
                <a:buFont typeface="Arial" pitchFamily="34" charset="0"/>
                <a:buNone/>
              </a:pPr>
              <a:r>
                <a:rPr lang="en-US" altLang="zh-CN">
                  <a:solidFill>
                    <a:schemeClr val="bg1"/>
                  </a:solidFill>
                </a:rPr>
                <a:t>4</a:t>
              </a:r>
            </a:p>
          </p:txBody>
        </p:sp>
      </p:grpSp>
      <p:sp>
        <p:nvSpPr>
          <p:cNvPr id="10248" name="灯片编号占位符 2"/>
          <p:cNvSpPr>
            <a:spLocks noGrp="1" noChangeArrowheads="1"/>
          </p:cNvSpPr>
          <p:nvPr>
            <p:ph type="sldNum" sz="quarter" idx="12"/>
          </p:nvPr>
        </p:nvSpPr>
        <p:spPr>
          <a:noFill/>
        </p:spPr>
        <p:txBody>
          <a:bodyPr/>
          <a:lstStyle/>
          <a:p>
            <a:fld id="{DA223A7F-C0BF-4964-9A7A-C9531A7DB12C}" type="slidenum">
              <a:rPr lang="en-US" altLang="zh-CN"/>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
          <p:cNvSpPr txBox="1">
            <a:spLocks noChangeArrowheads="1"/>
          </p:cNvSpPr>
          <p:nvPr/>
        </p:nvSpPr>
        <p:spPr bwMode="auto">
          <a:xfrm>
            <a:off x="609704" y="1560512"/>
            <a:ext cx="8153296" cy="3046988"/>
          </a:xfrm>
          <a:prstGeom prst="rect">
            <a:avLst/>
          </a:prstGeom>
          <a:noFill/>
          <a:ln w="9525">
            <a:noFill/>
            <a:miter lim="800000"/>
            <a:headEnd/>
            <a:tailEnd/>
          </a:ln>
        </p:spPr>
        <p:txBody>
          <a:bodyPr wrap="square">
            <a:spAutoFit/>
          </a:bodyPr>
          <a:lstStyle/>
          <a:p>
            <a:pPr>
              <a:buFont typeface="Arial" pitchFamily="34" charset="0"/>
              <a:buNone/>
            </a:pPr>
            <a:endParaRPr lang="en-US" altLang="zh-CN" dirty="0" smtClean="0">
              <a:solidFill>
                <a:srgbClr val="FF0000"/>
              </a:solidFill>
            </a:endParaRPr>
          </a:p>
          <a:p>
            <a:pPr>
              <a:buFont typeface="Arial" pitchFamily="34" charset="0"/>
              <a:buNone/>
            </a:pPr>
            <a:r>
              <a:rPr lang="en-US" altLang="zh-CN" dirty="0" smtClean="0">
                <a:solidFill>
                  <a:srgbClr val="FF0000"/>
                </a:solidFill>
              </a:rPr>
              <a:t>3</a:t>
            </a:r>
            <a:r>
              <a:rPr lang="zh-CN" altLang="en-US" dirty="0" smtClean="0">
                <a:solidFill>
                  <a:srgbClr val="FF0000"/>
                </a:solidFill>
              </a:rPr>
              <a:t> </a:t>
            </a:r>
            <a:r>
              <a:rPr lang="zh-CN" altLang="en-US" dirty="0" smtClean="0">
                <a:solidFill>
                  <a:srgbClr val="FF0000"/>
                </a:solidFill>
              </a:rPr>
              <a:t>）</a:t>
            </a:r>
            <a:r>
              <a:rPr lang="zh-CN" altLang="en-US" dirty="0" smtClean="0">
                <a:solidFill>
                  <a:srgbClr val="FF0000"/>
                </a:solidFill>
              </a:rPr>
              <a:t>加快</a:t>
            </a:r>
            <a:r>
              <a:rPr lang="zh-CN" altLang="en-US" dirty="0" smtClean="0">
                <a:solidFill>
                  <a:srgbClr val="FF0000"/>
                </a:solidFill>
              </a:rPr>
              <a:t>应收账款周转</a:t>
            </a:r>
          </a:p>
          <a:p>
            <a:pPr>
              <a:buFont typeface="Arial" pitchFamily="34" charset="0"/>
              <a:buNone/>
            </a:pPr>
            <a:r>
              <a:rPr lang="zh-CN" altLang="en-US" dirty="0" smtClean="0"/>
              <a:t>       现代</a:t>
            </a:r>
            <a:r>
              <a:rPr lang="zh-CN" altLang="en-US" dirty="0" smtClean="0"/>
              <a:t>物流通过选择合理的配送模式，减少了商品在装卸、包装、运输等环节的耗费，提高了商品流转速度。</a:t>
            </a:r>
            <a:r>
              <a:rPr lang="en-US" altLang="zh-CN" dirty="0" smtClean="0"/>
              <a:t>2021</a:t>
            </a:r>
            <a:r>
              <a:rPr lang="zh-CN" altLang="en-US" dirty="0" smtClean="0"/>
              <a:t>年末，我国规模以上工业企业应收账款平均回收期为</a:t>
            </a:r>
            <a:r>
              <a:rPr lang="en-US" altLang="zh-CN" dirty="0" smtClean="0"/>
              <a:t>49.5</a:t>
            </a:r>
            <a:r>
              <a:rPr lang="zh-CN" altLang="en-US" dirty="0" smtClean="0"/>
              <a:t>天，比</a:t>
            </a:r>
            <a:r>
              <a:rPr lang="en-US" altLang="zh-CN" dirty="0" smtClean="0"/>
              <a:t>2020</a:t>
            </a:r>
            <a:r>
              <a:rPr lang="zh-CN" altLang="en-US" dirty="0" smtClean="0"/>
              <a:t>年减少</a:t>
            </a:r>
            <a:r>
              <a:rPr lang="en-US" altLang="zh-CN" dirty="0" smtClean="0"/>
              <a:t>2.0</a:t>
            </a:r>
            <a:r>
              <a:rPr lang="zh-CN" altLang="en-US" dirty="0" smtClean="0"/>
              <a:t>天，应收账款周转加快，资金压力减轻。</a:t>
            </a:r>
          </a:p>
          <a:p>
            <a:pPr>
              <a:buFont typeface="Arial" pitchFamily="34" charset="0"/>
              <a:buNone/>
            </a:pPr>
            <a:endParaRPr lang="zh-CN" altLang="zh-CN" dirty="0"/>
          </a:p>
        </p:txBody>
      </p:sp>
      <p:sp>
        <p:nvSpPr>
          <p:cNvPr id="31747" name="灯片编号占位符 1"/>
          <p:cNvSpPr>
            <a:spLocks noGrp="1" noChangeArrowheads="1"/>
          </p:cNvSpPr>
          <p:nvPr>
            <p:ph type="sldNum" sz="quarter" idx="12"/>
          </p:nvPr>
        </p:nvSpPr>
        <p:spPr>
          <a:noFill/>
        </p:spPr>
        <p:txBody>
          <a:bodyPr/>
          <a:lstStyle/>
          <a:p>
            <a:fld id="{AD112805-523B-41E7-8EDF-8321E0CB6EEA}" type="slidenum">
              <a:rPr lang="en-US" altLang="zh-CN"/>
              <a:pPr/>
              <a:t>20</a:t>
            </a:fld>
            <a:endParaRPr lang="zh-CN" altLang="en-US"/>
          </a:p>
        </p:txBody>
      </p:sp>
      <p:sp>
        <p:nvSpPr>
          <p:cNvPr id="31748" name="文本框 1"/>
          <p:cNvSpPr txBox="1">
            <a:spLocks noChangeArrowheads="1"/>
          </p:cNvSpPr>
          <p:nvPr/>
        </p:nvSpPr>
        <p:spPr bwMode="auto">
          <a:xfrm>
            <a:off x="2743200" y="223838"/>
            <a:ext cx="5867400" cy="584200"/>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7.1.4</a:t>
            </a:r>
            <a:r>
              <a:rPr lang="zh-CN" altLang="en-US" sz="3200">
                <a:solidFill>
                  <a:schemeClr val="bg1"/>
                </a:solidFill>
              </a:rPr>
              <a:t>电子商务物流的效益</a:t>
            </a:r>
            <a:endParaRPr lang="zh-CN" altLang="zh-CN" sz="320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a:spLocks noChangeArrowheads="1"/>
          </p:cNvSpPr>
          <p:nvPr/>
        </p:nvSpPr>
        <p:spPr bwMode="auto">
          <a:xfrm>
            <a:off x="2743200" y="263525"/>
            <a:ext cx="5867400" cy="584200"/>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a:t>
            </a:r>
            <a:r>
              <a:rPr lang="zh-CN" altLang="en-US" sz="3200">
                <a:solidFill>
                  <a:schemeClr val="bg1"/>
                </a:solidFill>
              </a:rPr>
              <a:t>.1.</a:t>
            </a:r>
            <a:r>
              <a:rPr lang="en-US" altLang="zh-CN" sz="3200">
                <a:solidFill>
                  <a:schemeClr val="bg1"/>
                </a:solidFill>
              </a:rPr>
              <a:t>5</a:t>
            </a:r>
            <a:r>
              <a:rPr lang="zh-CN" altLang="en-US" sz="3200">
                <a:solidFill>
                  <a:schemeClr val="bg1"/>
                </a:solidFill>
              </a:rPr>
              <a:t> 电子商务物流的流程</a:t>
            </a:r>
            <a:endParaRPr lang="zh-CN" altLang="zh-CN" sz="3200">
              <a:solidFill>
                <a:schemeClr val="bg1"/>
              </a:solidFill>
            </a:endParaRPr>
          </a:p>
        </p:txBody>
      </p:sp>
      <p:sp>
        <p:nvSpPr>
          <p:cNvPr id="33795" name="文本框 2"/>
          <p:cNvSpPr txBox="1">
            <a:spLocks noChangeArrowheads="1"/>
          </p:cNvSpPr>
          <p:nvPr/>
        </p:nvSpPr>
        <p:spPr bwMode="auto">
          <a:xfrm>
            <a:off x="317500" y="1331913"/>
            <a:ext cx="8674100" cy="5262562"/>
          </a:xfrm>
          <a:prstGeom prst="rect">
            <a:avLst/>
          </a:prstGeom>
          <a:noFill/>
          <a:ln w="9525">
            <a:noFill/>
            <a:miter lim="800000"/>
            <a:headEnd/>
            <a:tailEnd/>
          </a:ln>
        </p:spPr>
        <p:txBody>
          <a:bodyPr>
            <a:spAutoFit/>
          </a:bodyPr>
          <a:lstStyle/>
          <a:p>
            <a:pPr>
              <a:buFont typeface="Arial" pitchFamily="34" charset="0"/>
              <a:buNone/>
            </a:pPr>
            <a:r>
              <a:rPr lang="en-US" altLang="zh-CN"/>
              <a:t>       </a:t>
            </a:r>
            <a:r>
              <a:rPr lang="zh-CN" altLang="zh-CN"/>
              <a:t>电子商务的优势之一就是能优化业务流程，降低电子商务企业整个供应链的运作成本。这是电子商务企业在竞争激烈市场中取胜的关键所在。</a:t>
            </a:r>
          </a:p>
          <a:p>
            <a:pPr>
              <a:buFont typeface="Arial" pitchFamily="34" charset="0"/>
              <a:buNone/>
            </a:pPr>
            <a:r>
              <a:rPr lang="zh-CN" altLang="en-US">
                <a:solidFill>
                  <a:srgbClr val="FF0000"/>
                </a:solidFill>
              </a:rPr>
              <a:t>（</a:t>
            </a:r>
            <a:r>
              <a:rPr lang="en-US" altLang="zh-CN">
                <a:solidFill>
                  <a:srgbClr val="FF0000"/>
                </a:solidFill>
              </a:rPr>
              <a:t>1</a:t>
            </a:r>
            <a:r>
              <a:rPr lang="zh-CN" altLang="en-US">
                <a:solidFill>
                  <a:srgbClr val="FF0000"/>
                </a:solidFill>
              </a:rPr>
              <a:t>）</a:t>
            </a:r>
            <a:r>
              <a:rPr lang="zh-CN" altLang="zh-CN">
                <a:solidFill>
                  <a:srgbClr val="FF0000"/>
                </a:solidFill>
              </a:rPr>
              <a:t>传统物流流程</a:t>
            </a:r>
          </a:p>
          <a:p>
            <a:pPr>
              <a:buFont typeface="Arial" pitchFamily="34" charset="0"/>
              <a:buNone/>
            </a:pPr>
            <a:r>
              <a:rPr lang="en-US" altLang="zh-CN"/>
              <a:t>       </a:t>
            </a:r>
            <a:r>
              <a:rPr lang="zh-CN" altLang="zh-CN"/>
              <a:t>在传统物流流程中，物流作业流程与信息流、商流、资金流的作业流程综合在一起，它是围绕企业的价值链，从实现价值增值的目的安排每一个商品配送环节。</a:t>
            </a:r>
            <a:endParaRPr lang="en-US" altLang="zh-CN"/>
          </a:p>
          <a:p>
            <a:pPr>
              <a:buFont typeface="Arial" pitchFamily="34" charset="0"/>
              <a:buNone/>
            </a:pPr>
            <a:endParaRPr lang="en-US" altLang="zh-CN"/>
          </a:p>
          <a:p>
            <a:pPr>
              <a:buFont typeface="Arial" pitchFamily="34" charset="0"/>
              <a:buNone/>
            </a:pPr>
            <a:endParaRPr lang="en-US" altLang="zh-CN"/>
          </a:p>
          <a:p>
            <a:pPr>
              <a:buFont typeface="Arial" pitchFamily="34" charset="0"/>
              <a:buNone/>
            </a:pPr>
            <a:endParaRPr lang="en-US" altLang="zh-CN"/>
          </a:p>
          <a:p>
            <a:pPr>
              <a:buFont typeface="Arial" pitchFamily="34" charset="0"/>
              <a:buNone/>
            </a:pPr>
            <a:endParaRPr lang="en-US" altLang="zh-CN"/>
          </a:p>
          <a:p>
            <a:pPr algn="ctr">
              <a:buFont typeface="Arial" pitchFamily="34" charset="0"/>
              <a:buNone/>
            </a:pPr>
            <a:endParaRPr lang="zh-CN" altLang="zh-CN" b="0"/>
          </a:p>
          <a:p>
            <a:pPr>
              <a:buFont typeface="Arial" pitchFamily="34" charset="0"/>
              <a:buNone/>
            </a:pPr>
            <a:endParaRPr lang="zh-CN" altLang="zh-CN"/>
          </a:p>
          <a:p>
            <a:pPr>
              <a:buFont typeface="Arial" pitchFamily="34" charset="0"/>
              <a:buNone/>
            </a:pPr>
            <a:r>
              <a:rPr lang="en-US" altLang="zh-CN"/>
              <a:t> </a:t>
            </a:r>
            <a:endParaRPr lang="zh-CN" altLang="zh-CN"/>
          </a:p>
        </p:txBody>
      </p:sp>
      <p:sp>
        <p:nvSpPr>
          <p:cNvPr id="33796" name="Rectangle 2"/>
          <p:cNvSpPr>
            <a:spLocks noChangeArrowheads="1"/>
          </p:cNvSpPr>
          <p:nvPr/>
        </p:nvSpPr>
        <p:spPr bwMode="auto">
          <a:xfrm>
            <a:off x="127000" y="685800"/>
            <a:ext cx="9144000" cy="0"/>
          </a:xfrm>
          <a:prstGeom prst="rect">
            <a:avLst/>
          </a:prstGeom>
          <a:noFill/>
          <a:ln w="9525">
            <a:noFill/>
            <a:miter lim="800000"/>
            <a:headEnd/>
            <a:tailEnd/>
          </a:ln>
        </p:spPr>
        <p:txBody>
          <a:bodyPr wrap="none" anchor="ctr">
            <a:spAutoFit/>
          </a:bodyPr>
          <a:lstStyle/>
          <a:p>
            <a:pPr>
              <a:buFont typeface="Arial" pitchFamily="34" charset="0"/>
              <a:buNone/>
            </a:pPr>
            <a:endParaRPr lang="zh-CN" altLang="en-US"/>
          </a:p>
        </p:txBody>
      </p:sp>
      <p:pic>
        <p:nvPicPr>
          <p:cNvPr id="33797" name="Picture 1" descr="2"/>
          <p:cNvPicPr>
            <a:picLocks noChangeAspect="1" noChangeArrowheads="1"/>
          </p:cNvPicPr>
          <p:nvPr/>
        </p:nvPicPr>
        <p:blipFill>
          <a:blip r:embed="rId3" cstate="print"/>
          <a:srcRect/>
          <a:stretch>
            <a:fillRect/>
          </a:stretch>
        </p:blipFill>
        <p:spPr bwMode="auto">
          <a:xfrm>
            <a:off x="1828800" y="4038600"/>
            <a:ext cx="5097463" cy="2819400"/>
          </a:xfrm>
          <a:prstGeom prst="rect">
            <a:avLst/>
          </a:prstGeom>
          <a:noFill/>
          <a:ln w="9525">
            <a:noFill/>
            <a:miter lim="800000"/>
            <a:headEnd/>
            <a:tailEnd/>
          </a:ln>
        </p:spPr>
      </p:pic>
      <p:sp>
        <p:nvSpPr>
          <p:cNvPr id="33798" name="灯片编号占位符 1"/>
          <p:cNvSpPr>
            <a:spLocks noGrp="1" noChangeArrowheads="1"/>
          </p:cNvSpPr>
          <p:nvPr>
            <p:ph type="sldNum" sz="quarter" idx="12"/>
          </p:nvPr>
        </p:nvSpPr>
        <p:spPr>
          <a:noFill/>
        </p:spPr>
        <p:txBody>
          <a:bodyPr/>
          <a:lstStyle/>
          <a:p>
            <a:fld id="{03E163AD-EFC3-434C-9157-ADB290CB999A}" type="slidenum">
              <a:rPr lang="en-US" altLang="zh-CN"/>
              <a:pPr/>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pPr>
              <a:buFont typeface="Wingdings" pitchFamily="2" charset="2"/>
              <a:buNone/>
              <a:defRPr/>
            </a:pPr>
            <a:r>
              <a:rPr lang="zh-CN" altLang="en-US" b="1" dirty="0">
                <a:solidFill>
                  <a:srgbClr val="FF0000"/>
                </a:solidFill>
                <a:ea typeface="宋体" panose="02010600030101010101" pitchFamily="2" charset="-122"/>
              </a:rPr>
              <a:t> （2）电子商务物流流程</a:t>
            </a:r>
          </a:p>
          <a:p>
            <a:pPr marL="0" indent="540000">
              <a:spcBef>
                <a:spcPts val="0"/>
              </a:spcBef>
              <a:buFont typeface="Wingdings" pitchFamily="2" charset="2"/>
              <a:buNone/>
              <a:defRPr/>
            </a:pPr>
            <a:r>
              <a:rPr lang="zh-CN" altLang="en-US" b="1" dirty="0">
                <a:solidFill>
                  <a:srgbClr val="000000"/>
                </a:solidFill>
                <a:ea typeface="宋体" panose="02010600030101010101" pitchFamily="2" charset="-122"/>
              </a:rPr>
              <a:t>电子商务物流是借助电子商务信息平台中的会员管理系统、订单管理系统、产品信息系统和网站管理系统进行运作的，这样的物流体系有利于电子商务企业提高采购效率，合理地规划配送路线，从而实现电子商务物流流程和配送体系的优化。</a:t>
            </a:r>
          </a:p>
        </p:txBody>
      </p:sp>
      <p:sp>
        <p:nvSpPr>
          <p:cNvPr id="35843" name="灯片编号占位符 1"/>
          <p:cNvSpPr>
            <a:spLocks noGrp="1" noChangeArrowheads="1"/>
          </p:cNvSpPr>
          <p:nvPr>
            <p:ph type="sldNum" sz="quarter" idx="12"/>
          </p:nvPr>
        </p:nvSpPr>
        <p:spPr>
          <a:noFill/>
        </p:spPr>
        <p:txBody>
          <a:bodyPr/>
          <a:lstStyle/>
          <a:p>
            <a:fld id="{A88E1B2D-C76C-4AC5-9B4B-0B0899D1CB0C}" type="slidenum">
              <a:rPr lang="en-US" altLang="zh-CN"/>
              <a:pPr/>
              <a:t>22</a:t>
            </a:fld>
            <a:endParaRPr lang="zh-CN" altLang="en-US"/>
          </a:p>
        </p:txBody>
      </p:sp>
      <p:sp>
        <p:nvSpPr>
          <p:cNvPr id="35844" name="文本框 1"/>
          <p:cNvSpPr txBox="1">
            <a:spLocks noChangeArrowheads="1"/>
          </p:cNvSpPr>
          <p:nvPr/>
        </p:nvSpPr>
        <p:spPr bwMode="auto">
          <a:xfrm>
            <a:off x="2743200" y="263525"/>
            <a:ext cx="5867400" cy="584200"/>
          </a:xfrm>
          <a:prstGeom prst="rect">
            <a:avLst/>
          </a:prstGeom>
          <a:noFill/>
          <a:ln w="9525">
            <a:noFill/>
            <a:miter lim="800000"/>
            <a:headEnd/>
            <a:tailEnd/>
          </a:ln>
        </p:spPr>
        <p:txBody>
          <a:bodyPr>
            <a:spAutoFit/>
          </a:bodyPr>
          <a:lstStyle/>
          <a:p>
            <a:pPr>
              <a:buFont typeface="Arial" pitchFamily="34" charset="0"/>
              <a:buNone/>
            </a:pPr>
            <a:r>
              <a:rPr lang="en-US" altLang="zh-CN" sz="3200">
                <a:solidFill>
                  <a:schemeClr val="bg1"/>
                </a:solidFill>
              </a:rPr>
              <a:t>7</a:t>
            </a:r>
            <a:r>
              <a:rPr lang="zh-CN" altLang="en-US" sz="3200">
                <a:solidFill>
                  <a:schemeClr val="bg1"/>
                </a:solidFill>
              </a:rPr>
              <a:t>.1.</a:t>
            </a:r>
            <a:r>
              <a:rPr lang="en-US" altLang="zh-CN" sz="3200">
                <a:solidFill>
                  <a:schemeClr val="bg1"/>
                </a:solidFill>
              </a:rPr>
              <a:t>5</a:t>
            </a:r>
            <a:r>
              <a:rPr lang="zh-CN" altLang="en-US" sz="3200">
                <a:solidFill>
                  <a:schemeClr val="bg1"/>
                </a:solidFill>
              </a:rPr>
              <a:t> 电子商务物流的流程</a:t>
            </a:r>
            <a:endParaRPr lang="zh-CN" altLang="zh-CN" sz="3200">
              <a:solidFill>
                <a:schemeClr val="bg1"/>
              </a:solidFill>
            </a:endParaRPr>
          </a:p>
        </p:txBody>
      </p:sp>
      <p:pic>
        <p:nvPicPr>
          <p:cNvPr id="1026" name="图片 1" descr="董岗画的物流图_20211021072109"/>
          <p:cNvPicPr>
            <a:picLocks noChangeAspect="1" noChangeArrowheads="1"/>
          </p:cNvPicPr>
          <p:nvPr/>
        </p:nvPicPr>
        <p:blipFill>
          <a:blip r:embed="rId2" cstate="print"/>
          <a:srcRect/>
          <a:stretch>
            <a:fillRect/>
          </a:stretch>
        </p:blipFill>
        <p:spPr bwMode="auto">
          <a:xfrm>
            <a:off x="1066892" y="3657594"/>
            <a:ext cx="6874879" cy="2971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36867"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FDAAF586-DEEC-4547-A342-C3527ABED155}" type="slidenum">
              <a:rPr lang="en-US" altLang="zh-CN" sz="1000">
                <a:solidFill>
                  <a:schemeClr val="tx1"/>
                </a:solidFill>
                <a:latin typeface="Verdana" pitchFamily="34" charset="0"/>
              </a:rPr>
              <a:pPr algn="ctr" eaLnBrk="1" hangingPunct="1">
                <a:buFont typeface="Arial" pitchFamily="34" charset="0"/>
                <a:buNone/>
              </a:pPr>
              <a:t>23</a:t>
            </a:fld>
            <a:endParaRPr lang="zh-CN" altLang="en-US" sz="1000">
              <a:solidFill>
                <a:schemeClr val="tx1"/>
              </a:solidFill>
              <a:latin typeface="Verdana" pitchFamily="34" charset="0"/>
            </a:endParaRPr>
          </a:p>
        </p:txBody>
      </p:sp>
      <p:sp>
        <p:nvSpPr>
          <p:cNvPr id="36868"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 电子商务物流管理模式</a:t>
            </a:r>
          </a:p>
        </p:txBody>
      </p:sp>
      <p:grpSp>
        <p:nvGrpSpPr>
          <p:cNvPr id="36869" name="Group 3"/>
          <p:cNvGrpSpPr>
            <a:grpSpLocks/>
          </p:cNvGrpSpPr>
          <p:nvPr/>
        </p:nvGrpSpPr>
        <p:grpSpPr bwMode="auto">
          <a:xfrm>
            <a:off x="1981200" y="1905000"/>
            <a:ext cx="5043488" cy="530225"/>
            <a:chOff x="0" y="0"/>
            <a:chExt cx="3177" cy="334"/>
          </a:xfrm>
        </p:grpSpPr>
        <p:sp>
          <p:nvSpPr>
            <p:cNvPr id="36889" name="Line 4"/>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6890" name="Group 5"/>
            <p:cNvGrpSpPr>
              <a:grpSpLocks/>
            </p:cNvGrpSpPr>
            <p:nvPr/>
          </p:nvGrpSpPr>
          <p:grpSpPr bwMode="auto">
            <a:xfrm>
              <a:off x="0" y="219"/>
              <a:ext cx="115" cy="115"/>
              <a:chOff x="0" y="0"/>
              <a:chExt cx="115" cy="115"/>
            </a:xfrm>
          </p:grpSpPr>
          <p:sp>
            <p:nvSpPr>
              <p:cNvPr id="36892" name="AutoShape 6"/>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rot="10800000" vert="eaVert"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36893" name="AutoShape 7"/>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vert="eaVert"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36891" name="Text Box 8"/>
            <p:cNvSpPr txBox="1">
              <a:spLocks noChangeArrowheads="1"/>
            </p:cNvSpPr>
            <p:nvPr/>
          </p:nvSpPr>
          <p:spPr bwMode="auto">
            <a:xfrm>
              <a:off x="660" y="0"/>
              <a:ext cx="1770" cy="291"/>
            </a:xfrm>
            <a:prstGeom prst="rect">
              <a:avLst/>
            </a:prstGeom>
            <a:noFill/>
            <a:ln w="9525">
              <a:noFill/>
              <a:miter lim="800000"/>
              <a:headEnd/>
              <a:tailEnd/>
            </a:ln>
          </p:spPr>
          <p:txBody>
            <a:bodyPr wrap="none">
              <a:spAutoFit/>
            </a:bodyPr>
            <a:lstStyle/>
            <a:p>
              <a:pPr>
                <a:buFont typeface="Arial" pitchFamily="34" charset="0"/>
                <a:buNone/>
              </a:pPr>
              <a:r>
                <a:rPr lang="en-US" altLang="zh-CN"/>
                <a:t>7.2.1 </a:t>
              </a:r>
              <a:r>
                <a:rPr lang="zh-CN" altLang="en-US"/>
                <a:t>自营物流模式</a:t>
              </a:r>
            </a:p>
          </p:txBody>
        </p:sp>
      </p:grpSp>
      <p:grpSp>
        <p:nvGrpSpPr>
          <p:cNvPr id="36870" name="Group 9"/>
          <p:cNvGrpSpPr>
            <a:grpSpLocks/>
          </p:cNvGrpSpPr>
          <p:nvPr/>
        </p:nvGrpSpPr>
        <p:grpSpPr bwMode="auto">
          <a:xfrm>
            <a:off x="1966913" y="2819400"/>
            <a:ext cx="5043487" cy="530225"/>
            <a:chOff x="0" y="0"/>
            <a:chExt cx="3177" cy="334"/>
          </a:xfrm>
        </p:grpSpPr>
        <p:sp>
          <p:nvSpPr>
            <p:cNvPr id="36884" name="Line 10"/>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6885" name="Group 11"/>
            <p:cNvGrpSpPr>
              <a:grpSpLocks/>
            </p:cNvGrpSpPr>
            <p:nvPr/>
          </p:nvGrpSpPr>
          <p:grpSpPr bwMode="auto">
            <a:xfrm>
              <a:off x="0" y="219"/>
              <a:ext cx="115" cy="115"/>
              <a:chOff x="0" y="0"/>
              <a:chExt cx="115" cy="115"/>
            </a:xfrm>
          </p:grpSpPr>
          <p:sp>
            <p:nvSpPr>
              <p:cNvPr id="36887" name="AutoShape 12"/>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36888" name="AutoShape 13"/>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36886" name="Text Box 14"/>
            <p:cNvSpPr txBox="1">
              <a:spLocks noChangeArrowheads="1"/>
            </p:cNvSpPr>
            <p:nvPr/>
          </p:nvSpPr>
          <p:spPr bwMode="auto">
            <a:xfrm>
              <a:off x="660" y="0"/>
              <a:ext cx="1965" cy="291"/>
            </a:xfrm>
            <a:prstGeom prst="rect">
              <a:avLst/>
            </a:prstGeom>
            <a:noFill/>
            <a:ln w="9525">
              <a:noFill/>
              <a:miter lim="800000"/>
              <a:headEnd/>
              <a:tailEnd/>
            </a:ln>
          </p:spPr>
          <p:txBody>
            <a:bodyPr wrap="none">
              <a:spAutoFit/>
            </a:bodyPr>
            <a:lstStyle/>
            <a:p>
              <a:pPr>
                <a:buFont typeface="Arial" pitchFamily="34" charset="0"/>
                <a:buNone/>
              </a:pPr>
              <a:r>
                <a:rPr lang="en-US" altLang="zh-CN"/>
                <a:t>7.2.2 </a:t>
              </a:r>
              <a:r>
                <a:rPr lang="zh-CN" altLang="en-US"/>
                <a:t>第三方物流模式</a:t>
              </a:r>
            </a:p>
          </p:txBody>
        </p:sp>
      </p:grpSp>
      <p:grpSp>
        <p:nvGrpSpPr>
          <p:cNvPr id="36871" name="Group 15"/>
          <p:cNvGrpSpPr>
            <a:grpSpLocks/>
          </p:cNvGrpSpPr>
          <p:nvPr/>
        </p:nvGrpSpPr>
        <p:grpSpPr bwMode="auto">
          <a:xfrm>
            <a:off x="1966913" y="4084638"/>
            <a:ext cx="5043487" cy="1049337"/>
            <a:chOff x="0" y="219"/>
            <a:chExt cx="3177" cy="661"/>
          </a:xfrm>
        </p:grpSpPr>
        <p:sp>
          <p:nvSpPr>
            <p:cNvPr id="36879" name="Line 16"/>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6880" name="Group 17"/>
            <p:cNvGrpSpPr>
              <a:grpSpLocks/>
            </p:cNvGrpSpPr>
            <p:nvPr/>
          </p:nvGrpSpPr>
          <p:grpSpPr bwMode="auto">
            <a:xfrm>
              <a:off x="0" y="219"/>
              <a:ext cx="115" cy="115"/>
              <a:chOff x="0" y="0"/>
              <a:chExt cx="115" cy="115"/>
            </a:xfrm>
          </p:grpSpPr>
          <p:sp>
            <p:nvSpPr>
              <p:cNvPr id="36882" name="AutoShape 18"/>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36883" name="AutoShape 19"/>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36881" name="Text Box 20"/>
            <p:cNvSpPr txBox="1">
              <a:spLocks noChangeArrowheads="1"/>
            </p:cNvSpPr>
            <p:nvPr/>
          </p:nvSpPr>
          <p:spPr bwMode="auto">
            <a:xfrm>
              <a:off x="677" y="589"/>
              <a:ext cx="1770" cy="291"/>
            </a:xfrm>
            <a:prstGeom prst="rect">
              <a:avLst/>
            </a:prstGeom>
            <a:noFill/>
            <a:ln w="9525">
              <a:noFill/>
              <a:miter lim="800000"/>
              <a:headEnd/>
              <a:tailEnd/>
            </a:ln>
          </p:spPr>
          <p:txBody>
            <a:bodyPr wrap="none">
              <a:spAutoFit/>
            </a:bodyPr>
            <a:lstStyle/>
            <a:p>
              <a:pPr>
                <a:buFont typeface="Arial" pitchFamily="34" charset="0"/>
                <a:buNone/>
              </a:pPr>
              <a:r>
                <a:rPr lang="en-US" altLang="zh-CN"/>
                <a:t>7.2.4 </a:t>
              </a:r>
              <a:r>
                <a:rPr lang="zh-CN" altLang="en-US"/>
                <a:t>物流联盟模式</a:t>
              </a:r>
            </a:p>
          </p:txBody>
        </p:sp>
      </p:grpSp>
      <p:grpSp>
        <p:nvGrpSpPr>
          <p:cNvPr id="36872" name="Group 21"/>
          <p:cNvGrpSpPr>
            <a:grpSpLocks/>
          </p:cNvGrpSpPr>
          <p:nvPr/>
        </p:nvGrpSpPr>
        <p:grpSpPr bwMode="auto">
          <a:xfrm>
            <a:off x="1966913" y="3709988"/>
            <a:ext cx="5043487" cy="1468437"/>
            <a:chOff x="0" y="-591"/>
            <a:chExt cx="3177" cy="925"/>
          </a:xfrm>
        </p:grpSpPr>
        <p:sp>
          <p:nvSpPr>
            <p:cNvPr id="36874" name="Line 22"/>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6875" name="Group 23"/>
            <p:cNvGrpSpPr>
              <a:grpSpLocks/>
            </p:cNvGrpSpPr>
            <p:nvPr/>
          </p:nvGrpSpPr>
          <p:grpSpPr bwMode="auto">
            <a:xfrm>
              <a:off x="0" y="219"/>
              <a:ext cx="115" cy="115"/>
              <a:chOff x="0" y="0"/>
              <a:chExt cx="115" cy="115"/>
            </a:xfrm>
          </p:grpSpPr>
          <p:sp>
            <p:nvSpPr>
              <p:cNvPr id="36877" name="AutoShape 24"/>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36878" name="AutoShape 25"/>
              <p:cNvSpPr>
                <a:spLocks noChangeArrowheads="1"/>
              </p:cNvSpPr>
              <p:nvPr/>
            </p:nvSpPr>
            <p:spPr bwMode="auto">
              <a:xfrm rot="18900000" flipH="1">
                <a:off x="0" y="0"/>
                <a:ext cx="115" cy="115"/>
              </a:xfrm>
              <a:prstGeom prst="rtTriangle">
                <a:avLst/>
              </a:prstGeom>
              <a:solidFill>
                <a:schemeClr val="accent1"/>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36876" name="Text Box 26"/>
            <p:cNvSpPr txBox="1">
              <a:spLocks noChangeArrowheads="1"/>
            </p:cNvSpPr>
            <p:nvPr/>
          </p:nvSpPr>
          <p:spPr bwMode="auto">
            <a:xfrm>
              <a:off x="674" y="-591"/>
              <a:ext cx="1965" cy="291"/>
            </a:xfrm>
            <a:prstGeom prst="rect">
              <a:avLst/>
            </a:prstGeom>
            <a:noFill/>
            <a:ln w="9525">
              <a:noFill/>
              <a:miter lim="800000"/>
              <a:headEnd/>
              <a:tailEnd/>
            </a:ln>
          </p:spPr>
          <p:txBody>
            <a:bodyPr wrap="none">
              <a:spAutoFit/>
            </a:bodyPr>
            <a:lstStyle/>
            <a:p>
              <a:pPr>
                <a:buFont typeface="Arial" pitchFamily="34" charset="0"/>
                <a:buNone/>
              </a:pPr>
              <a:r>
                <a:rPr lang="en-US" altLang="zh-CN"/>
                <a:t>7.2.3 </a:t>
              </a:r>
              <a:r>
                <a:rPr lang="zh-CN" altLang="en-US"/>
                <a:t>第四方物流模式</a:t>
              </a:r>
            </a:p>
          </p:txBody>
        </p:sp>
      </p:grpSp>
      <p:sp>
        <p:nvSpPr>
          <p:cNvPr id="36873" name="灯片编号占位符 1"/>
          <p:cNvSpPr>
            <a:spLocks noGrp="1" noChangeArrowheads="1"/>
          </p:cNvSpPr>
          <p:nvPr>
            <p:ph type="sldNum" sz="quarter" idx="12"/>
          </p:nvPr>
        </p:nvSpPr>
        <p:spPr>
          <a:noFill/>
        </p:spPr>
        <p:txBody>
          <a:bodyPr/>
          <a:lstStyle/>
          <a:p>
            <a:fld id="{918CD841-CACD-4EBF-928A-B1D684C6679C}" type="slidenum">
              <a:rPr lang="en-US" altLang="zh-CN"/>
              <a:pPr/>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2"/>
          <p:cNvSpPr txBox="1">
            <a:spLocks noChangeArrowheads="1"/>
          </p:cNvSpPr>
          <p:nvPr/>
        </p:nvSpPr>
        <p:spPr bwMode="auto">
          <a:xfrm>
            <a:off x="457200" y="1752600"/>
            <a:ext cx="8229600" cy="1938338"/>
          </a:xfrm>
          <a:prstGeom prst="rect">
            <a:avLst/>
          </a:prstGeom>
          <a:noFill/>
          <a:ln w="9525">
            <a:noFill/>
            <a:miter lim="800000"/>
            <a:headEnd/>
            <a:tailEnd/>
          </a:ln>
        </p:spPr>
        <p:txBody>
          <a:bodyPr>
            <a:spAutoFit/>
          </a:bodyPr>
          <a:lstStyle/>
          <a:p>
            <a:pPr indent="539750" algn="just">
              <a:buFont typeface="Arial" pitchFamily="34" charset="0"/>
              <a:buNone/>
            </a:pPr>
            <a:r>
              <a:rPr lang="zh-CN" altLang="en-US"/>
              <a:t>电子商务物流管理模式是指从一定的观念出发，根据现实的需要，构建相应的电子商务物流管理系统，形成有目的、有方向的电子商务物流网络，采取某种形式的电子商务物流解决方案。电子商务物流管理模式一般有企业自营物流、第三方物流、第四方物流以及物流联盟等</a:t>
            </a:r>
            <a:r>
              <a:rPr lang="zh-CN" altLang="zh-CN"/>
              <a:t>。</a:t>
            </a:r>
          </a:p>
        </p:txBody>
      </p:sp>
      <p:sp>
        <p:nvSpPr>
          <p:cNvPr id="37891" name="灯片编号占位符 1"/>
          <p:cNvSpPr>
            <a:spLocks noGrp="1" noChangeArrowheads="1"/>
          </p:cNvSpPr>
          <p:nvPr>
            <p:ph type="sldNum" sz="quarter" idx="12"/>
          </p:nvPr>
        </p:nvSpPr>
        <p:spPr>
          <a:noFill/>
        </p:spPr>
        <p:txBody>
          <a:bodyPr/>
          <a:lstStyle/>
          <a:p>
            <a:fld id="{68D1F313-551A-4566-9262-A2F91EFD62F1}" type="slidenum">
              <a:rPr lang="en-US" altLang="zh-CN"/>
              <a:pPr/>
              <a:t>24</a:t>
            </a:fld>
            <a:endParaRPr lang="zh-CN" altLang="en-US"/>
          </a:p>
        </p:txBody>
      </p:sp>
      <p:sp>
        <p:nvSpPr>
          <p:cNvPr id="5" name="Rectangle 2"/>
          <p:cNvSpPr txBox="1">
            <a:spLocks noChangeArrowheads="1"/>
          </p:cNvSpPr>
          <p:nvPr/>
        </p:nvSpPr>
        <p:spPr bwMode="auto">
          <a:xfrm>
            <a:off x="2590800" y="228600"/>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 电子商务物流管理模式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38915"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4ADB89AA-AF94-4BA5-A225-4AB7F7DE1998}" type="slidenum">
              <a:rPr lang="en-US" altLang="zh-CN" sz="1000">
                <a:solidFill>
                  <a:schemeClr val="tx1"/>
                </a:solidFill>
                <a:latin typeface="Verdana" pitchFamily="34" charset="0"/>
              </a:rPr>
              <a:pPr algn="ctr" eaLnBrk="1" hangingPunct="1">
                <a:buFont typeface="Arial" pitchFamily="34" charset="0"/>
                <a:buNone/>
              </a:pPr>
              <a:t>25</a:t>
            </a:fld>
            <a:endParaRPr lang="zh-CN" altLang="en-US" sz="1000">
              <a:solidFill>
                <a:schemeClr val="tx1"/>
              </a:solidFill>
              <a:latin typeface="Verdana" pitchFamily="34" charset="0"/>
            </a:endParaRPr>
          </a:p>
        </p:txBody>
      </p:sp>
      <p:sp>
        <p:nvSpPr>
          <p:cNvPr id="38916"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.2.1 自营物流模式</a:t>
            </a:r>
          </a:p>
        </p:txBody>
      </p:sp>
      <p:sp>
        <p:nvSpPr>
          <p:cNvPr id="38917" name="Rectangle 3"/>
          <p:cNvSpPr>
            <a:spLocks noGrp="1" noChangeArrowheads="1"/>
          </p:cNvSpPr>
          <p:nvPr>
            <p:ph type="body" idx="4294967295"/>
          </p:nvPr>
        </p:nvSpPr>
        <p:spPr/>
        <p:txBody>
          <a:bodyPr/>
          <a:lstStyle/>
          <a:p>
            <a:pPr indent="539750" algn="just" eaLnBrk="1" hangingPunct="1">
              <a:buFont typeface="Wingdings" pitchFamily="2" charset="2"/>
              <a:buNone/>
            </a:pPr>
            <a:r>
              <a:rPr lang="zh-CN" altLang="en-US" b="1" dirty="0" smtClean="0">
                <a:solidFill>
                  <a:srgbClr val="000000"/>
                </a:solidFill>
                <a:ea typeface="宋体" pitchFamily="2" charset="-122"/>
              </a:rPr>
              <a:t>电子商务企业自身经营物流，称为自营物流。一般来说，电子商务企业自身组织物流，可以说是自己掌握了经营的重要环节，有利于控制交易时间，更好地在市场中竞争，更全面地了解其所属市场的情况与特点，保证电子商务企业的运作质量。</a:t>
            </a:r>
            <a:endParaRPr lang="en-US" altLang="zh-CN" b="1" dirty="0" smtClean="0">
              <a:solidFill>
                <a:srgbClr val="000000"/>
              </a:solidFill>
              <a:ea typeface="宋体" pitchFamily="2" charset="-122"/>
            </a:endParaRPr>
          </a:p>
          <a:p>
            <a:pPr indent="539750" algn="just" eaLnBrk="1" hangingPunct="1">
              <a:buFont typeface="Wingdings" pitchFamily="2" charset="2"/>
              <a:buNone/>
            </a:pPr>
            <a:r>
              <a:rPr lang="zh-CN" altLang="en-US" b="1" dirty="0" smtClean="0">
                <a:solidFill>
                  <a:srgbClr val="000000"/>
                </a:solidFill>
                <a:ea typeface="宋体" pitchFamily="2" charset="-122"/>
              </a:rPr>
              <a:t>自营物流系统的核心是建立物流、商流、信息流于一体的现代化新型物流配送中心，而电子商务企业在自建物流配送中心时，应该广泛地利用条码</a:t>
            </a:r>
            <a:r>
              <a:rPr lang="zh-CN" altLang="en-US" b="1" dirty="0" smtClean="0">
                <a:solidFill>
                  <a:srgbClr val="000000"/>
                </a:solidFill>
                <a:latin typeface="Times New Roman" pitchFamily="18" charset="0"/>
                <a:ea typeface="宋体" pitchFamily="2" charset="-122"/>
                <a:cs typeface="Times New Roman" pitchFamily="18" charset="0"/>
              </a:rPr>
              <a:t>技术（</a:t>
            </a:r>
            <a:r>
              <a:rPr lang="en-US" altLang="zh-CN" b="1" dirty="0" smtClean="0">
                <a:solidFill>
                  <a:srgbClr val="000000"/>
                </a:solidFill>
                <a:latin typeface="Times New Roman" pitchFamily="18" charset="0"/>
                <a:ea typeface="宋体" pitchFamily="2" charset="-122"/>
                <a:cs typeface="Times New Roman" pitchFamily="18" charset="0"/>
              </a:rPr>
              <a:t>Bar Code</a:t>
            </a:r>
            <a:r>
              <a:rPr lang="zh-CN" altLang="en-US" b="1" dirty="0" smtClean="0">
                <a:solidFill>
                  <a:srgbClr val="000000"/>
                </a:solidFill>
                <a:latin typeface="Times New Roman" pitchFamily="18" charset="0"/>
                <a:ea typeface="宋体" pitchFamily="2" charset="-122"/>
                <a:cs typeface="Times New Roman" pitchFamily="18" charset="0"/>
              </a:rPr>
              <a:t>）、数据库技术（</a:t>
            </a:r>
            <a:r>
              <a:rPr lang="en-US" altLang="zh-CN" b="1" dirty="0" smtClean="0">
                <a:solidFill>
                  <a:srgbClr val="000000"/>
                </a:solidFill>
                <a:latin typeface="Times New Roman" pitchFamily="18" charset="0"/>
                <a:ea typeface="宋体" pitchFamily="2" charset="-122"/>
                <a:cs typeface="Times New Roman" pitchFamily="18" charset="0"/>
              </a:rPr>
              <a:t>Database</a:t>
            </a:r>
            <a:r>
              <a:rPr lang="zh-CN" altLang="en-US" b="1" dirty="0" smtClean="0">
                <a:solidFill>
                  <a:srgbClr val="000000"/>
                </a:solidFill>
                <a:latin typeface="Times New Roman" pitchFamily="18" charset="0"/>
                <a:ea typeface="宋体" pitchFamily="2" charset="-122"/>
                <a:cs typeface="Times New Roman" pitchFamily="18" charset="0"/>
              </a:rPr>
              <a:t>）、电子订货系统（</a:t>
            </a:r>
            <a:r>
              <a:rPr lang="en-US" altLang="zh-CN" b="1" dirty="0" smtClean="0">
                <a:solidFill>
                  <a:srgbClr val="000000"/>
                </a:solidFill>
                <a:latin typeface="Times New Roman" pitchFamily="18" charset="0"/>
                <a:ea typeface="宋体" pitchFamily="2" charset="-122"/>
                <a:cs typeface="Times New Roman" pitchFamily="18" charset="0"/>
              </a:rPr>
              <a:t>EOS</a:t>
            </a:r>
            <a:r>
              <a:rPr lang="zh-CN" altLang="en-US" b="1" dirty="0" smtClean="0">
                <a:solidFill>
                  <a:srgbClr val="000000"/>
                </a:solidFill>
                <a:latin typeface="Times New Roman" pitchFamily="18" charset="0"/>
                <a:ea typeface="宋体" pitchFamily="2" charset="-122"/>
                <a:cs typeface="Times New Roman" pitchFamily="18" charset="0"/>
              </a:rPr>
              <a:t>）、电子数据交换（</a:t>
            </a:r>
            <a:r>
              <a:rPr lang="en-US" altLang="zh-CN" b="1" dirty="0" smtClean="0">
                <a:solidFill>
                  <a:srgbClr val="000000"/>
                </a:solidFill>
                <a:latin typeface="Times New Roman" pitchFamily="18" charset="0"/>
                <a:ea typeface="宋体" pitchFamily="2" charset="-122"/>
                <a:cs typeface="Times New Roman" pitchFamily="18" charset="0"/>
              </a:rPr>
              <a:t>EDI</a:t>
            </a:r>
            <a:r>
              <a:rPr lang="zh-CN" altLang="en-US" b="1" dirty="0" smtClean="0">
                <a:solidFill>
                  <a:srgbClr val="000000"/>
                </a:solidFill>
                <a:latin typeface="Times New Roman" pitchFamily="18" charset="0"/>
                <a:ea typeface="宋体" pitchFamily="2" charset="-122"/>
                <a:cs typeface="Times New Roman" pitchFamily="18" charset="0"/>
              </a:rPr>
              <a:t>）、快速反应（</a:t>
            </a:r>
            <a:r>
              <a:rPr lang="en-US" altLang="zh-CN" b="1" dirty="0" smtClean="0">
                <a:solidFill>
                  <a:srgbClr val="000000"/>
                </a:solidFill>
                <a:latin typeface="Times New Roman" pitchFamily="18" charset="0"/>
                <a:ea typeface="宋体" pitchFamily="2" charset="-122"/>
                <a:cs typeface="Times New Roman" pitchFamily="18" charset="0"/>
              </a:rPr>
              <a:t>QR</a:t>
            </a:r>
            <a:r>
              <a:rPr lang="zh-CN" altLang="en-US" b="1" dirty="0" smtClean="0">
                <a:solidFill>
                  <a:srgbClr val="000000"/>
                </a:solidFill>
                <a:latin typeface="Times New Roman" pitchFamily="18" charset="0"/>
                <a:ea typeface="宋体" pitchFamily="2" charset="-122"/>
                <a:cs typeface="Times New Roman" pitchFamily="18" charset="0"/>
              </a:rPr>
              <a:t>）、以及有效的客户反应（</a:t>
            </a:r>
            <a:r>
              <a:rPr lang="en-US" altLang="zh-CN" b="1" dirty="0" smtClean="0">
                <a:solidFill>
                  <a:srgbClr val="000000"/>
                </a:solidFill>
                <a:latin typeface="Times New Roman" pitchFamily="18" charset="0"/>
                <a:ea typeface="宋体" pitchFamily="2" charset="-122"/>
                <a:cs typeface="Times New Roman" pitchFamily="18" charset="0"/>
              </a:rPr>
              <a:t>ECR</a:t>
            </a:r>
            <a:r>
              <a:rPr lang="zh-CN" altLang="en-US" b="1" dirty="0" smtClean="0">
                <a:solidFill>
                  <a:srgbClr val="000000"/>
                </a:solidFill>
                <a:latin typeface="Times New Roman" pitchFamily="18" charset="0"/>
                <a:ea typeface="宋体" pitchFamily="2" charset="-122"/>
                <a:cs typeface="Times New Roman" pitchFamily="18" charset="0"/>
              </a:rPr>
              <a:t>）等信息技术和先进的</a:t>
            </a:r>
            <a:r>
              <a:rPr lang="zh-CN" altLang="en-US" b="1" dirty="0" smtClean="0">
                <a:solidFill>
                  <a:srgbClr val="000000"/>
                </a:solidFill>
                <a:ea typeface="宋体" pitchFamily="2" charset="-122"/>
              </a:rPr>
              <a:t>自动化设施，以使自营的物流配送中心能够满足电子商务对物流配送提出的各种新要求。</a:t>
            </a:r>
          </a:p>
        </p:txBody>
      </p:sp>
      <p:sp>
        <p:nvSpPr>
          <p:cNvPr id="38918" name="灯片编号占位符 1"/>
          <p:cNvSpPr>
            <a:spLocks noGrp="1" noChangeArrowheads="1"/>
          </p:cNvSpPr>
          <p:nvPr>
            <p:ph type="sldNum" sz="quarter" idx="12"/>
          </p:nvPr>
        </p:nvSpPr>
        <p:spPr>
          <a:noFill/>
        </p:spPr>
        <p:txBody>
          <a:bodyPr/>
          <a:lstStyle/>
          <a:p>
            <a:fld id="{32552722-3898-4DA8-8D5C-2D8ADAE9A713}" type="slidenum">
              <a:rPr lang="en-US" altLang="zh-CN"/>
              <a:pPr/>
              <a:t>25</a:t>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39939"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D417BA74-B447-4534-9B9E-FC05E752A7D1}" type="slidenum">
              <a:rPr lang="en-US" altLang="zh-CN" sz="1000">
                <a:solidFill>
                  <a:schemeClr val="tx1"/>
                </a:solidFill>
                <a:latin typeface="Verdana" pitchFamily="34" charset="0"/>
              </a:rPr>
              <a:pPr algn="ctr" eaLnBrk="1" hangingPunct="1">
                <a:buFont typeface="Arial" pitchFamily="34" charset="0"/>
                <a:buNone/>
              </a:pPr>
              <a:t>26</a:t>
            </a:fld>
            <a:endParaRPr lang="zh-CN" altLang="en-US" sz="1000">
              <a:solidFill>
                <a:schemeClr val="tx1"/>
              </a:solidFill>
              <a:latin typeface="Verdana" pitchFamily="34" charset="0"/>
            </a:endParaRPr>
          </a:p>
        </p:txBody>
      </p:sp>
      <p:sp>
        <p:nvSpPr>
          <p:cNvPr id="39940"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.2.1 自营物流模式</a:t>
            </a:r>
          </a:p>
        </p:txBody>
      </p:sp>
      <p:sp>
        <p:nvSpPr>
          <p:cNvPr id="39941" name="Rectangle 3"/>
          <p:cNvSpPr>
            <a:spLocks noGrp="1" noChangeArrowheads="1"/>
          </p:cNvSpPr>
          <p:nvPr>
            <p:ph type="body" idx="4294967295"/>
          </p:nvPr>
        </p:nvSpPr>
        <p:spPr>
          <a:xfrm>
            <a:off x="390525" y="1409700"/>
            <a:ext cx="8362950" cy="4038600"/>
          </a:xfrm>
        </p:spPr>
        <p:txBody>
          <a:bodyPr/>
          <a:lstStyle/>
          <a:p>
            <a:pPr marL="0" indent="539750" algn="just" eaLnBrk="1" hangingPunct="1">
              <a:spcBef>
                <a:spcPct val="0"/>
              </a:spcBef>
              <a:buFont typeface="Wingdings" pitchFamily="2" charset="2"/>
              <a:buNone/>
            </a:pPr>
            <a:r>
              <a:rPr lang="zh-CN" altLang="en-US" b="1" dirty="0" smtClean="0">
                <a:solidFill>
                  <a:srgbClr val="000000"/>
                </a:solidFill>
                <a:ea typeface="宋体" pitchFamily="2" charset="-122"/>
              </a:rPr>
              <a:t>电子商务企业自营物流系统通常有两种情况：</a:t>
            </a:r>
            <a:endParaRPr lang="en-US" altLang="zh-CN" b="1" dirty="0" smtClean="0">
              <a:solidFill>
                <a:srgbClr val="000000"/>
              </a:solidFill>
              <a:ea typeface="宋体" pitchFamily="2" charset="-122"/>
            </a:endParaRPr>
          </a:p>
          <a:p>
            <a:pPr marL="0" indent="539750" algn="just" eaLnBrk="1" hangingPunct="1">
              <a:spcBef>
                <a:spcPct val="0"/>
              </a:spcBef>
              <a:buFont typeface="Wingdings" pitchFamily="2" charset="2"/>
              <a:buNone/>
            </a:pPr>
            <a:r>
              <a:rPr lang="zh-CN" altLang="en-US" b="1" dirty="0" smtClean="0">
                <a:solidFill>
                  <a:srgbClr val="000000"/>
                </a:solidFill>
                <a:ea typeface="宋体" pitchFamily="2" charset="-122"/>
              </a:rPr>
              <a:t>一，传统的大型制造业企业或批发企业经营的</a:t>
            </a:r>
            <a:r>
              <a:rPr lang="en-US" altLang="zh-CN" b="1" dirty="0" smtClean="0">
                <a:solidFill>
                  <a:srgbClr val="000000"/>
                </a:solidFill>
                <a:latin typeface="Times New Roman" pitchFamily="18" charset="0"/>
                <a:ea typeface="宋体" pitchFamily="2" charset="-122"/>
                <a:cs typeface="Times New Roman" pitchFamily="18" charset="0"/>
              </a:rPr>
              <a:t>B2B</a:t>
            </a:r>
            <a:r>
              <a:rPr lang="zh-CN" altLang="en-US" b="1" dirty="0" smtClean="0">
                <a:solidFill>
                  <a:srgbClr val="000000"/>
                </a:solidFill>
                <a:ea typeface="宋体" pitchFamily="2" charset="-122"/>
              </a:rPr>
              <a:t>电子商务网站，由于其自身在长期的经营中已经建立了较为完善的营销网络和物流配送体系，在开展电子商务时只需将物流系统加以改进，就可以满足新环境下对物流配送的要求。</a:t>
            </a:r>
            <a:endParaRPr lang="en-US" altLang="zh-CN" b="1" dirty="0" smtClean="0">
              <a:solidFill>
                <a:srgbClr val="000000"/>
              </a:solidFill>
              <a:ea typeface="宋体" pitchFamily="2" charset="-122"/>
            </a:endParaRPr>
          </a:p>
          <a:p>
            <a:pPr marL="0" indent="539750" algn="just" eaLnBrk="1" hangingPunct="1">
              <a:spcBef>
                <a:spcPct val="0"/>
              </a:spcBef>
              <a:buFont typeface="Wingdings" pitchFamily="2" charset="2"/>
              <a:buNone/>
            </a:pPr>
            <a:r>
              <a:rPr lang="zh-CN" altLang="en-US" b="1" dirty="0" smtClean="0">
                <a:solidFill>
                  <a:srgbClr val="000000"/>
                </a:solidFill>
                <a:ea typeface="宋体" pitchFamily="2" charset="-122"/>
              </a:rPr>
              <a:t>二，具有雄厚资金实力的大型企业集团，凭借原有的庞大分销渠道和零售网络，利用电子商务技术构建自身的适应业务需要的畅通、高效物流系统进行物流配送服务，与此同时也可以向其他电子商务公司提供第三方综合物流服务，以便充分利用物流系统的资源，实现规模效益。</a:t>
            </a:r>
          </a:p>
        </p:txBody>
      </p:sp>
      <p:sp>
        <p:nvSpPr>
          <p:cNvPr id="39942" name="灯片编号占位符 1"/>
          <p:cNvSpPr>
            <a:spLocks noGrp="1" noChangeArrowheads="1"/>
          </p:cNvSpPr>
          <p:nvPr>
            <p:ph type="sldNum" sz="quarter" idx="12"/>
          </p:nvPr>
        </p:nvSpPr>
        <p:spPr>
          <a:noFill/>
        </p:spPr>
        <p:txBody>
          <a:bodyPr/>
          <a:lstStyle/>
          <a:p>
            <a:fld id="{451D52C4-0DE1-4094-A7B0-83A987D2B601}" type="slidenum">
              <a:rPr lang="en-US" altLang="zh-CN"/>
              <a:pPr/>
              <a:t>26</a:t>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40963"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9EDDAAE7-5AB7-4CF1-A200-55CD483E2ADC}" type="slidenum">
              <a:rPr lang="en-US" altLang="zh-CN" sz="1000">
                <a:solidFill>
                  <a:schemeClr val="tx1"/>
                </a:solidFill>
                <a:latin typeface="Verdana" pitchFamily="34" charset="0"/>
              </a:rPr>
              <a:pPr algn="ctr" eaLnBrk="1" hangingPunct="1">
                <a:buFont typeface="Arial" pitchFamily="34" charset="0"/>
                <a:buNone/>
              </a:pPr>
              <a:t>27</a:t>
            </a:fld>
            <a:endParaRPr lang="zh-CN" altLang="en-US" sz="1000">
              <a:solidFill>
                <a:schemeClr val="tx1"/>
              </a:solidFill>
              <a:latin typeface="Verdana" pitchFamily="34" charset="0"/>
            </a:endParaRPr>
          </a:p>
        </p:txBody>
      </p:sp>
      <p:sp>
        <p:nvSpPr>
          <p:cNvPr id="39941" name="Rectangle 3"/>
          <p:cNvSpPr>
            <a:spLocks noGrp="1" noChangeArrowheads="1"/>
          </p:cNvSpPr>
          <p:nvPr>
            <p:ph type="body" idx="4294967295"/>
          </p:nvPr>
        </p:nvSpPr>
        <p:spPr>
          <a:xfrm>
            <a:off x="152400" y="1371600"/>
            <a:ext cx="8915400" cy="4953000"/>
          </a:xfrm>
        </p:spPr>
        <p:txBody>
          <a:bodyPr/>
          <a:lstStyle/>
          <a:p>
            <a:pPr algn="just" eaLnBrk="1" hangingPunct="1">
              <a:buFont typeface="Wingdings" pitchFamily="2" charset="2"/>
              <a:buNone/>
              <a:defRPr/>
            </a:pPr>
            <a:r>
              <a:rPr lang="zh-CN" altLang="en-US" b="1" dirty="0">
                <a:solidFill>
                  <a:srgbClr val="0066FF"/>
                </a:solidFill>
                <a:ea typeface="宋体" panose="02010600030101010101" pitchFamily="2" charset="-122"/>
              </a:rPr>
              <a:t>1）自营物流的优势</a:t>
            </a:r>
            <a:endParaRPr lang="en-US" altLang="zh-CN" b="1" dirty="0">
              <a:solidFill>
                <a:srgbClr val="0066FF"/>
              </a:solidFill>
              <a:ea typeface="宋体" panose="02010600030101010101" pitchFamily="2" charset="-122"/>
            </a:endParaRPr>
          </a:p>
          <a:p>
            <a:pPr marL="0" indent="540000" algn="just" eaLnBrk="1" hangingPunct="1">
              <a:spcBef>
                <a:spcPts val="600"/>
              </a:spcBef>
              <a:buFont typeface="Wingdings" pitchFamily="2" charset="2"/>
              <a:buNone/>
              <a:defRPr/>
            </a:pPr>
            <a:r>
              <a:rPr lang="zh-CN" altLang="en-US" b="1" dirty="0">
                <a:solidFill>
                  <a:srgbClr val="000000"/>
                </a:solidFill>
                <a:ea typeface="宋体" panose="02010600030101010101" pitchFamily="2" charset="-122"/>
              </a:rPr>
              <a:t>自营物流可以使电子商务企业对供应链有较强的控制能力，容易与其他业务环节密切配合，即自营物流可以使电子商务企业的供应链更好的保持协调、简洁与稳定。</a:t>
            </a:r>
            <a:endParaRPr lang="en-US" altLang="zh-CN" b="1" dirty="0">
              <a:solidFill>
                <a:srgbClr val="00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FF0000"/>
                </a:solidFill>
                <a:ea typeface="宋体" panose="02010600030101010101" pitchFamily="2" charset="-122"/>
              </a:rPr>
              <a:t>①保持协调</a:t>
            </a:r>
            <a:endParaRPr lang="en-US" altLang="zh-CN" b="1" dirty="0">
              <a:solidFill>
                <a:srgbClr val="FF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000000"/>
                </a:solidFill>
                <a:ea typeface="宋体" panose="02010600030101010101" pitchFamily="2" charset="-122"/>
              </a:rPr>
              <a:t>供应链的协调包括利益协调和管理协调，利益协调必须在供应链组织构建时将链中各企业之间的利益分配加以明确。管理协调则要求适应供应链组织结构要求的计划和控制管理以及信息技术的支持，协调物流、信息流的有效流动，降低整个供应链的运行成本，提高供应链对市场的响应速度。</a:t>
            </a:r>
            <a:endParaRPr lang="en-US" altLang="zh-CN" b="1" dirty="0">
              <a:solidFill>
                <a:srgbClr val="000000"/>
              </a:solidFill>
              <a:ea typeface="宋体" panose="02010600030101010101" pitchFamily="2" charset="-122"/>
            </a:endParaRPr>
          </a:p>
        </p:txBody>
      </p:sp>
      <p:sp>
        <p:nvSpPr>
          <p:cNvPr id="40965" name="灯片编号占位符 1"/>
          <p:cNvSpPr>
            <a:spLocks noGrp="1" noChangeArrowheads="1"/>
          </p:cNvSpPr>
          <p:nvPr>
            <p:ph type="sldNum" sz="quarter" idx="12"/>
          </p:nvPr>
        </p:nvSpPr>
        <p:spPr>
          <a:noFill/>
        </p:spPr>
        <p:txBody>
          <a:bodyPr/>
          <a:lstStyle/>
          <a:p>
            <a:fld id="{F04A63CE-81D0-4C36-B8E4-370987E37178}" type="slidenum">
              <a:rPr lang="en-US" altLang="zh-CN"/>
              <a:pPr/>
              <a:t>27</a:t>
            </a:fld>
            <a:endParaRPr lang="zh-CN" altLang="en-US"/>
          </a:p>
        </p:txBody>
      </p:sp>
      <p:sp>
        <p:nvSpPr>
          <p:cNvPr id="7" name="Rectangle 2"/>
          <p:cNvSpPr txBox="1">
            <a:spLocks noChangeArrowheads="1"/>
          </p:cNvSpPr>
          <p:nvPr/>
        </p:nvSpPr>
        <p:spPr bwMode="auto">
          <a:xfrm>
            <a:off x="2590800" y="228600"/>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.2.1 自营物流模式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41987"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251D3191-A673-4640-9B01-EB0D542F76CA}" type="slidenum">
              <a:rPr lang="en-US" altLang="zh-CN" sz="1000">
                <a:solidFill>
                  <a:schemeClr val="tx1"/>
                </a:solidFill>
                <a:latin typeface="Verdana" pitchFamily="34" charset="0"/>
              </a:rPr>
              <a:pPr algn="ctr" eaLnBrk="1" hangingPunct="1">
                <a:buFont typeface="Arial" pitchFamily="34" charset="0"/>
                <a:buNone/>
              </a:pPr>
              <a:t>28</a:t>
            </a:fld>
            <a:endParaRPr lang="zh-CN" altLang="en-US" sz="1000">
              <a:solidFill>
                <a:schemeClr val="tx1"/>
              </a:solidFill>
              <a:latin typeface="Verdana" pitchFamily="34" charset="0"/>
            </a:endParaRPr>
          </a:p>
        </p:txBody>
      </p:sp>
      <p:sp>
        <p:nvSpPr>
          <p:cNvPr id="39941" name="Rectangle 3"/>
          <p:cNvSpPr>
            <a:spLocks noGrp="1" noChangeArrowheads="1"/>
          </p:cNvSpPr>
          <p:nvPr>
            <p:ph type="body" idx="4294967295"/>
          </p:nvPr>
        </p:nvSpPr>
        <p:spPr>
          <a:xfrm>
            <a:off x="152400" y="1371600"/>
            <a:ext cx="8915400" cy="4953000"/>
          </a:xfrm>
        </p:spPr>
        <p:txBody>
          <a:bodyPr/>
          <a:lstStyle/>
          <a:p>
            <a:pPr eaLnBrk="1" hangingPunct="1">
              <a:buFont typeface="Wingdings" pitchFamily="2" charset="2"/>
              <a:buNone/>
              <a:defRPr/>
            </a:pPr>
            <a:r>
              <a:rPr lang="zh-CN" altLang="en-US" b="1" dirty="0">
                <a:solidFill>
                  <a:srgbClr val="0066FF"/>
                </a:solidFill>
                <a:ea typeface="宋体" panose="02010600030101010101" pitchFamily="2" charset="-122"/>
              </a:rPr>
              <a:t>1）自营物流的优势</a:t>
            </a:r>
            <a:endParaRPr lang="en-US" altLang="zh-CN" b="1" dirty="0">
              <a:solidFill>
                <a:srgbClr val="0066FF"/>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FF0000"/>
                </a:solidFill>
                <a:ea typeface="宋体" panose="02010600030101010101" pitchFamily="2" charset="-122"/>
              </a:rPr>
              <a:t>②简化供应链</a:t>
            </a:r>
            <a:endParaRPr lang="en-US" altLang="zh-CN" b="1" dirty="0">
              <a:solidFill>
                <a:srgbClr val="FF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000000"/>
                </a:solidFill>
                <a:ea typeface="宋体" panose="02010600030101010101" pitchFamily="2" charset="-122"/>
              </a:rPr>
              <a:t>供应链中每一个环节都必须是价值增值的过程，非价值增值过程不仅增加了供应链管理的难度，增加了产品</a:t>
            </a:r>
            <a:r>
              <a:rPr lang="en-US" altLang="zh-CN"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rPr>
              <a:t>服务的成本而且降低供应链的柔性，影响供应链中企业的竞争实力。由于一个企业的物流流程相对比较简单，因此自营物流在设计供应链的组织结构时，可以根据公司的具体情况，简化供应链。</a:t>
            </a:r>
            <a:endParaRPr lang="en-US" altLang="zh-CN" b="1" dirty="0">
              <a:solidFill>
                <a:srgbClr val="000000"/>
              </a:solidFill>
              <a:ea typeface="宋体" panose="02010600030101010101" pitchFamily="2" charset="-122"/>
            </a:endParaRPr>
          </a:p>
        </p:txBody>
      </p:sp>
      <p:sp>
        <p:nvSpPr>
          <p:cNvPr id="41989" name="灯片编号占位符 1"/>
          <p:cNvSpPr>
            <a:spLocks noGrp="1" noChangeArrowheads="1"/>
          </p:cNvSpPr>
          <p:nvPr>
            <p:ph type="sldNum" sz="quarter" idx="12"/>
          </p:nvPr>
        </p:nvSpPr>
        <p:spPr>
          <a:noFill/>
        </p:spPr>
        <p:txBody>
          <a:bodyPr/>
          <a:lstStyle/>
          <a:p>
            <a:fld id="{2B6E6B53-7CC8-49BD-9452-3230783A7150}" type="slidenum">
              <a:rPr lang="en-US" altLang="zh-CN"/>
              <a:pPr/>
              <a:t>28</a:t>
            </a:fld>
            <a:endParaRPr lang="zh-CN" altLang="en-US"/>
          </a:p>
        </p:txBody>
      </p:sp>
      <p:sp>
        <p:nvSpPr>
          <p:cNvPr id="7" name="Rectangle 2"/>
          <p:cNvSpPr txBox="1">
            <a:spLocks noChangeArrowheads="1"/>
          </p:cNvSpPr>
          <p:nvPr/>
        </p:nvSpPr>
        <p:spPr bwMode="auto">
          <a:xfrm>
            <a:off x="2590800" y="228600"/>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.2.1 自营物流模式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43011"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BCB84B43-8DCF-4485-B1DD-9F5C482362D9}" type="slidenum">
              <a:rPr lang="en-US" altLang="zh-CN" sz="1000">
                <a:solidFill>
                  <a:schemeClr val="tx1"/>
                </a:solidFill>
                <a:latin typeface="Verdana" pitchFamily="34" charset="0"/>
              </a:rPr>
              <a:pPr algn="ctr" eaLnBrk="1" hangingPunct="1">
                <a:buFont typeface="Arial" pitchFamily="34" charset="0"/>
                <a:buNone/>
              </a:pPr>
              <a:t>29</a:t>
            </a:fld>
            <a:endParaRPr lang="zh-CN" altLang="en-US" sz="1000">
              <a:solidFill>
                <a:schemeClr val="tx1"/>
              </a:solidFill>
              <a:latin typeface="Verdana" pitchFamily="34" charset="0"/>
            </a:endParaRPr>
          </a:p>
        </p:txBody>
      </p:sp>
      <p:sp>
        <p:nvSpPr>
          <p:cNvPr id="39941" name="Rectangle 3"/>
          <p:cNvSpPr>
            <a:spLocks noGrp="1" noChangeArrowheads="1"/>
          </p:cNvSpPr>
          <p:nvPr>
            <p:ph type="body" idx="4294967295"/>
          </p:nvPr>
        </p:nvSpPr>
        <p:spPr>
          <a:xfrm>
            <a:off x="152400" y="1371600"/>
            <a:ext cx="8915400" cy="4953000"/>
          </a:xfrm>
        </p:spPr>
        <p:txBody>
          <a:bodyPr/>
          <a:lstStyle/>
          <a:p>
            <a:pPr algn="just" eaLnBrk="1" hangingPunct="1">
              <a:buFont typeface="Wingdings" pitchFamily="2" charset="2"/>
              <a:buNone/>
              <a:defRPr/>
            </a:pPr>
            <a:r>
              <a:rPr lang="zh-CN" altLang="en-US" b="1" dirty="0">
                <a:solidFill>
                  <a:srgbClr val="0066FF"/>
                </a:solidFill>
                <a:ea typeface="宋体" panose="02010600030101010101" pitchFamily="2" charset="-122"/>
              </a:rPr>
              <a:t>1）自营物流的优势</a:t>
            </a:r>
            <a:endParaRPr lang="en-US" altLang="zh-CN" b="1" dirty="0">
              <a:solidFill>
                <a:srgbClr val="0066FF"/>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FF0000"/>
                </a:solidFill>
                <a:ea typeface="宋体" panose="02010600030101010101" pitchFamily="2" charset="-122"/>
              </a:rPr>
              <a:t>③组织结构稳定</a:t>
            </a:r>
            <a:endParaRPr lang="en-US" altLang="zh-CN" b="1" dirty="0">
              <a:solidFill>
                <a:srgbClr val="FF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000000"/>
                </a:solidFill>
                <a:ea typeface="宋体" panose="02010600030101010101" pitchFamily="2" charset="-122"/>
              </a:rPr>
              <a:t>供应链是一种相对稳定的组织结构形式，从供应链的组织结构来看，供应链的环节过多，信息传导中就会存在扭曲信息，造成整个供应链的波动，稳定性就差。</a:t>
            </a:r>
            <a:endParaRPr lang="en-US" altLang="zh-CN" b="1" dirty="0">
              <a:solidFill>
                <a:srgbClr val="00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000000"/>
                </a:solidFill>
                <a:ea typeface="宋体" panose="02010600030101010101" pitchFamily="2" charset="-122"/>
              </a:rPr>
              <a:t>自营物流使企业对供应链有更多的监控与管理能力，可以更容易的保持供应链的稳定。还有一个信息安全问题。很多企业有不少企业内部的秘密，自营物流可以使企业保证自己的信息安全，避免内部物流与外部物流交叉过多造成企业机密的流失。</a:t>
            </a:r>
          </a:p>
        </p:txBody>
      </p:sp>
      <p:sp>
        <p:nvSpPr>
          <p:cNvPr id="43013" name="灯片编号占位符 1"/>
          <p:cNvSpPr>
            <a:spLocks noGrp="1" noChangeArrowheads="1"/>
          </p:cNvSpPr>
          <p:nvPr>
            <p:ph type="sldNum" sz="quarter" idx="12"/>
          </p:nvPr>
        </p:nvSpPr>
        <p:spPr>
          <a:noFill/>
        </p:spPr>
        <p:txBody>
          <a:bodyPr/>
          <a:lstStyle/>
          <a:p>
            <a:fld id="{D0BEE97C-A658-4D50-B9EE-C9A4CC05227D}" type="slidenum">
              <a:rPr lang="en-US" altLang="zh-CN"/>
              <a:pPr/>
              <a:t>29</a:t>
            </a:fld>
            <a:endParaRPr lang="zh-CN" altLang="en-US"/>
          </a:p>
        </p:txBody>
      </p:sp>
      <p:sp>
        <p:nvSpPr>
          <p:cNvPr id="7" name="Rectangle 2"/>
          <p:cNvSpPr txBox="1">
            <a:spLocks noChangeArrowheads="1"/>
          </p:cNvSpPr>
          <p:nvPr/>
        </p:nvSpPr>
        <p:spPr bwMode="auto">
          <a:xfrm>
            <a:off x="2590800" y="228600"/>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dirty="0">
                <a:ea typeface="宋体" panose="02010600030101010101" pitchFamily="2" charset="-122"/>
              </a:rPr>
              <a:t>7</a:t>
            </a:r>
            <a:r>
              <a:rPr lang="zh-CN" altLang="en-US" kern="0" dirty="0">
                <a:ea typeface="宋体" panose="02010600030101010101" pitchFamily="2" charset="-122"/>
              </a:rPr>
              <a:t>.2.1 自营物流模式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1"/>
          <p:cNvSpPr>
            <a:spLocks noGrp="1" noChangeArrowheads="1"/>
          </p:cNvSpPr>
          <p:nvPr>
            <p:ph type="sldNum" sz="quarter" idx="12"/>
          </p:nvPr>
        </p:nvSpPr>
        <p:spPr>
          <a:noFill/>
        </p:spPr>
        <p:txBody>
          <a:bodyPr/>
          <a:lstStyle/>
          <a:p>
            <a:fld id="{5E9135A3-94AA-4682-BA8C-17FB388B9A42}" type="slidenum">
              <a:rPr lang="en-US" altLang="zh-CN"/>
              <a:pPr/>
              <a:t>3</a:t>
            </a:fld>
            <a:endParaRPr lang="zh-CN" altLang="en-US"/>
          </a:p>
        </p:txBody>
      </p:sp>
      <p:sp>
        <p:nvSpPr>
          <p:cNvPr id="3" name="Rectangle 2"/>
          <p:cNvSpPr txBox="1">
            <a:spLocks noChangeArrowheads="1"/>
          </p:cNvSpPr>
          <p:nvPr/>
        </p:nvSpPr>
        <p:spPr bwMode="auto">
          <a:xfrm>
            <a:off x="2819400" y="128588"/>
            <a:ext cx="5688013" cy="86360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zh-CN" altLang="en-US" sz="3600" kern="0">
                <a:latin typeface="黑体" panose="02010609060101010101" pitchFamily="49" charset="-122"/>
                <a:ea typeface="黑体" panose="02010609060101010101" pitchFamily="49" charset="-122"/>
              </a:rPr>
              <a:t>第七章 电子商务物流管理</a:t>
            </a:r>
            <a:endParaRPr lang="ko-KR" altLang="en-US" sz="3600" kern="0" dirty="0">
              <a:latin typeface="黑体" panose="02010609060101010101" pitchFamily="49" charset="-122"/>
              <a:ea typeface="Gulim" panose="020B0600000101010101" pitchFamily="34" charset="-127"/>
            </a:endParaRPr>
          </a:p>
        </p:txBody>
      </p:sp>
      <p:sp>
        <p:nvSpPr>
          <p:cNvPr id="11268" name="文本框 4"/>
          <p:cNvSpPr txBox="1">
            <a:spLocks noChangeArrowheads="1"/>
          </p:cNvSpPr>
          <p:nvPr/>
        </p:nvSpPr>
        <p:spPr bwMode="auto">
          <a:xfrm>
            <a:off x="457308" y="1752644"/>
            <a:ext cx="8000790" cy="2308324"/>
          </a:xfrm>
          <a:prstGeom prst="rect">
            <a:avLst/>
          </a:prstGeom>
          <a:noFill/>
          <a:ln w="9525">
            <a:noFill/>
            <a:miter lim="800000"/>
            <a:headEnd/>
            <a:tailEnd/>
          </a:ln>
        </p:spPr>
        <p:txBody>
          <a:bodyPr wrap="square">
            <a:spAutoFit/>
          </a:bodyPr>
          <a:lstStyle/>
          <a:p>
            <a:pPr indent="539750" algn="just"/>
            <a:r>
              <a:rPr lang="en-US" altLang="zh-CN" dirty="0" smtClean="0"/>
              <a:t>  </a:t>
            </a:r>
            <a:r>
              <a:rPr lang="zh-CN" altLang="zh-CN" dirty="0" smtClean="0"/>
              <a:t>我国</a:t>
            </a:r>
            <a:r>
              <a:rPr lang="zh-CN" altLang="zh-CN" dirty="0" smtClean="0"/>
              <a:t>电子商务物流企业不断发展壮大，经营模式不断创新，服务能力不断提升。作为现代物流业的重要组成部分，电子商务物流通过发挥供应链条长、突破时空限制、联系生产生活等优势，已广泛深入地渗透到生产、流通、消费等各个领域，成为推动我国国民经济发展的新动力、新引擎</a:t>
            </a:r>
            <a:r>
              <a:rPr lang="zh-CN" altLang="zh-CN" dirty="0" smtClean="0"/>
              <a:t>。</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44035"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07514504-A7EF-44BC-9665-BBB0435DAA1F}" type="slidenum">
              <a:rPr lang="en-US" altLang="zh-CN" sz="1000">
                <a:solidFill>
                  <a:schemeClr val="tx1"/>
                </a:solidFill>
                <a:latin typeface="Verdana" pitchFamily="34" charset="0"/>
              </a:rPr>
              <a:pPr algn="ctr" eaLnBrk="1" hangingPunct="1">
                <a:buFont typeface="Arial" pitchFamily="34" charset="0"/>
                <a:buNone/>
              </a:pPr>
              <a:t>30</a:t>
            </a:fld>
            <a:endParaRPr lang="zh-CN" altLang="en-US" sz="1000">
              <a:solidFill>
                <a:schemeClr val="tx1"/>
              </a:solidFill>
              <a:latin typeface="Verdana" pitchFamily="34" charset="0"/>
            </a:endParaRPr>
          </a:p>
        </p:txBody>
      </p:sp>
      <p:sp>
        <p:nvSpPr>
          <p:cNvPr id="40965" name="Rectangle 3"/>
          <p:cNvSpPr>
            <a:spLocks noGrp="1" noChangeArrowheads="1"/>
          </p:cNvSpPr>
          <p:nvPr>
            <p:ph type="body" idx="4294967295"/>
          </p:nvPr>
        </p:nvSpPr>
        <p:spPr/>
        <p:txBody>
          <a:bodyPr/>
          <a:lstStyle/>
          <a:p>
            <a:pPr algn="just" eaLnBrk="1" hangingPunct="1">
              <a:buFont typeface="Wingdings" pitchFamily="2" charset="2"/>
              <a:buNone/>
              <a:defRPr/>
            </a:pPr>
            <a:r>
              <a:rPr lang="zh-CN" altLang="en-US" b="1" dirty="0">
                <a:solidFill>
                  <a:srgbClr val="0066FF"/>
                </a:solidFill>
                <a:ea typeface="宋体" panose="02010600030101010101" pitchFamily="2" charset="-122"/>
              </a:rPr>
              <a:t>2）自营物流的劣势</a:t>
            </a:r>
          </a:p>
          <a:p>
            <a:pPr marL="0" indent="540000" algn="just" eaLnBrk="1" hangingPunct="1">
              <a:buFont typeface="Wingdings" pitchFamily="2" charset="2"/>
              <a:buNone/>
              <a:defRPr/>
            </a:pPr>
            <a:r>
              <a:rPr lang="zh-CN" altLang="en-US" b="1" dirty="0">
                <a:solidFill>
                  <a:srgbClr val="FF0000"/>
                </a:solidFill>
                <a:latin typeface="宋体" panose="02010600030101010101" pitchFamily="2" charset="-122"/>
                <a:ea typeface="宋体" panose="02010600030101010101" pitchFamily="2" charset="-122"/>
              </a:rPr>
              <a:t>①</a:t>
            </a:r>
            <a:r>
              <a:rPr lang="zh-CN" altLang="en-US" b="1" dirty="0">
                <a:solidFill>
                  <a:srgbClr val="FF0000"/>
                </a:solidFill>
                <a:ea typeface="宋体" panose="02010600030101010101" pitchFamily="2" charset="-122"/>
              </a:rPr>
              <a:t>投入大</a:t>
            </a:r>
            <a:endParaRPr lang="en-US" altLang="zh-CN" b="1" dirty="0">
              <a:solidFill>
                <a:srgbClr val="FF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000000"/>
                </a:solidFill>
                <a:ea typeface="宋体" panose="02010600030101010101" pitchFamily="2" charset="-122"/>
              </a:rPr>
              <a:t>企业自营物流所需的投入非常大，建成后对规模的要求很高，大规模才能降低成本，否则将会长期处于不盈利的境地。</a:t>
            </a:r>
            <a:endParaRPr lang="en-US" altLang="zh-CN" b="1" dirty="0">
              <a:solidFill>
                <a:srgbClr val="00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FF0000"/>
                </a:solidFill>
                <a:latin typeface="宋体" panose="02010600030101010101" pitchFamily="2" charset="-122"/>
                <a:ea typeface="宋体" panose="02010600030101010101" pitchFamily="2" charset="-122"/>
              </a:rPr>
              <a:t>②</a:t>
            </a:r>
            <a:r>
              <a:rPr lang="zh-CN" altLang="en-US" b="1" dirty="0">
                <a:solidFill>
                  <a:srgbClr val="FF0000"/>
                </a:solidFill>
                <a:ea typeface="宋体" panose="02010600030101010101" pitchFamily="2" charset="-122"/>
              </a:rPr>
              <a:t>缺乏物流管理能力</a:t>
            </a:r>
            <a:endParaRPr lang="en-US" altLang="zh-CN" b="1" dirty="0">
              <a:solidFill>
                <a:srgbClr val="FF0000"/>
              </a:solidFill>
              <a:ea typeface="宋体" panose="02010600030101010101" pitchFamily="2" charset="-122"/>
            </a:endParaRPr>
          </a:p>
          <a:p>
            <a:pPr marL="0" indent="540000" algn="just" eaLnBrk="1" hangingPunct="1">
              <a:buFont typeface="Wingdings" pitchFamily="2" charset="2"/>
              <a:buNone/>
              <a:defRPr/>
            </a:pPr>
            <a:r>
              <a:rPr lang="zh-CN" altLang="en-US" b="1" dirty="0">
                <a:solidFill>
                  <a:srgbClr val="000000"/>
                </a:solidFill>
                <a:ea typeface="宋体" panose="02010600030101010101" pitchFamily="2" charset="-122"/>
              </a:rPr>
              <a:t>对于一个庞大的物流体系，建成之后需要管理人员具有专业化的物流管理能力，否则仅靠硬件是无法经营的。目前企业内部从事物流管理的人员的综合素质还不够高，面对复杂多样的物流问题，经常是凭借经验或者说是主观的考虑来解决问题，造成了企业自营物流一大亟待解决的问题。</a:t>
            </a:r>
          </a:p>
        </p:txBody>
      </p:sp>
      <p:sp>
        <p:nvSpPr>
          <p:cNvPr id="44037" name="灯片编号占位符 1"/>
          <p:cNvSpPr>
            <a:spLocks noGrp="1" noChangeArrowheads="1"/>
          </p:cNvSpPr>
          <p:nvPr>
            <p:ph type="sldNum" sz="quarter" idx="12"/>
          </p:nvPr>
        </p:nvSpPr>
        <p:spPr>
          <a:noFill/>
        </p:spPr>
        <p:txBody>
          <a:bodyPr/>
          <a:lstStyle/>
          <a:p>
            <a:fld id="{92B2CE44-5F7E-446E-98BA-C93EF832A944}" type="slidenum">
              <a:rPr lang="en-US" altLang="zh-CN"/>
              <a:pPr/>
              <a:t>30</a:t>
            </a:fld>
            <a:endParaRPr lang="zh-CN" altLang="en-US"/>
          </a:p>
        </p:txBody>
      </p:sp>
      <p:sp>
        <p:nvSpPr>
          <p:cNvPr id="7" name="Rectangle 2"/>
          <p:cNvSpPr txBox="1">
            <a:spLocks noChangeArrowheads="1"/>
          </p:cNvSpPr>
          <p:nvPr/>
        </p:nvSpPr>
        <p:spPr bwMode="auto">
          <a:xfrm>
            <a:off x="2590800" y="228600"/>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dirty="0">
                <a:ea typeface="宋体" panose="02010600030101010101" pitchFamily="2" charset="-122"/>
              </a:rPr>
              <a:t>7</a:t>
            </a:r>
            <a:r>
              <a:rPr lang="zh-CN" altLang="en-US" kern="0" dirty="0">
                <a:ea typeface="宋体" panose="02010600030101010101" pitchFamily="2" charset="-122"/>
              </a:rPr>
              <a:t>.2.1 自营物流模式</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45059"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8377F57E-3D55-4CBC-BEC1-4EBA59440233}" type="slidenum">
              <a:rPr lang="en-US" altLang="zh-CN" sz="1000">
                <a:solidFill>
                  <a:schemeClr val="tx1"/>
                </a:solidFill>
                <a:latin typeface="Verdana" pitchFamily="34" charset="0"/>
              </a:rPr>
              <a:pPr algn="ctr" eaLnBrk="1" hangingPunct="1">
                <a:buFont typeface="Arial" pitchFamily="34" charset="0"/>
                <a:buNone/>
              </a:pPr>
              <a:t>31</a:t>
            </a:fld>
            <a:endParaRPr lang="zh-CN" altLang="en-US" sz="1000">
              <a:solidFill>
                <a:schemeClr val="tx1"/>
              </a:solidFill>
              <a:latin typeface="Verdana" pitchFamily="34" charset="0"/>
            </a:endParaRPr>
          </a:p>
        </p:txBody>
      </p:sp>
      <p:sp>
        <p:nvSpPr>
          <p:cNvPr id="45060"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.2.2 第三方物流模式</a:t>
            </a:r>
          </a:p>
        </p:txBody>
      </p:sp>
      <p:sp>
        <p:nvSpPr>
          <p:cNvPr id="45061" name="Rectangle 3"/>
          <p:cNvSpPr>
            <a:spLocks noGrp="1" noChangeArrowheads="1"/>
          </p:cNvSpPr>
          <p:nvPr>
            <p:ph type="body" idx="4294967295"/>
          </p:nvPr>
        </p:nvSpPr>
        <p:spPr>
          <a:xfrm>
            <a:off x="76200" y="1295400"/>
            <a:ext cx="8677275" cy="4953000"/>
          </a:xfrm>
        </p:spPr>
        <p:txBody>
          <a:bodyPr/>
          <a:lstStyle/>
          <a:p>
            <a:pPr indent="719138" algn="just" eaLnBrk="1" hangingPunct="1">
              <a:buFont typeface="Wingdings" pitchFamily="2" charset="2"/>
              <a:buNone/>
            </a:pPr>
            <a:r>
              <a:rPr lang="zh-CN" altLang="en-US" dirty="0" smtClean="0">
                <a:ea typeface="宋体" pitchFamily="2" charset="-122"/>
              </a:rPr>
              <a:t>	</a:t>
            </a:r>
          </a:p>
          <a:p>
            <a:pPr indent="719138" algn="just" eaLnBrk="1" hangingPunct="1">
              <a:buFont typeface="Wingdings" pitchFamily="2" charset="2"/>
              <a:buNone/>
            </a:pPr>
            <a:r>
              <a:rPr lang="zh-CN" altLang="en-US" b="1" dirty="0" smtClean="0">
                <a:solidFill>
                  <a:srgbClr val="000000"/>
                </a:solidFill>
                <a:ea typeface="宋体" pitchFamily="2" charset="-122"/>
              </a:rPr>
              <a:t>第三方物流</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Third Party Logistics</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3PL</a:t>
            </a:r>
            <a:r>
              <a:rPr lang="zh-CN" altLang="en-US" b="1" dirty="0" smtClean="0">
                <a:solidFill>
                  <a:srgbClr val="000000"/>
                </a:solidFill>
                <a:latin typeface="Times New Roman" pitchFamily="18" charset="0"/>
                <a:ea typeface="宋体" pitchFamily="2" charset="-122"/>
                <a:cs typeface="Times New Roman" pitchFamily="18" charset="0"/>
              </a:rPr>
              <a:t>）是指由物流的实际需求方（第一方）和物流的实际供给方（第二方）之外的第三方部分地或全部利用第二方的资源通过合约向第一方提供的物流服务，也称合同物流、契约物流。它是物流专业化的一种形式。</a:t>
            </a:r>
          </a:p>
          <a:p>
            <a:pPr indent="719138" algn="just" eaLnBrk="1" hangingPunct="1">
              <a:buFont typeface="Wingdings" pitchFamily="2" charset="2"/>
              <a:buNone/>
            </a:pPr>
            <a:r>
              <a:rPr lang="zh-CN" altLang="en-US" b="1" dirty="0" smtClean="0">
                <a:solidFill>
                  <a:srgbClr val="000000"/>
                </a:solidFill>
                <a:latin typeface="Times New Roman" pitchFamily="18" charset="0"/>
                <a:ea typeface="宋体" pitchFamily="2" charset="-122"/>
                <a:cs typeface="Times New Roman" pitchFamily="18" charset="0"/>
              </a:rPr>
              <a:t>第三方物流由于技术先进，配送体系较为完整，已经成为电子商务物流配送的理想方案之一。除了有实力的大企业自建物流系统外，更多的中小企业倾向于采取第三方物流的方式。根据调查资料表明，欧洲的第三方物流占整个物流的比例为</a:t>
            </a:r>
            <a:r>
              <a:rPr lang="en-US" altLang="zh-CN" b="1" dirty="0" smtClean="0">
                <a:solidFill>
                  <a:srgbClr val="000000"/>
                </a:solidFill>
                <a:latin typeface="Times New Roman" pitchFamily="18" charset="0"/>
                <a:ea typeface="宋体" pitchFamily="2" charset="-122"/>
                <a:cs typeface="Times New Roman" pitchFamily="18" charset="0"/>
              </a:rPr>
              <a:t>40</a:t>
            </a:r>
            <a:r>
              <a:rPr lang="zh-CN" altLang="en-US" b="1" dirty="0" smtClean="0">
                <a:solidFill>
                  <a:srgbClr val="000000"/>
                </a:solidFill>
                <a:latin typeface="Times New Roman" pitchFamily="18" charset="0"/>
                <a:ea typeface="宋体" pitchFamily="2" charset="-122"/>
                <a:cs typeface="Times New Roman" pitchFamily="18" charset="0"/>
              </a:rPr>
              <a:t>左右</a:t>
            </a:r>
            <a:r>
              <a:rPr lang="en-US" altLang="zh-CN"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latin typeface="Times New Roman" pitchFamily="18" charset="0"/>
                <a:ea typeface="宋体" pitchFamily="2" charset="-122"/>
                <a:cs typeface="Times New Roman" pitchFamily="18" charset="0"/>
              </a:rPr>
              <a:t>，美国的这一比例为</a:t>
            </a:r>
            <a:r>
              <a:rPr lang="en-US" altLang="zh-CN" b="1" dirty="0" smtClean="0">
                <a:solidFill>
                  <a:srgbClr val="000000"/>
                </a:solidFill>
                <a:latin typeface="Times New Roman" pitchFamily="18" charset="0"/>
                <a:ea typeface="宋体" pitchFamily="2" charset="-122"/>
                <a:cs typeface="Times New Roman" pitchFamily="18" charset="0"/>
              </a:rPr>
              <a:t>50%</a:t>
            </a:r>
            <a:r>
              <a:rPr lang="zh-CN" altLang="en-US" b="1" dirty="0" smtClean="0">
                <a:solidFill>
                  <a:srgbClr val="000000"/>
                </a:solidFill>
                <a:latin typeface="Times New Roman" pitchFamily="18" charset="0"/>
                <a:ea typeface="宋体" pitchFamily="2" charset="-122"/>
                <a:cs typeface="Times New Roman" pitchFamily="18" charset="0"/>
              </a:rPr>
              <a:t>、日本的比例占</a:t>
            </a:r>
            <a:r>
              <a:rPr lang="en-US" altLang="zh-CN" b="1" dirty="0" smtClean="0">
                <a:solidFill>
                  <a:srgbClr val="000000"/>
                </a:solidFill>
                <a:latin typeface="Times New Roman" pitchFamily="18" charset="0"/>
                <a:ea typeface="宋体" pitchFamily="2" charset="-122"/>
                <a:cs typeface="Times New Roman" pitchFamily="18" charset="0"/>
              </a:rPr>
              <a:t>80%</a:t>
            </a:r>
            <a:r>
              <a:rPr lang="zh-CN" altLang="en-US" b="1" dirty="0" smtClean="0">
                <a:solidFill>
                  <a:srgbClr val="000000"/>
                </a:solidFill>
                <a:latin typeface="Times New Roman" pitchFamily="18" charset="0"/>
                <a:ea typeface="宋体" pitchFamily="2" charset="-122"/>
                <a:cs typeface="Times New Roman" pitchFamily="18" charset="0"/>
              </a:rPr>
              <a:t>。</a:t>
            </a:r>
          </a:p>
        </p:txBody>
      </p:sp>
      <p:sp>
        <p:nvSpPr>
          <p:cNvPr id="45062" name="灯片编号占位符 1"/>
          <p:cNvSpPr>
            <a:spLocks noGrp="1" noChangeArrowheads="1"/>
          </p:cNvSpPr>
          <p:nvPr>
            <p:ph type="sldNum" sz="quarter" idx="12"/>
          </p:nvPr>
        </p:nvSpPr>
        <p:spPr>
          <a:noFill/>
        </p:spPr>
        <p:txBody>
          <a:bodyPr/>
          <a:lstStyle/>
          <a:p>
            <a:fld id="{B7FC0D83-A5F1-4F8A-8E5C-2CFAD08EDAE6}" type="slidenum">
              <a:rPr lang="en-US" altLang="zh-CN"/>
              <a:pPr/>
              <a:t>31</a:t>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.2.2 第三方物流模式</a:t>
            </a:r>
          </a:p>
        </p:txBody>
      </p:sp>
      <p:sp>
        <p:nvSpPr>
          <p:cNvPr id="44059" name="矩形 54"/>
          <p:cNvSpPr>
            <a:spLocks noChangeArrowheads="1"/>
          </p:cNvSpPr>
          <p:nvPr/>
        </p:nvSpPr>
        <p:spPr bwMode="auto">
          <a:xfrm>
            <a:off x="190500" y="1371600"/>
            <a:ext cx="8763000" cy="3940175"/>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lgn="just">
              <a:defRPr/>
            </a:pPr>
            <a:r>
              <a:rPr lang="zh-CN" altLang="en-US" dirty="0">
                <a:solidFill>
                  <a:srgbClr val="0066FF"/>
                </a:solidFill>
              </a:rPr>
              <a:t>   </a:t>
            </a:r>
            <a:r>
              <a:rPr lang="en-US" altLang="zh-CN" dirty="0">
                <a:solidFill>
                  <a:srgbClr val="0066FF"/>
                </a:solidFill>
              </a:rPr>
              <a:t>1</a:t>
            </a:r>
            <a:r>
              <a:rPr lang="zh-CN" altLang="en-US" dirty="0">
                <a:solidFill>
                  <a:srgbClr val="0066FF"/>
                </a:solidFill>
              </a:rPr>
              <a:t>）第三方物流的优势</a:t>
            </a:r>
            <a:endParaRPr lang="en-US" altLang="zh-CN" dirty="0">
              <a:solidFill>
                <a:srgbClr val="0066FF"/>
              </a:solidFill>
            </a:endParaRPr>
          </a:p>
          <a:p>
            <a:pPr indent="720000" algn="just">
              <a:spcBef>
                <a:spcPts val="1200"/>
              </a:spcBef>
              <a:defRPr/>
            </a:pPr>
            <a:r>
              <a:rPr lang="zh-CN" altLang="en-US" dirty="0"/>
              <a:t>第三方物流企业所追求的最高境界应该体现为物流企业对</a:t>
            </a:r>
            <a:endParaRPr lang="en-US" altLang="zh-CN" dirty="0"/>
          </a:p>
          <a:p>
            <a:pPr algn="just">
              <a:defRPr/>
            </a:pPr>
            <a:r>
              <a:rPr lang="zh-CN" altLang="en-US" dirty="0"/>
              <a:t>于其所面对的可控制资源与可利用资源进行最大限度上的合理化</a:t>
            </a:r>
            <a:endParaRPr lang="en-US" altLang="zh-CN" dirty="0"/>
          </a:p>
          <a:p>
            <a:pPr algn="just">
              <a:defRPr/>
            </a:pPr>
            <a:r>
              <a:rPr lang="zh-CN" altLang="en-US" dirty="0"/>
              <a:t>开发与利用。这种合理化表现为物流企业对于自身物流能力的客观评估与正确定位，对外部环境与市场需求的深刻了解与合理预期，对企业自身发展方向与发展时机准确把握，使物流企业能够将可控制资源与可利用资源进行有机融合。并在市场运作中以各类有效方法与措施使上述两种资源始终处于相互协调、相互支持的动态平衡状态，使之成为推动和促进物流企业实现其总体发展战略目标的重要原动力。</a:t>
            </a:r>
          </a:p>
        </p:txBody>
      </p:sp>
      <p:sp>
        <p:nvSpPr>
          <p:cNvPr id="46084" name="灯片编号占位符 1"/>
          <p:cNvSpPr>
            <a:spLocks noGrp="1" noChangeArrowheads="1"/>
          </p:cNvSpPr>
          <p:nvPr>
            <p:ph type="sldNum" sz="quarter" idx="12"/>
          </p:nvPr>
        </p:nvSpPr>
        <p:spPr>
          <a:noFill/>
        </p:spPr>
        <p:txBody>
          <a:bodyPr/>
          <a:lstStyle/>
          <a:p>
            <a:fld id="{3DF73394-2792-4C13-BBFC-38EDEB04665D}" type="slidenum">
              <a:rPr lang="en-US" altLang="zh-CN"/>
              <a:pPr/>
              <a:t>32</a:t>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.2.2 第三方物流模式</a:t>
            </a:r>
          </a:p>
        </p:txBody>
      </p:sp>
      <p:sp>
        <p:nvSpPr>
          <p:cNvPr id="44059" name="矩形 54"/>
          <p:cNvSpPr>
            <a:spLocks noChangeArrowheads="1"/>
          </p:cNvSpPr>
          <p:nvPr/>
        </p:nvSpPr>
        <p:spPr bwMode="auto">
          <a:xfrm>
            <a:off x="128588" y="1371600"/>
            <a:ext cx="8763000" cy="3940175"/>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lgn="just">
              <a:defRPr/>
            </a:pPr>
            <a:r>
              <a:rPr lang="zh-CN" altLang="en-US" dirty="0">
                <a:solidFill>
                  <a:srgbClr val="0066FF"/>
                </a:solidFill>
              </a:rPr>
              <a:t>   </a:t>
            </a:r>
            <a:r>
              <a:rPr lang="en-US" altLang="zh-CN" dirty="0">
                <a:solidFill>
                  <a:srgbClr val="0066FF"/>
                </a:solidFill>
              </a:rPr>
              <a:t>1</a:t>
            </a:r>
            <a:r>
              <a:rPr lang="zh-CN" altLang="en-US" dirty="0">
                <a:solidFill>
                  <a:srgbClr val="0066FF"/>
                </a:solidFill>
              </a:rPr>
              <a:t>）第三方物流的优势</a:t>
            </a:r>
            <a:endParaRPr lang="en-US" altLang="zh-CN" dirty="0">
              <a:solidFill>
                <a:srgbClr val="0066FF"/>
              </a:solidFill>
            </a:endParaRPr>
          </a:p>
          <a:p>
            <a:pPr indent="720000" algn="just">
              <a:spcBef>
                <a:spcPts val="1200"/>
              </a:spcBef>
              <a:defRPr/>
            </a:pPr>
            <a:r>
              <a:rPr lang="zh-CN" altLang="en-US" dirty="0">
                <a:solidFill>
                  <a:srgbClr val="FF0000"/>
                </a:solidFill>
                <a:latin typeface="宋体" panose="02010600030101010101" pitchFamily="2" charset="-122"/>
              </a:rPr>
              <a:t>①节约成本</a:t>
            </a:r>
            <a:endParaRPr lang="en-US" altLang="zh-CN" dirty="0">
              <a:solidFill>
                <a:srgbClr val="FF0000"/>
              </a:solidFill>
              <a:latin typeface="宋体" panose="02010600030101010101" pitchFamily="2" charset="-122"/>
            </a:endParaRPr>
          </a:p>
          <a:p>
            <a:pPr indent="720000" algn="just">
              <a:defRPr/>
            </a:pPr>
            <a:r>
              <a:rPr lang="zh-CN" altLang="en-US" dirty="0"/>
              <a:t>对于电子商务企业来说，自营物流会有很多隐形成本，公司自行承担物流功能需要车辆、仓库、办公用房等固定资产占用，要负担相应的维修及折旧费用，要负担有关人员的工资奖金费用。而将物流业务外包给第三方物流公司，就可以享受全套物流服务。如果把外包与自营物流的总成本加以对比的话，一般来说外包物流的成本是相对低廉的。物流外包可以使电子商务企业不必把大批资金投入到物流的基础设施上，而投入到能产生高效益的主营业务上去。</a:t>
            </a:r>
          </a:p>
        </p:txBody>
      </p:sp>
      <p:sp>
        <p:nvSpPr>
          <p:cNvPr id="47108" name="灯片编号占位符 1"/>
          <p:cNvSpPr>
            <a:spLocks noGrp="1" noChangeArrowheads="1"/>
          </p:cNvSpPr>
          <p:nvPr>
            <p:ph type="sldNum" sz="quarter" idx="12"/>
          </p:nvPr>
        </p:nvSpPr>
        <p:spPr>
          <a:noFill/>
        </p:spPr>
        <p:txBody>
          <a:bodyPr/>
          <a:lstStyle/>
          <a:p>
            <a:fld id="{197A3742-7ECF-406D-9A19-D4A4688BF98F}" type="slidenum">
              <a:rPr lang="en-US" altLang="zh-CN"/>
              <a:pPr/>
              <a:t>33</a:t>
            </a:fld>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.2.2 第三方物流模式</a:t>
            </a:r>
          </a:p>
        </p:txBody>
      </p:sp>
      <p:sp>
        <p:nvSpPr>
          <p:cNvPr id="44059" name="矩形 54"/>
          <p:cNvSpPr>
            <a:spLocks noChangeArrowheads="1"/>
          </p:cNvSpPr>
          <p:nvPr/>
        </p:nvSpPr>
        <p:spPr bwMode="auto">
          <a:xfrm>
            <a:off x="128588" y="1371600"/>
            <a:ext cx="8763000" cy="4462463"/>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lgn="just">
              <a:defRPr/>
            </a:pPr>
            <a:r>
              <a:rPr lang="zh-CN" altLang="en-US" dirty="0">
                <a:solidFill>
                  <a:srgbClr val="0066FF"/>
                </a:solidFill>
              </a:rPr>
              <a:t>   </a:t>
            </a:r>
            <a:r>
              <a:rPr lang="en-US" altLang="zh-CN" dirty="0">
                <a:solidFill>
                  <a:srgbClr val="0066FF"/>
                </a:solidFill>
              </a:rPr>
              <a:t>1</a:t>
            </a:r>
            <a:r>
              <a:rPr lang="zh-CN" altLang="en-US" dirty="0">
                <a:solidFill>
                  <a:srgbClr val="0066FF"/>
                </a:solidFill>
              </a:rPr>
              <a:t>）第三方物流的优势</a:t>
            </a:r>
            <a:endParaRPr lang="en-US" altLang="zh-CN" dirty="0">
              <a:solidFill>
                <a:srgbClr val="0066FF"/>
              </a:solidFill>
            </a:endParaRPr>
          </a:p>
          <a:p>
            <a:pPr indent="720000" algn="just">
              <a:spcBef>
                <a:spcPts val="600"/>
              </a:spcBef>
              <a:defRPr/>
            </a:pPr>
            <a:r>
              <a:rPr lang="zh-CN" altLang="en-US" dirty="0">
                <a:solidFill>
                  <a:srgbClr val="FF0000"/>
                </a:solidFill>
                <a:latin typeface="宋体" panose="02010600030101010101" pitchFamily="2" charset="-122"/>
              </a:rPr>
              <a:t>②应用现代电子信息技术，提高物流服务质量 </a:t>
            </a:r>
            <a:endParaRPr lang="en-US" altLang="zh-CN" dirty="0">
              <a:solidFill>
                <a:srgbClr val="FF0000"/>
              </a:solidFill>
              <a:latin typeface="宋体" panose="02010600030101010101" pitchFamily="2" charset="-122"/>
            </a:endParaRPr>
          </a:p>
          <a:p>
            <a:pPr indent="720000" algn="just">
              <a:spcBef>
                <a:spcPts val="600"/>
              </a:spcBef>
              <a:defRPr/>
            </a:pPr>
            <a:r>
              <a:rPr lang="zh-CN" altLang="en-US" dirty="0"/>
              <a:t>第三方物流企业在获得信息技术基础设施的支持下，信息技术实现了数据的快速准确的传递，提高了采购、订单处理、仓储管理、装卸运输、配货的自动化水平。</a:t>
            </a:r>
            <a:endParaRPr lang="en-US" altLang="zh-CN" dirty="0"/>
          </a:p>
          <a:p>
            <a:pPr indent="720000" algn="just">
              <a:spcBef>
                <a:spcPts val="600"/>
              </a:spcBef>
              <a:defRPr/>
            </a:pPr>
            <a:r>
              <a:rPr lang="zh-CN" altLang="en-US" dirty="0"/>
              <a:t>第三方物流企业投资建立的信息网络，其信息资源与客户企业共享，通过与客户的信息系统对接，形成以供应链为基础的高效、便捷的信息平台，提高整个供应链的竞争力。</a:t>
            </a:r>
            <a:endParaRPr lang="en-US" altLang="zh-CN" dirty="0"/>
          </a:p>
          <a:p>
            <a:pPr indent="720000" algn="just">
              <a:spcBef>
                <a:spcPts val="600"/>
              </a:spcBef>
              <a:defRPr/>
            </a:pPr>
            <a:r>
              <a:rPr lang="zh-CN" altLang="en-US" dirty="0"/>
              <a:t>这种快速、高质量的服务，必然会塑造电子商务企业的良好形象，提高电子商务企业的信誉，提高消费者的满意程度，使产品的市场占有率提高。</a:t>
            </a:r>
          </a:p>
        </p:txBody>
      </p:sp>
      <p:sp>
        <p:nvSpPr>
          <p:cNvPr id="48132" name="灯片编号占位符 1"/>
          <p:cNvSpPr>
            <a:spLocks noGrp="1" noChangeArrowheads="1"/>
          </p:cNvSpPr>
          <p:nvPr>
            <p:ph type="sldNum" sz="quarter" idx="12"/>
          </p:nvPr>
        </p:nvSpPr>
        <p:spPr>
          <a:noFill/>
        </p:spPr>
        <p:txBody>
          <a:bodyPr/>
          <a:lstStyle/>
          <a:p>
            <a:fld id="{5A98958F-57D4-4E37-92E1-683589FB85CE}" type="slidenum">
              <a:rPr lang="en-US" altLang="zh-CN"/>
              <a:pPr/>
              <a:t>34</a:t>
            </a:fld>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.2.2 第三方物流模式</a:t>
            </a:r>
          </a:p>
        </p:txBody>
      </p:sp>
      <p:sp>
        <p:nvSpPr>
          <p:cNvPr id="44059" name="矩形 54"/>
          <p:cNvSpPr>
            <a:spLocks noChangeArrowheads="1"/>
          </p:cNvSpPr>
          <p:nvPr/>
        </p:nvSpPr>
        <p:spPr bwMode="auto">
          <a:xfrm>
            <a:off x="128588" y="1371600"/>
            <a:ext cx="8763000" cy="2092325"/>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lgn="just">
              <a:defRPr/>
            </a:pPr>
            <a:r>
              <a:rPr lang="zh-CN" altLang="en-US" dirty="0">
                <a:solidFill>
                  <a:srgbClr val="0066FF"/>
                </a:solidFill>
              </a:rPr>
              <a:t>   </a:t>
            </a:r>
            <a:r>
              <a:rPr lang="en-US" altLang="zh-CN" dirty="0">
                <a:solidFill>
                  <a:srgbClr val="0066FF"/>
                </a:solidFill>
              </a:rPr>
              <a:t>1</a:t>
            </a:r>
            <a:r>
              <a:rPr lang="zh-CN" altLang="en-US" dirty="0">
                <a:solidFill>
                  <a:srgbClr val="0066FF"/>
                </a:solidFill>
              </a:rPr>
              <a:t>）第三方物流的优势</a:t>
            </a:r>
            <a:endParaRPr lang="en-US" altLang="zh-CN" dirty="0">
              <a:solidFill>
                <a:srgbClr val="0066FF"/>
              </a:solidFill>
            </a:endParaRPr>
          </a:p>
          <a:p>
            <a:pPr indent="720000" algn="just">
              <a:spcBef>
                <a:spcPts val="600"/>
              </a:spcBef>
              <a:defRPr/>
            </a:pPr>
            <a:r>
              <a:rPr lang="zh-CN" altLang="en-US" dirty="0">
                <a:solidFill>
                  <a:srgbClr val="FF0000"/>
                </a:solidFill>
                <a:latin typeface="宋体" panose="02010600030101010101" pitchFamily="2" charset="-122"/>
              </a:rPr>
              <a:t>③提高经济效益，促进社会经济可持续发展</a:t>
            </a:r>
            <a:endParaRPr lang="en-US" altLang="zh-CN" dirty="0">
              <a:solidFill>
                <a:srgbClr val="FF0000"/>
              </a:solidFill>
              <a:latin typeface="宋体" panose="02010600030101010101" pitchFamily="2" charset="-122"/>
            </a:endParaRPr>
          </a:p>
          <a:p>
            <a:pPr indent="720000" algn="just">
              <a:spcBef>
                <a:spcPts val="600"/>
              </a:spcBef>
              <a:defRPr/>
            </a:pPr>
            <a:r>
              <a:rPr lang="zh-CN" altLang="en-US" dirty="0"/>
              <a:t>通过第三方物流企业的科学合理的规划物流方案，电子商务企业可以提高运输效率、减少车流量，从而减小运输能源的消耗、减轻环境污染，促进社会经济可持续发展。</a:t>
            </a:r>
          </a:p>
        </p:txBody>
      </p:sp>
      <p:sp>
        <p:nvSpPr>
          <p:cNvPr id="49156" name="灯片编号占位符 1"/>
          <p:cNvSpPr>
            <a:spLocks noGrp="1" noChangeArrowheads="1"/>
          </p:cNvSpPr>
          <p:nvPr>
            <p:ph type="sldNum" sz="quarter" idx="12"/>
          </p:nvPr>
        </p:nvSpPr>
        <p:spPr>
          <a:noFill/>
        </p:spPr>
        <p:txBody>
          <a:bodyPr/>
          <a:lstStyle/>
          <a:p>
            <a:fld id="{DCBB7105-D90C-4E58-81C3-DDF1D155D1D7}" type="slidenum">
              <a:rPr lang="en-US" altLang="zh-CN"/>
              <a:pPr/>
              <a:t>35</a:t>
            </a:fld>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.2.2 第三方物流模式</a:t>
            </a:r>
          </a:p>
        </p:txBody>
      </p:sp>
      <p:sp>
        <p:nvSpPr>
          <p:cNvPr id="44059" name="矩形 54"/>
          <p:cNvSpPr>
            <a:spLocks noChangeArrowheads="1"/>
          </p:cNvSpPr>
          <p:nvPr/>
        </p:nvSpPr>
        <p:spPr bwMode="auto">
          <a:xfrm>
            <a:off x="128588" y="1371600"/>
            <a:ext cx="8763000" cy="4678363"/>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lgn="just">
              <a:defRPr/>
            </a:pPr>
            <a:r>
              <a:rPr lang="zh-CN" altLang="en-US" dirty="0">
                <a:solidFill>
                  <a:srgbClr val="0066FF"/>
                </a:solidFill>
              </a:rPr>
              <a:t>   </a:t>
            </a:r>
            <a:r>
              <a:rPr lang="en-US" altLang="zh-CN" dirty="0">
                <a:solidFill>
                  <a:srgbClr val="0066FF"/>
                </a:solidFill>
              </a:rPr>
              <a:t>2</a:t>
            </a:r>
            <a:r>
              <a:rPr lang="zh-CN" altLang="en-US" dirty="0">
                <a:solidFill>
                  <a:srgbClr val="0066FF"/>
                </a:solidFill>
              </a:rPr>
              <a:t>）第三方物流的劣势</a:t>
            </a:r>
            <a:endParaRPr lang="en-US" altLang="zh-CN" dirty="0">
              <a:solidFill>
                <a:srgbClr val="0066FF"/>
              </a:solidFill>
            </a:endParaRPr>
          </a:p>
          <a:p>
            <a:pPr indent="720000" algn="just">
              <a:spcBef>
                <a:spcPts val="1200"/>
              </a:spcBef>
              <a:defRPr/>
            </a:pPr>
            <a:r>
              <a:rPr lang="zh-CN" altLang="en-US" dirty="0"/>
              <a:t>在我国的具体情况下，把物流外包给第三方物流公司，有两点需要注意：</a:t>
            </a:r>
            <a:endParaRPr lang="en-US" altLang="zh-CN" dirty="0"/>
          </a:p>
          <a:p>
            <a:pPr indent="720000" algn="just">
              <a:spcBef>
                <a:spcPts val="0"/>
              </a:spcBef>
              <a:defRPr/>
            </a:pPr>
            <a:r>
              <a:rPr lang="zh-CN" altLang="en-US" dirty="0">
                <a:solidFill>
                  <a:srgbClr val="FF0000"/>
                </a:solidFill>
              </a:rPr>
              <a:t>（</a:t>
            </a:r>
            <a:r>
              <a:rPr lang="en-US" altLang="zh-CN" dirty="0">
                <a:solidFill>
                  <a:srgbClr val="FF0000"/>
                </a:solidFill>
              </a:rPr>
              <a:t>1</a:t>
            </a:r>
            <a:r>
              <a:rPr lang="zh-CN" altLang="en-US" dirty="0">
                <a:solidFill>
                  <a:srgbClr val="FF0000"/>
                </a:solidFill>
              </a:rPr>
              <a:t>）第三方物流企业是否成熟</a:t>
            </a:r>
            <a:r>
              <a:rPr lang="zh-CN" altLang="en-US" dirty="0"/>
              <a:t>，我国第三方物流尚未成熟，没有达到一定的规模化与专业化，而且常常会造成外包物流的失败。外包物流失败的原因有：</a:t>
            </a:r>
            <a:endParaRPr lang="en-US" altLang="zh-CN" dirty="0"/>
          </a:p>
          <a:p>
            <a:pPr indent="720000" algn="just">
              <a:spcBef>
                <a:spcPts val="0"/>
              </a:spcBef>
              <a:defRPr/>
            </a:pPr>
            <a:r>
              <a:rPr lang="zh-CN" altLang="en-US" dirty="0"/>
              <a:t>①物流公司缺乏合格的专业人员；</a:t>
            </a:r>
            <a:endParaRPr lang="en-US" altLang="zh-CN" dirty="0"/>
          </a:p>
          <a:p>
            <a:pPr indent="720000" algn="just">
              <a:spcBef>
                <a:spcPts val="0"/>
              </a:spcBef>
              <a:defRPr/>
            </a:pPr>
            <a:r>
              <a:rPr lang="zh-CN" altLang="en-US" dirty="0"/>
              <a:t>②第三方物流商一旦获得客户，保质保量完成合同的动力就消失了，导致物流外包项目实施到后来，服务质量越来越差</a:t>
            </a:r>
            <a:endParaRPr lang="en-US" altLang="zh-CN" dirty="0"/>
          </a:p>
          <a:p>
            <a:pPr indent="720000" algn="just">
              <a:spcBef>
                <a:spcPts val="0"/>
              </a:spcBef>
              <a:defRPr/>
            </a:pPr>
            <a:r>
              <a:rPr lang="zh-CN" altLang="en-US" dirty="0"/>
              <a:t>③合同不规范或双方都不知道怎样规定合同对款中的服务要求。缺少明确服务要求的合同已经成为导致物流外包失败因素中的关键因素。</a:t>
            </a:r>
          </a:p>
        </p:txBody>
      </p:sp>
      <p:sp>
        <p:nvSpPr>
          <p:cNvPr id="50180" name="灯片编号占位符 1"/>
          <p:cNvSpPr>
            <a:spLocks noGrp="1" noChangeArrowheads="1"/>
          </p:cNvSpPr>
          <p:nvPr>
            <p:ph type="sldNum" sz="quarter" idx="12"/>
          </p:nvPr>
        </p:nvSpPr>
        <p:spPr>
          <a:noFill/>
        </p:spPr>
        <p:txBody>
          <a:bodyPr/>
          <a:lstStyle/>
          <a:p>
            <a:fld id="{4A5D28F2-E59C-4D8F-8338-E36DB8957680}" type="slidenum">
              <a:rPr lang="en-US" altLang="zh-CN"/>
              <a:pPr/>
              <a:t>36</a:t>
            </a:fld>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.2.2 第三方物流模式</a:t>
            </a:r>
          </a:p>
        </p:txBody>
      </p:sp>
      <p:sp>
        <p:nvSpPr>
          <p:cNvPr id="44059" name="矩形 54"/>
          <p:cNvSpPr>
            <a:spLocks noChangeArrowheads="1"/>
          </p:cNvSpPr>
          <p:nvPr/>
        </p:nvSpPr>
        <p:spPr bwMode="auto">
          <a:xfrm>
            <a:off x="128588" y="1371600"/>
            <a:ext cx="8763000" cy="2092325"/>
          </a:xfrm>
          <a:prstGeom prst="rect">
            <a:avLst/>
          </a:prstGeom>
          <a:noFill/>
          <a:ln>
            <a:noFill/>
          </a:ln>
        </p:spPr>
        <p:txBody>
          <a:bodyPr>
            <a:spAutoFit/>
          </a:bodyPr>
          <a:lstStyle>
            <a:lvl1pPr>
              <a:defRPr sz="2400" b="1">
                <a:solidFill>
                  <a:srgbClr val="000000"/>
                </a:solidFill>
                <a:latin typeface="Arial" panose="020B0604020202020204" pitchFamily="34" charset="0"/>
                <a:ea typeface="宋体" panose="02010600030101010101" pitchFamily="2" charset="-122"/>
              </a:defRPr>
            </a:lvl1pPr>
            <a:lvl2pPr marL="742950" indent="-285750">
              <a:defRPr sz="2400" b="1">
                <a:solidFill>
                  <a:srgbClr val="000000"/>
                </a:solidFill>
                <a:latin typeface="Arial" panose="020B0604020202020204" pitchFamily="34" charset="0"/>
                <a:ea typeface="宋体" panose="02010600030101010101" pitchFamily="2" charset="-122"/>
              </a:defRPr>
            </a:lvl2pPr>
            <a:lvl3pPr marL="1143000" indent="-228600">
              <a:defRPr sz="2400" b="1">
                <a:solidFill>
                  <a:srgbClr val="000000"/>
                </a:solidFill>
                <a:latin typeface="Arial" panose="020B0604020202020204" pitchFamily="34" charset="0"/>
                <a:ea typeface="宋体" panose="02010600030101010101" pitchFamily="2" charset="-122"/>
              </a:defRPr>
            </a:lvl3pPr>
            <a:lvl4pPr marL="1600200" indent="-228600">
              <a:defRPr sz="2400" b="1">
                <a:solidFill>
                  <a:srgbClr val="000000"/>
                </a:solidFill>
                <a:latin typeface="Arial" panose="020B0604020202020204" pitchFamily="34" charset="0"/>
                <a:ea typeface="宋体" panose="02010600030101010101" pitchFamily="2" charset="-122"/>
              </a:defRPr>
            </a:lvl4pPr>
            <a:lvl5pPr marL="2057400" indent="-22860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algn="just">
              <a:defRPr/>
            </a:pPr>
            <a:r>
              <a:rPr lang="zh-CN" altLang="en-US" dirty="0">
                <a:solidFill>
                  <a:srgbClr val="0066FF"/>
                </a:solidFill>
              </a:rPr>
              <a:t>   </a:t>
            </a:r>
            <a:r>
              <a:rPr lang="en-US" altLang="zh-CN" dirty="0">
                <a:solidFill>
                  <a:srgbClr val="0066FF"/>
                </a:solidFill>
              </a:rPr>
              <a:t>2</a:t>
            </a:r>
            <a:r>
              <a:rPr lang="zh-CN" altLang="en-US" dirty="0">
                <a:solidFill>
                  <a:srgbClr val="0066FF"/>
                </a:solidFill>
              </a:rPr>
              <a:t>）第三方物流的劣势</a:t>
            </a:r>
            <a:endParaRPr lang="en-US" altLang="zh-CN" dirty="0">
              <a:solidFill>
                <a:srgbClr val="0066FF"/>
              </a:solidFill>
            </a:endParaRPr>
          </a:p>
          <a:p>
            <a:pPr indent="720000" algn="just">
              <a:spcBef>
                <a:spcPts val="1200"/>
              </a:spcBef>
              <a:defRPr/>
            </a:pPr>
            <a:r>
              <a:rPr lang="zh-CN" altLang="en-US" dirty="0">
                <a:solidFill>
                  <a:srgbClr val="FF0000"/>
                </a:solidFill>
              </a:rPr>
              <a:t>（</a:t>
            </a:r>
            <a:r>
              <a:rPr lang="en-US" altLang="zh-CN" dirty="0">
                <a:solidFill>
                  <a:srgbClr val="FF0000"/>
                </a:solidFill>
              </a:rPr>
              <a:t>2</a:t>
            </a:r>
            <a:r>
              <a:rPr lang="zh-CN" altLang="en-US" dirty="0">
                <a:solidFill>
                  <a:srgbClr val="FF0000"/>
                </a:solidFill>
              </a:rPr>
              <a:t>）容易受制于人，</a:t>
            </a:r>
            <a:r>
              <a:rPr lang="zh-CN" altLang="en-US" dirty="0"/>
              <a:t>如果合作的第三方物流不成熟，电子商务企业过分依赖供应链伙伴，容易受制于人。如果第三方物流公司送货不及时、送错货物、损坏货物，则使委托电子商务企业在供应链关系中处于被动地位。</a:t>
            </a:r>
            <a:endParaRPr lang="en-US" altLang="zh-CN" dirty="0"/>
          </a:p>
        </p:txBody>
      </p:sp>
      <p:sp>
        <p:nvSpPr>
          <p:cNvPr id="51204" name="灯片编号占位符 1"/>
          <p:cNvSpPr>
            <a:spLocks noGrp="1" noChangeArrowheads="1"/>
          </p:cNvSpPr>
          <p:nvPr>
            <p:ph type="sldNum" sz="quarter" idx="12"/>
          </p:nvPr>
        </p:nvSpPr>
        <p:spPr>
          <a:noFill/>
        </p:spPr>
        <p:txBody>
          <a:bodyPr/>
          <a:lstStyle/>
          <a:p>
            <a:fld id="{19946F1F-E6DF-49EE-BC5A-3FA1341AF090}" type="slidenum">
              <a:rPr lang="en-US" altLang="zh-CN"/>
              <a:pPr/>
              <a:t>37</a:t>
            </a:fld>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rgbClr val="4D4D4D"/>
              </a:solidFill>
              <a:latin typeface="Verdana" pitchFamily="34" charset="0"/>
              <a:ea typeface="Gulim" pitchFamily="34" charset="-127"/>
            </a:endParaRPr>
          </a:p>
        </p:txBody>
      </p:sp>
      <p:sp>
        <p:nvSpPr>
          <p:cNvPr id="52227"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63901953-8DF0-4193-92F3-82F2575148C8}" type="slidenum">
              <a:rPr lang="en-US" altLang="zh-CN" sz="1000">
                <a:solidFill>
                  <a:srgbClr val="4D4D4D"/>
                </a:solidFill>
                <a:latin typeface="Verdana" pitchFamily="34" charset="0"/>
              </a:rPr>
              <a:pPr algn="ctr" eaLnBrk="1" hangingPunct="1">
                <a:buFont typeface="Arial" pitchFamily="34" charset="0"/>
                <a:buNone/>
              </a:pPr>
              <a:t>38</a:t>
            </a:fld>
            <a:endParaRPr lang="zh-CN" altLang="en-US" sz="1000">
              <a:solidFill>
                <a:srgbClr val="4D4D4D"/>
              </a:solidFill>
              <a:latin typeface="Verdana" pitchFamily="34" charset="0"/>
            </a:endParaRPr>
          </a:p>
        </p:txBody>
      </p:sp>
      <p:sp>
        <p:nvSpPr>
          <p:cNvPr id="52228" name="Rectangle 2"/>
          <p:cNvSpPr>
            <a:spLocks noGrp="1" noChangeArrowheads="1"/>
          </p:cNvSpPr>
          <p:nvPr>
            <p:ph type="title" idx="4294967295"/>
          </p:nvPr>
        </p:nvSpPr>
        <p:spPr>
          <a:xfrm>
            <a:off x="2590800" y="231775"/>
            <a:ext cx="6300788" cy="603250"/>
          </a:xfrm>
        </p:spPr>
        <p:txBody>
          <a:bodyPr/>
          <a:lstStyle/>
          <a:p>
            <a:pPr eaLnBrk="1" hangingPunct="1"/>
            <a:r>
              <a:rPr lang="en-US" altLang="zh-CN" smtClean="0">
                <a:ea typeface="宋体" pitchFamily="2" charset="-122"/>
              </a:rPr>
              <a:t>7</a:t>
            </a:r>
            <a:r>
              <a:rPr lang="zh-CN" altLang="en-US" smtClean="0">
                <a:ea typeface="宋体" pitchFamily="2" charset="-122"/>
              </a:rPr>
              <a:t>.2.</a:t>
            </a:r>
            <a:r>
              <a:rPr lang="en-US" altLang="zh-CN" smtClean="0">
                <a:ea typeface="宋体" pitchFamily="2" charset="-122"/>
              </a:rPr>
              <a:t>3</a:t>
            </a:r>
            <a:r>
              <a:rPr lang="zh-CN" altLang="en-US" smtClean="0">
                <a:ea typeface="宋体" pitchFamily="2" charset="-122"/>
              </a:rPr>
              <a:t> 第四方物流模式</a:t>
            </a:r>
          </a:p>
        </p:txBody>
      </p:sp>
      <p:sp>
        <p:nvSpPr>
          <p:cNvPr id="50181" name="Rectangle 3"/>
          <p:cNvSpPr>
            <a:spLocks noGrp="1" noChangeArrowheads="1"/>
          </p:cNvSpPr>
          <p:nvPr>
            <p:ph type="body" idx="4294967295"/>
          </p:nvPr>
        </p:nvSpPr>
        <p:spPr>
          <a:xfrm>
            <a:off x="228600" y="1371600"/>
            <a:ext cx="8362950" cy="4953000"/>
          </a:xfrm>
        </p:spPr>
        <p:txBody>
          <a:bodyPr/>
          <a:lstStyle/>
          <a:p>
            <a:pPr eaLnBrk="1" hangingPunct="1">
              <a:buFont typeface="Wingdings" pitchFamily="2" charset="2"/>
              <a:buNone/>
            </a:pPr>
            <a:r>
              <a:rPr lang="zh-CN" altLang="en-US" dirty="0" smtClean="0">
                <a:ea typeface="宋体" pitchFamily="2" charset="-122"/>
              </a:rPr>
              <a:t>	</a:t>
            </a:r>
          </a:p>
          <a:p>
            <a:pPr algn="just">
              <a:buFont typeface="Wingdings" pitchFamily="2" charset="2"/>
              <a:buNone/>
            </a:pPr>
            <a:r>
              <a:rPr lang="zh-CN" altLang="en-US" b="1" dirty="0" smtClean="0">
                <a:solidFill>
                  <a:srgbClr val="000000"/>
                </a:solidFill>
                <a:ea typeface="宋体" pitchFamily="2" charset="-122"/>
              </a:rPr>
              <a:t>           第三方物流只实现了物流一体化的基本目标，只能在局部范围内提高物流效率，无法综合利用社会所有的物流资源。第三方物流企业缺乏综合技能、集成技术、战略和全球扩展能力，为了克服这些局限性，安德森咨询公司提出了第四方物流</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Fourth  Party  Logistics</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4PL</a:t>
            </a:r>
            <a:r>
              <a:rPr lang="zh-CN" altLang="en-US"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ea typeface="宋体" pitchFamily="2" charset="-122"/>
              </a:rPr>
              <a:t>的模式，安德森公司把第四方物流定义为“一个供应链集成商，他调集和管理组织自身的以及具有互补性的服务提供商的资源、能力和技术，以提供一个综合的供应链解决方案”。第四方物流可以通过整个供应链的影响力，提供综合的供应链解决方案，也为其顾客带来比第三方物流更大的价值</a:t>
            </a:r>
            <a:r>
              <a:rPr lang="zh-CN" altLang="zh-CN" b="1" dirty="0" smtClean="0">
                <a:solidFill>
                  <a:srgbClr val="000000"/>
                </a:solidFill>
                <a:ea typeface="宋体" pitchFamily="2" charset="-122"/>
              </a:rPr>
              <a:t>。</a:t>
            </a:r>
          </a:p>
        </p:txBody>
      </p:sp>
      <p:sp>
        <p:nvSpPr>
          <p:cNvPr id="52230" name="灯片编号占位符 1"/>
          <p:cNvSpPr>
            <a:spLocks noGrp="1" noChangeArrowheads="1"/>
          </p:cNvSpPr>
          <p:nvPr>
            <p:ph type="sldNum" sz="quarter" idx="12"/>
          </p:nvPr>
        </p:nvSpPr>
        <p:spPr>
          <a:noFill/>
        </p:spPr>
        <p:txBody>
          <a:bodyPr/>
          <a:lstStyle/>
          <a:p>
            <a:fld id="{64888A56-18FD-4087-AEA8-E8AAD1228707}" type="slidenum">
              <a:rPr lang="en-US" altLang="zh-CN"/>
              <a:pPr/>
              <a:t>38</a:t>
            </a:fld>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rgbClr val="4D4D4D"/>
              </a:solidFill>
              <a:latin typeface="Verdana" pitchFamily="34" charset="0"/>
              <a:ea typeface="Gulim" pitchFamily="34" charset="-127"/>
            </a:endParaRPr>
          </a:p>
        </p:txBody>
      </p:sp>
      <p:sp>
        <p:nvSpPr>
          <p:cNvPr id="53251"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07651016-A46C-4892-AE76-6097AD503D68}" type="slidenum">
              <a:rPr lang="en-US" altLang="zh-CN" sz="1000">
                <a:solidFill>
                  <a:srgbClr val="4D4D4D"/>
                </a:solidFill>
                <a:latin typeface="Verdana" pitchFamily="34" charset="0"/>
              </a:rPr>
              <a:pPr algn="ctr" eaLnBrk="1" hangingPunct="1">
                <a:buFont typeface="Arial" pitchFamily="34" charset="0"/>
                <a:buNone/>
              </a:pPr>
              <a:t>39</a:t>
            </a:fld>
            <a:endParaRPr lang="zh-CN" altLang="en-US" sz="1000">
              <a:solidFill>
                <a:srgbClr val="4D4D4D"/>
              </a:solidFill>
              <a:latin typeface="Verdana" pitchFamily="34" charset="0"/>
            </a:endParaRPr>
          </a:p>
        </p:txBody>
      </p:sp>
      <p:sp>
        <p:nvSpPr>
          <p:cNvPr id="53252" name="Rectangle 3"/>
          <p:cNvSpPr>
            <a:spLocks noGrp="1" noChangeArrowheads="1"/>
          </p:cNvSpPr>
          <p:nvPr>
            <p:ph type="body" idx="4294967295"/>
          </p:nvPr>
        </p:nvSpPr>
        <p:spPr>
          <a:xfrm>
            <a:off x="314325" y="1676400"/>
            <a:ext cx="8515350" cy="2514600"/>
          </a:xfrm>
        </p:spPr>
        <p:txBody>
          <a:bodyPr/>
          <a:lstStyle/>
          <a:p>
            <a:pPr indent="719138" algn="just" eaLnBrk="1" hangingPunct="1">
              <a:buFont typeface="Wingdings" pitchFamily="2" charset="2"/>
              <a:buNone/>
            </a:pPr>
            <a:r>
              <a:rPr lang="zh-CN" altLang="en-US" b="1" smtClean="0">
                <a:solidFill>
                  <a:srgbClr val="000000"/>
                </a:solidFill>
                <a:ea typeface="宋体" pitchFamily="2" charset="-122"/>
              </a:rPr>
              <a:t>全国首家能够提供供应链管理、物流咨询等高端增值服务的第四方物流公司</a:t>
            </a:r>
            <a:r>
              <a:rPr lang="en-US" altLang="zh-CN" b="1" smtClean="0">
                <a:solidFill>
                  <a:srgbClr val="000000"/>
                </a:solidFill>
                <a:ea typeface="宋体" pitchFamily="2" charset="-122"/>
              </a:rPr>
              <a:t>——</a:t>
            </a:r>
            <a:r>
              <a:rPr lang="zh-CN" altLang="en-US" b="1" smtClean="0">
                <a:solidFill>
                  <a:srgbClr val="000000"/>
                </a:solidFill>
                <a:ea typeface="宋体" pitchFamily="2" charset="-122"/>
              </a:rPr>
              <a:t>广州安得供应链技术有限公司将自己的业务范围定位于供应链和物流管理咨询、系统实施及物流培训等三大块，包括物流管理的战略性咨询，涉及到战略采购、供应链重组、物流网络规划等，并向第三方物流企业提供一整套完善的供应链解决方案</a:t>
            </a:r>
            <a:r>
              <a:rPr lang="zh-CN" altLang="zh-CN" b="1" smtClean="0">
                <a:solidFill>
                  <a:srgbClr val="000000"/>
                </a:solidFill>
                <a:ea typeface="宋体" pitchFamily="2" charset="-122"/>
              </a:rPr>
              <a:t>。</a:t>
            </a:r>
          </a:p>
        </p:txBody>
      </p:sp>
      <p:sp>
        <p:nvSpPr>
          <p:cNvPr id="53253" name="灯片编号占位符 1"/>
          <p:cNvSpPr>
            <a:spLocks noGrp="1" noChangeArrowheads="1"/>
          </p:cNvSpPr>
          <p:nvPr>
            <p:ph type="sldNum" sz="quarter" idx="12"/>
          </p:nvPr>
        </p:nvSpPr>
        <p:spPr>
          <a:noFill/>
        </p:spPr>
        <p:txBody>
          <a:bodyPr/>
          <a:lstStyle/>
          <a:p>
            <a:fld id="{DC6A290A-697A-41B6-AEBF-F3651B368AE7}" type="slidenum">
              <a:rPr lang="en-US" altLang="zh-CN"/>
              <a:pPr/>
              <a:t>39</a:t>
            </a:fld>
            <a:endParaRPr lang="zh-CN" altLang="en-US"/>
          </a:p>
        </p:txBody>
      </p:sp>
      <p:sp>
        <p:nvSpPr>
          <p:cNvPr id="7" name="Rectangle 2"/>
          <p:cNvSpPr txBox="1">
            <a:spLocks noChangeArrowheads="1"/>
          </p:cNvSpPr>
          <p:nvPr/>
        </p:nvSpPr>
        <p:spPr bwMode="auto">
          <a:xfrm>
            <a:off x="2590800" y="231775"/>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a:t>
            </a:r>
            <a:r>
              <a:rPr lang="en-US" altLang="zh-CN" kern="0">
                <a:ea typeface="宋体" panose="02010600030101010101" pitchFamily="2" charset="-122"/>
              </a:rPr>
              <a:t>3</a:t>
            </a:r>
            <a:r>
              <a:rPr lang="zh-CN" altLang="en-US" kern="0">
                <a:ea typeface="宋体" panose="02010600030101010101" pitchFamily="2" charset="-122"/>
              </a:rPr>
              <a:t> 第四方物流模式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12291"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.1</a:t>
            </a:r>
            <a:r>
              <a:rPr lang="zh-CN" altLang="zh-CN" smtClean="0">
                <a:ea typeface="宋体" pitchFamily="2" charset="-122"/>
              </a:rPr>
              <a:t>电子商务物流概述 </a:t>
            </a:r>
            <a:endParaRPr lang="zh-CN" altLang="en-US" smtClean="0">
              <a:ea typeface="宋体" pitchFamily="2" charset="-122"/>
            </a:endParaRPr>
          </a:p>
        </p:txBody>
      </p:sp>
      <p:sp>
        <p:nvSpPr>
          <p:cNvPr id="12292" name="Line 3"/>
          <p:cNvSpPr>
            <a:spLocks noChangeShapeType="1"/>
          </p:cNvSpPr>
          <p:nvPr/>
        </p:nvSpPr>
        <p:spPr bwMode="auto">
          <a:xfrm>
            <a:off x="1601788" y="3201988"/>
            <a:ext cx="6170400"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12293" name="Group 4"/>
          <p:cNvGrpSpPr>
            <a:grpSpLocks/>
          </p:cNvGrpSpPr>
          <p:nvPr/>
        </p:nvGrpSpPr>
        <p:grpSpPr bwMode="auto">
          <a:xfrm>
            <a:off x="1357313" y="3095625"/>
            <a:ext cx="180975" cy="180975"/>
            <a:chOff x="0" y="0"/>
            <a:chExt cx="115" cy="115"/>
          </a:xfrm>
        </p:grpSpPr>
        <p:sp>
          <p:nvSpPr>
            <p:cNvPr id="12316"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2317" name="AutoShape 6"/>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12294" name="Text Box 7"/>
          <p:cNvSpPr txBox="1">
            <a:spLocks noChangeArrowheads="1"/>
          </p:cNvSpPr>
          <p:nvPr/>
        </p:nvSpPr>
        <p:spPr bwMode="auto">
          <a:xfrm>
            <a:off x="1676400" y="2747963"/>
            <a:ext cx="6298519" cy="461665"/>
          </a:xfrm>
          <a:prstGeom prst="rect">
            <a:avLst/>
          </a:prstGeom>
          <a:noFill/>
          <a:ln w="9525">
            <a:noFill/>
            <a:miter lim="800000"/>
            <a:headEnd/>
            <a:tailEnd/>
          </a:ln>
        </p:spPr>
        <p:txBody>
          <a:bodyPr wrap="none">
            <a:spAutoFit/>
          </a:bodyPr>
          <a:lstStyle/>
          <a:p>
            <a:pPr>
              <a:buFont typeface="Arial" pitchFamily="34" charset="0"/>
              <a:buNone/>
            </a:pPr>
            <a:r>
              <a:rPr lang="en-US" altLang="zh-CN" dirty="0"/>
              <a:t>7.1.2</a:t>
            </a:r>
            <a:r>
              <a:rPr lang="zh-CN" altLang="en-US" dirty="0"/>
              <a:t> </a:t>
            </a:r>
            <a:r>
              <a:rPr lang="zh-CN" altLang="zh-CN" dirty="0"/>
              <a:t>电子商务物流</a:t>
            </a:r>
            <a:r>
              <a:rPr lang="zh-CN" altLang="en-US" dirty="0"/>
              <a:t>的</a:t>
            </a:r>
            <a:r>
              <a:rPr lang="zh-CN" altLang="zh-CN" dirty="0"/>
              <a:t>概念</a:t>
            </a:r>
            <a:r>
              <a:rPr lang="zh-CN" altLang="en-US" dirty="0"/>
              <a:t>和</a:t>
            </a:r>
            <a:r>
              <a:rPr lang="zh-CN" altLang="en-US" dirty="0" smtClean="0"/>
              <a:t>内容和服务规范</a:t>
            </a:r>
            <a:r>
              <a:rPr lang="zh-CN" altLang="zh-CN" dirty="0" smtClean="0"/>
              <a:t> </a:t>
            </a:r>
            <a:endParaRPr lang="zh-CN" altLang="en-US" dirty="0"/>
          </a:p>
        </p:txBody>
      </p:sp>
      <p:sp>
        <p:nvSpPr>
          <p:cNvPr id="12295" name="Line 8"/>
          <p:cNvSpPr>
            <a:spLocks noChangeShapeType="1"/>
          </p:cNvSpPr>
          <p:nvPr/>
        </p:nvSpPr>
        <p:spPr bwMode="auto">
          <a:xfrm>
            <a:off x="1601788" y="4116388"/>
            <a:ext cx="6170400" cy="3175"/>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12296" name="Group 9"/>
          <p:cNvGrpSpPr>
            <a:grpSpLocks/>
          </p:cNvGrpSpPr>
          <p:nvPr/>
        </p:nvGrpSpPr>
        <p:grpSpPr bwMode="auto">
          <a:xfrm>
            <a:off x="1357313" y="4010025"/>
            <a:ext cx="180975" cy="180975"/>
            <a:chOff x="0" y="0"/>
            <a:chExt cx="115" cy="115"/>
          </a:xfrm>
        </p:grpSpPr>
        <p:sp>
          <p:nvSpPr>
            <p:cNvPr id="12314" name="AutoShape 1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2315" name="AutoShape 11"/>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12297" name="Text Box 12"/>
          <p:cNvSpPr txBox="1">
            <a:spLocks noChangeArrowheads="1"/>
          </p:cNvSpPr>
          <p:nvPr/>
        </p:nvSpPr>
        <p:spPr bwMode="auto">
          <a:xfrm>
            <a:off x="1676400" y="3662363"/>
            <a:ext cx="3738563" cy="461962"/>
          </a:xfrm>
          <a:prstGeom prst="rect">
            <a:avLst/>
          </a:prstGeom>
          <a:noFill/>
          <a:ln w="9525">
            <a:noFill/>
            <a:miter lim="800000"/>
            <a:headEnd/>
            <a:tailEnd/>
          </a:ln>
        </p:spPr>
        <p:txBody>
          <a:bodyPr wrap="none">
            <a:spAutoFit/>
          </a:bodyPr>
          <a:lstStyle/>
          <a:p>
            <a:pPr>
              <a:buFont typeface="Arial" pitchFamily="34" charset="0"/>
              <a:buNone/>
            </a:pPr>
            <a:r>
              <a:rPr lang="en-US" altLang="zh-CN"/>
              <a:t>7.1.3 </a:t>
            </a:r>
            <a:r>
              <a:rPr lang="zh-CN" altLang="en-US"/>
              <a:t>电子商务物流的特点</a:t>
            </a:r>
          </a:p>
        </p:txBody>
      </p:sp>
      <p:sp>
        <p:nvSpPr>
          <p:cNvPr id="12298" name="Line 13"/>
          <p:cNvSpPr>
            <a:spLocks noChangeShapeType="1"/>
          </p:cNvSpPr>
          <p:nvPr/>
        </p:nvSpPr>
        <p:spPr bwMode="auto">
          <a:xfrm>
            <a:off x="1601788" y="5033963"/>
            <a:ext cx="6170400"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12299" name="Group 14"/>
          <p:cNvGrpSpPr>
            <a:grpSpLocks/>
          </p:cNvGrpSpPr>
          <p:nvPr/>
        </p:nvGrpSpPr>
        <p:grpSpPr bwMode="auto">
          <a:xfrm>
            <a:off x="1357313" y="4927600"/>
            <a:ext cx="180975" cy="180975"/>
            <a:chOff x="0" y="0"/>
            <a:chExt cx="115" cy="115"/>
          </a:xfrm>
        </p:grpSpPr>
        <p:sp>
          <p:nvSpPr>
            <p:cNvPr id="12312" name="AutoShape 1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2313" name="AutoShape 16"/>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12300" name="Text Box 17"/>
          <p:cNvSpPr txBox="1">
            <a:spLocks noChangeArrowheads="1"/>
          </p:cNvSpPr>
          <p:nvPr/>
        </p:nvSpPr>
        <p:spPr bwMode="auto">
          <a:xfrm>
            <a:off x="1676400" y="4576763"/>
            <a:ext cx="3738563" cy="461962"/>
          </a:xfrm>
          <a:prstGeom prst="rect">
            <a:avLst/>
          </a:prstGeom>
          <a:noFill/>
          <a:ln w="9525">
            <a:noFill/>
            <a:miter lim="800000"/>
            <a:headEnd/>
            <a:tailEnd/>
          </a:ln>
        </p:spPr>
        <p:txBody>
          <a:bodyPr wrap="none">
            <a:spAutoFit/>
          </a:bodyPr>
          <a:lstStyle/>
          <a:p>
            <a:pPr>
              <a:buFont typeface="Arial" pitchFamily="34" charset="0"/>
              <a:buNone/>
            </a:pPr>
            <a:r>
              <a:rPr lang="en-US" altLang="zh-CN"/>
              <a:t>7.1.4 </a:t>
            </a:r>
            <a:r>
              <a:rPr lang="zh-CN" altLang="en-US"/>
              <a:t>电子商务物流的效益</a:t>
            </a:r>
          </a:p>
        </p:txBody>
      </p:sp>
      <p:sp>
        <p:nvSpPr>
          <p:cNvPr id="12301" name="Line 18"/>
          <p:cNvSpPr>
            <a:spLocks noChangeShapeType="1"/>
          </p:cNvSpPr>
          <p:nvPr/>
        </p:nvSpPr>
        <p:spPr bwMode="auto">
          <a:xfrm>
            <a:off x="1601788" y="5945188"/>
            <a:ext cx="6170400" cy="3175"/>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12302" name="Group 19"/>
          <p:cNvGrpSpPr>
            <a:grpSpLocks/>
          </p:cNvGrpSpPr>
          <p:nvPr/>
        </p:nvGrpSpPr>
        <p:grpSpPr bwMode="auto">
          <a:xfrm>
            <a:off x="1357313" y="5838825"/>
            <a:ext cx="180975" cy="180975"/>
            <a:chOff x="0" y="0"/>
            <a:chExt cx="115" cy="115"/>
          </a:xfrm>
        </p:grpSpPr>
        <p:sp>
          <p:nvSpPr>
            <p:cNvPr id="12310" name="AutoShape 20"/>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2311" name="AutoShape 21"/>
            <p:cNvSpPr>
              <a:spLocks noChangeArrowheads="1"/>
            </p:cNvSpPr>
            <p:nvPr/>
          </p:nvSpPr>
          <p:spPr bwMode="auto">
            <a:xfrm rot="18900000" flipH="1">
              <a:off x="0" y="0"/>
              <a:ext cx="115" cy="115"/>
            </a:xfrm>
            <a:prstGeom prst="rtTriangle">
              <a:avLst/>
            </a:prstGeom>
            <a:solidFill>
              <a:schemeClr val="accent1"/>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12303" name="Text Box 22"/>
          <p:cNvSpPr txBox="1">
            <a:spLocks noChangeArrowheads="1"/>
          </p:cNvSpPr>
          <p:nvPr/>
        </p:nvSpPr>
        <p:spPr bwMode="auto">
          <a:xfrm>
            <a:off x="1676400" y="5491163"/>
            <a:ext cx="3738563" cy="461962"/>
          </a:xfrm>
          <a:prstGeom prst="rect">
            <a:avLst/>
          </a:prstGeom>
          <a:noFill/>
          <a:ln w="9525">
            <a:noFill/>
            <a:miter lim="800000"/>
            <a:headEnd/>
            <a:tailEnd/>
          </a:ln>
        </p:spPr>
        <p:txBody>
          <a:bodyPr wrap="none">
            <a:spAutoFit/>
          </a:bodyPr>
          <a:lstStyle/>
          <a:p>
            <a:pPr>
              <a:buFont typeface="Arial" pitchFamily="34" charset="0"/>
              <a:buNone/>
            </a:pPr>
            <a:r>
              <a:rPr lang="en-US" altLang="zh-CN"/>
              <a:t>7.1.5 </a:t>
            </a:r>
            <a:r>
              <a:rPr lang="zh-CN" altLang="en-US"/>
              <a:t>电子商务物流的流程</a:t>
            </a:r>
          </a:p>
        </p:txBody>
      </p:sp>
      <p:sp>
        <p:nvSpPr>
          <p:cNvPr id="12304" name="灯片编号占位符 1"/>
          <p:cNvSpPr>
            <a:spLocks noGrp="1" noChangeArrowheads="1"/>
          </p:cNvSpPr>
          <p:nvPr>
            <p:ph type="sldNum" sz="quarter" idx="12"/>
          </p:nvPr>
        </p:nvSpPr>
        <p:spPr>
          <a:noFill/>
        </p:spPr>
        <p:txBody>
          <a:bodyPr/>
          <a:lstStyle/>
          <a:p>
            <a:fld id="{FD3BBBF7-B045-4634-91D4-C8E861AD85C8}" type="slidenum">
              <a:rPr lang="en-US" altLang="zh-CN"/>
              <a:pPr/>
              <a:t>4</a:t>
            </a:fld>
            <a:endParaRPr lang="zh-CN" altLang="en-US"/>
          </a:p>
        </p:txBody>
      </p:sp>
      <p:grpSp>
        <p:nvGrpSpPr>
          <p:cNvPr id="12305" name="Group 4"/>
          <p:cNvGrpSpPr>
            <a:grpSpLocks/>
          </p:cNvGrpSpPr>
          <p:nvPr/>
        </p:nvGrpSpPr>
        <p:grpSpPr bwMode="auto">
          <a:xfrm>
            <a:off x="1319213" y="2044700"/>
            <a:ext cx="180975" cy="180975"/>
            <a:chOff x="0" y="0"/>
            <a:chExt cx="115" cy="115"/>
          </a:xfrm>
        </p:grpSpPr>
        <p:sp>
          <p:nvSpPr>
            <p:cNvPr id="12308" name="AutoShape 5"/>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12309" name="AutoShape 6"/>
            <p:cNvSpPr>
              <a:spLocks noChangeArrowheads="1"/>
            </p:cNvSpPr>
            <p:nvPr/>
          </p:nvSpPr>
          <p:spPr bwMode="auto">
            <a:xfrm rot="18900000" flipH="1">
              <a:off x="0" y="0"/>
              <a:ext cx="115" cy="115"/>
            </a:xfrm>
            <a:prstGeom prst="rtTriangle">
              <a:avLst/>
            </a:prstGeom>
            <a:solidFill>
              <a:srgbClr val="0066FF"/>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12306" name="Text Box 7"/>
          <p:cNvSpPr txBox="1">
            <a:spLocks noChangeArrowheads="1"/>
          </p:cNvSpPr>
          <p:nvPr/>
        </p:nvSpPr>
        <p:spPr bwMode="auto">
          <a:xfrm>
            <a:off x="1676400" y="1905000"/>
            <a:ext cx="4048125" cy="461963"/>
          </a:xfrm>
          <a:prstGeom prst="rect">
            <a:avLst/>
          </a:prstGeom>
          <a:noFill/>
          <a:ln w="9525">
            <a:noFill/>
            <a:miter lim="800000"/>
            <a:headEnd/>
            <a:tailEnd/>
          </a:ln>
        </p:spPr>
        <p:txBody>
          <a:bodyPr wrap="none">
            <a:spAutoFit/>
          </a:bodyPr>
          <a:lstStyle/>
          <a:p>
            <a:pPr>
              <a:buFont typeface="Arial" pitchFamily="34" charset="0"/>
              <a:buNone/>
            </a:pPr>
            <a:r>
              <a:rPr lang="en-US" altLang="zh-CN"/>
              <a:t>7.1.1</a:t>
            </a:r>
            <a:r>
              <a:rPr lang="zh-CN" altLang="en-US"/>
              <a:t> </a:t>
            </a:r>
            <a:r>
              <a:rPr lang="zh-CN" altLang="zh-CN"/>
              <a:t>电子商务物流</a:t>
            </a:r>
            <a:r>
              <a:rPr lang="zh-CN" altLang="en-US"/>
              <a:t>发展现状</a:t>
            </a:r>
          </a:p>
        </p:txBody>
      </p:sp>
      <p:sp>
        <p:nvSpPr>
          <p:cNvPr id="12307" name="Line 3"/>
          <p:cNvSpPr>
            <a:spLocks noChangeShapeType="1"/>
          </p:cNvSpPr>
          <p:nvPr/>
        </p:nvSpPr>
        <p:spPr bwMode="auto">
          <a:xfrm>
            <a:off x="1601788" y="2324100"/>
            <a:ext cx="6170612"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rgbClr val="4D4D4D"/>
              </a:solidFill>
              <a:latin typeface="Verdana" pitchFamily="34" charset="0"/>
              <a:ea typeface="Gulim" pitchFamily="34" charset="-127"/>
            </a:endParaRPr>
          </a:p>
        </p:txBody>
      </p:sp>
      <p:sp>
        <p:nvSpPr>
          <p:cNvPr id="54275"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8BED768A-DE39-44DC-8273-3C40BB6AA9B4}" type="slidenum">
              <a:rPr lang="en-US" altLang="zh-CN" sz="1000">
                <a:solidFill>
                  <a:srgbClr val="4D4D4D"/>
                </a:solidFill>
                <a:latin typeface="Verdana" pitchFamily="34" charset="0"/>
              </a:rPr>
              <a:pPr algn="ctr" eaLnBrk="1" hangingPunct="1">
                <a:buFont typeface="Arial" pitchFamily="34" charset="0"/>
                <a:buNone/>
              </a:pPr>
              <a:t>40</a:t>
            </a:fld>
            <a:endParaRPr lang="zh-CN" altLang="en-US" sz="1000">
              <a:solidFill>
                <a:srgbClr val="4D4D4D"/>
              </a:solidFill>
              <a:latin typeface="Verdana" pitchFamily="34" charset="0"/>
            </a:endParaRPr>
          </a:p>
        </p:txBody>
      </p:sp>
      <p:sp>
        <p:nvSpPr>
          <p:cNvPr id="52228" name="Rectangle 3"/>
          <p:cNvSpPr>
            <a:spLocks noGrp="1" noChangeArrowheads="1"/>
          </p:cNvSpPr>
          <p:nvPr>
            <p:ph type="body" idx="4294967295"/>
          </p:nvPr>
        </p:nvSpPr>
        <p:spPr/>
        <p:txBody>
          <a:bodyPr/>
          <a:lstStyle/>
          <a:p>
            <a:pPr marL="180000" indent="0">
              <a:buFont typeface="Wingdings" pitchFamily="2" charset="2"/>
              <a:buNone/>
              <a:defRPr/>
            </a:pPr>
            <a:r>
              <a:rPr lang="en-US" altLang="zh-CN" b="1" dirty="0">
                <a:solidFill>
                  <a:srgbClr val="0066FF"/>
                </a:solidFill>
                <a:ea typeface="宋体" panose="02010600030101010101" pitchFamily="2" charset="-122"/>
              </a:rPr>
              <a:t>1</a:t>
            </a:r>
            <a:r>
              <a:rPr lang="zh-CN" altLang="zh-CN" b="1" dirty="0">
                <a:solidFill>
                  <a:srgbClr val="0066FF"/>
                </a:solidFill>
                <a:ea typeface="宋体" panose="02010600030101010101" pitchFamily="2" charset="-122"/>
              </a:rPr>
              <a:t>）第四方物流的功能</a:t>
            </a:r>
          </a:p>
          <a:p>
            <a:pPr marL="0" indent="540000">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zh-CN" b="1" dirty="0">
                <a:solidFill>
                  <a:srgbClr val="FF0000"/>
                </a:solidFill>
                <a:ea typeface="宋体" panose="02010600030101010101" pitchFamily="2" charset="-122"/>
              </a:rPr>
              <a:t>）供应链管理功能</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即管理从货主到用户的整个供应链的全过程；</a:t>
            </a:r>
          </a:p>
          <a:p>
            <a:pPr marL="0" indent="540000">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zh-CN" b="1" dirty="0">
                <a:solidFill>
                  <a:srgbClr val="FF0000"/>
                </a:solidFill>
                <a:ea typeface="宋体" panose="02010600030101010101" pitchFamily="2" charset="-122"/>
              </a:rPr>
              <a:t>）运输一体化功能</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即负责管理运输公司、物流公司之间在业务操作上的衔接与协调问题；</a:t>
            </a:r>
          </a:p>
          <a:p>
            <a:pPr marL="0" indent="540000">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zh-CN" b="1" dirty="0">
                <a:solidFill>
                  <a:srgbClr val="FF0000"/>
                </a:solidFill>
                <a:ea typeface="宋体" panose="02010600030101010101" pitchFamily="2" charset="-122"/>
              </a:rPr>
              <a:t>）供应链再造功能</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即根据货主在供应链战略上的要求，及时改变或调整战略战术，使其保持高效率地运作。</a:t>
            </a:r>
            <a:r>
              <a:rPr lang="en-US" altLang="zh-CN" b="1" dirty="0">
                <a:solidFill>
                  <a:srgbClr val="000000"/>
                </a:solidFill>
                <a:ea typeface="宋体" panose="02010600030101010101" pitchFamily="2" charset="-122"/>
              </a:rPr>
              <a:t>   </a:t>
            </a:r>
            <a:endParaRPr lang="zh-CN" altLang="zh-CN" b="1" dirty="0">
              <a:solidFill>
                <a:srgbClr val="000000"/>
              </a:solidFill>
              <a:ea typeface="宋体" panose="02010600030101010101" pitchFamily="2" charset="-122"/>
            </a:endParaRPr>
          </a:p>
        </p:txBody>
      </p:sp>
      <p:sp>
        <p:nvSpPr>
          <p:cNvPr id="54277" name="灯片编号占位符 1"/>
          <p:cNvSpPr>
            <a:spLocks noGrp="1" noChangeArrowheads="1"/>
          </p:cNvSpPr>
          <p:nvPr>
            <p:ph type="sldNum" sz="quarter" idx="12"/>
          </p:nvPr>
        </p:nvSpPr>
        <p:spPr>
          <a:noFill/>
        </p:spPr>
        <p:txBody>
          <a:bodyPr/>
          <a:lstStyle/>
          <a:p>
            <a:fld id="{D39C929F-3AA2-46B7-B7D0-95EF1AEA3F19}" type="slidenum">
              <a:rPr lang="en-US" altLang="zh-CN"/>
              <a:pPr/>
              <a:t>40</a:t>
            </a:fld>
            <a:endParaRPr lang="zh-CN" altLang="en-US"/>
          </a:p>
        </p:txBody>
      </p:sp>
      <p:sp>
        <p:nvSpPr>
          <p:cNvPr id="7" name="Rectangle 2"/>
          <p:cNvSpPr txBox="1">
            <a:spLocks noChangeArrowheads="1"/>
          </p:cNvSpPr>
          <p:nvPr/>
        </p:nvSpPr>
        <p:spPr bwMode="auto">
          <a:xfrm>
            <a:off x="2590800" y="231775"/>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a:t>
            </a:r>
            <a:r>
              <a:rPr lang="en-US" altLang="zh-CN" kern="0">
                <a:ea typeface="宋体" panose="02010600030101010101" pitchFamily="2" charset="-122"/>
              </a:rPr>
              <a:t>3</a:t>
            </a:r>
            <a:r>
              <a:rPr lang="zh-CN" altLang="en-US" kern="0">
                <a:ea typeface="宋体" panose="02010600030101010101" pitchFamily="2" charset="-122"/>
              </a:rPr>
              <a:t> 第四方物流模式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rgbClr val="4D4D4D"/>
              </a:solidFill>
              <a:latin typeface="Verdana" pitchFamily="34" charset="0"/>
              <a:ea typeface="Gulim" pitchFamily="34" charset="-127"/>
            </a:endParaRPr>
          </a:p>
        </p:txBody>
      </p:sp>
      <p:sp>
        <p:nvSpPr>
          <p:cNvPr id="55299"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D237308E-1F4F-4D3C-A465-DA25EB047AAE}" type="slidenum">
              <a:rPr lang="en-US" altLang="zh-CN" sz="1000">
                <a:solidFill>
                  <a:srgbClr val="4D4D4D"/>
                </a:solidFill>
                <a:latin typeface="Verdana" pitchFamily="34" charset="0"/>
              </a:rPr>
              <a:pPr algn="ctr" eaLnBrk="1" hangingPunct="1">
                <a:buFont typeface="Arial" pitchFamily="34" charset="0"/>
                <a:buNone/>
              </a:pPr>
              <a:t>41</a:t>
            </a:fld>
            <a:endParaRPr lang="zh-CN" altLang="en-US" sz="1000">
              <a:solidFill>
                <a:srgbClr val="4D4D4D"/>
              </a:solidFill>
              <a:latin typeface="Verdana" pitchFamily="34" charset="0"/>
            </a:endParaRPr>
          </a:p>
        </p:txBody>
      </p:sp>
      <p:sp>
        <p:nvSpPr>
          <p:cNvPr id="53252" name="Rectangle 3"/>
          <p:cNvSpPr>
            <a:spLocks noGrp="1" noChangeArrowheads="1"/>
          </p:cNvSpPr>
          <p:nvPr>
            <p:ph type="body" idx="4294967295"/>
          </p:nvPr>
        </p:nvSpPr>
        <p:spPr/>
        <p:txBody>
          <a:bodyPr/>
          <a:lstStyle/>
          <a:p>
            <a:pPr>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）第四方物流的优势</a:t>
            </a: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zh-CN" b="1" dirty="0">
                <a:solidFill>
                  <a:srgbClr val="FF0000"/>
                </a:solidFill>
                <a:ea typeface="宋体" panose="02010600030101010101" pitchFamily="2" charset="-122"/>
              </a:rPr>
              <a:t>）提供综合性供应链解决方法</a:t>
            </a:r>
            <a:r>
              <a:rPr lang="en-US" altLang="zh-CN" b="1" dirty="0">
                <a:solidFill>
                  <a:srgbClr val="FF0000"/>
                </a:solidFill>
                <a:ea typeface="宋体" panose="02010600030101010101" pitchFamily="2" charset="-122"/>
              </a:rPr>
              <a:t>  </a:t>
            </a:r>
            <a:r>
              <a:rPr lang="zh-CN" altLang="en-US" b="1" dirty="0">
                <a:solidFill>
                  <a:srgbClr val="000000"/>
                </a:solidFill>
                <a:ea typeface="宋体" panose="02010600030101010101" pitchFamily="2" charset="-122"/>
              </a:rPr>
              <a:t>第四方物流是向客户提供了综合性供应链解决方法，通过供应链的参与者将供应链规划与实施同步进行，或利用独立的供应链参与者之间的合作提高规模和总量；通过业务流程再造，将客户与供应商信息和技术系统一体化，把人的因素和业务规范有机结合起来，使整个供应链规划和业务流程能够有效地贯彻实施，使物流的集成化上升为供应链的一体化</a:t>
            </a:r>
            <a:r>
              <a:rPr lang="zh-CN" altLang="zh-CN" b="1" dirty="0">
                <a:solidFill>
                  <a:srgbClr val="000000"/>
                </a:solidFill>
                <a:ea typeface="宋体" panose="02010600030101010101" pitchFamily="2" charset="-122"/>
              </a:rPr>
              <a:t>。</a:t>
            </a:r>
          </a:p>
        </p:txBody>
      </p:sp>
      <p:sp>
        <p:nvSpPr>
          <p:cNvPr id="55301" name="灯片编号占位符 1"/>
          <p:cNvSpPr>
            <a:spLocks noGrp="1" noChangeArrowheads="1"/>
          </p:cNvSpPr>
          <p:nvPr>
            <p:ph type="sldNum" sz="quarter" idx="12"/>
          </p:nvPr>
        </p:nvSpPr>
        <p:spPr>
          <a:noFill/>
        </p:spPr>
        <p:txBody>
          <a:bodyPr/>
          <a:lstStyle/>
          <a:p>
            <a:fld id="{36E0A95C-043D-4794-B15C-D9CC8C0690F2}" type="slidenum">
              <a:rPr lang="en-US" altLang="zh-CN"/>
              <a:pPr/>
              <a:t>41</a:t>
            </a:fld>
            <a:endParaRPr lang="zh-CN" altLang="en-US"/>
          </a:p>
        </p:txBody>
      </p:sp>
      <p:sp>
        <p:nvSpPr>
          <p:cNvPr id="7" name="Rectangle 2"/>
          <p:cNvSpPr txBox="1">
            <a:spLocks noChangeArrowheads="1"/>
          </p:cNvSpPr>
          <p:nvPr/>
        </p:nvSpPr>
        <p:spPr bwMode="auto">
          <a:xfrm>
            <a:off x="2590800" y="231775"/>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a:t>
            </a:r>
            <a:r>
              <a:rPr lang="en-US" altLang="zh-CN" kern="0">
                <a:ea typeface="宋体" panose="02010600030101010101" pitchFamily="2" charset="-122"/>
              </a:rPr>
              <a:t>3</a:t>
            </a:r>
            <a:r>
              <a:rPr lang="zh-CN" altLang="en-US" kern="0">
                <a:ea typeface="宋体" panose="02010600030101010101" pitchFamily="2" charset="-122"/>
              </a:rPr>
              <a:t> 第四方物流模式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rgbClr val="4D4D4D"/>
              </a:solidFill>
              <a:latin typeface="Verdana" pitchFamily="34" charset="0"/>
              <a:ea typeface="Gulim" pitchFamily="34" charset="-127"/>
            </a:endParaRPr>
          </a:p>
        </p:txBody>
      </p:sp>
      <p:sp>
        <p:nvSpPr>
          <p:cNvPr id="56323"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482E3E43-BC0E-4EE3-B75B-D8B59187A110}" type="slidenum">
              <a:rPr lang="en-US" altLang="zh-CN" sz="1000">
                <a:solidFill>
                  <a:srgbClr val="4D4D4D"/>
                </a:solidFill>
                <a:latin typeface="Verdana" pitchFamily="34" charset="0"/>
              </a:rPr>
              <a:pPr algn="ctr" eaLnBrk="1" hangingPunct="1">
                <a:buFont typeface="Arial" pitchFamily="34" charset="0"/>
                <a:buNone/>
              </a:pPr>
              <a:t>42</a:t>
            </a:fld>
            <a:endParaRPr lang="zh-CN" altLang="en-US" sz="1000">
              <a:solidFill>
                <a:srgbClr val="4D4D4D"/>
              </a:solidFill>
              <a:latin typeface="Verdana" pitchFamily="34" charset="0"/>
            </a:endParaRPr>
          </a:p>
        </p:txBody>
      </p:sp>
      <p:sp>
        <p:nvSpPr>
          <p:cNvPr id="54276" name="Rectangle 3"/>
          <p:cNvSpPr>
            <a:spLocks noGrp="1" noChangeArrowheads="1"/>
          </p:cNvSpPr>
          <p:nvPr>
            <p:ph type="body" idx="4294967295"/>
          </p:nvPr>
        </p:nvSpPr>
        <p:spPr/>
        <p:txBody>
          <a:bodyPr/>
          <a:lstStyle/>
          <a:p>
            <a:pPr>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）第四方物流的优势</a:t>
            </a: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zh-CN" b="1" dirty="0">
                <a:solidFill>
                  <a:srgbClr val="FF0000"/>
                </a:solidFill>
                <a:ea typeface="宋体" panose="02010600030101010101" pitchFamily="2" charset="-122"/>
              </a:rPr>
              <a:t>）整体功能转化</a:t>
            </a:r>
            <a:r>
              <a:rPr lang="en-US" altLang="zh-CN" b="1" dirty="0">
                <a:solidFill>
                  <a:srgbClr val="FF0000"/>
                </a:solidFill>
                <a:ea typeface="宋体" panose="02010600030101010101" pitchFamily="2" charset="-122"/>
              </a:rPr>
              <a:t>  </a:t>
            </a:r>
            <a:r>
              <a:rPr lang="zh-CN" altLang="en-US" b="1" dirty="0">
                <a:solidFill>
                  <a:srgbClr val="000000"/>
                </a:solidFill>
                <a:ea typeface="宋体" panose="02010600030101010101" pitchFamily="2" charset="-122"/>
              </a:rPr>
              <a:t>通过战略调整、流程再造、整体性改变管理和技术，使客户间的供应链运作一体化。通过改善销售和运作规划、配送管理、物资采购、客户响应以及供应链技术等，有效地适应需方多样化和复杂的需求，提高了客户的满意度和忠诚度</a:t>
            </a:r>
            <a:r>
              <a:rPr lang="zh-CN" altLang="zh-CN" b="1" dirty="0">
                <a:solidFill>
                  <a:srgbClr val="000000"/>
                </a:solidFill>
                <a:ea typeface="宋体" panose="02010600030101010101" pitchFamily="2" charset="-122"/>
              </a:rPr>
              <a:t>。</a:t>
            </a: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zh-CN" b="1" dirty="0">
                <a:solidFill>
                  <a:srgbClr val="FF0000"/>
                </a:solidFill>
                <a:ea typeface="宋体" panose="02010600030101010101" pitchFamily="2" charset="-122"/>
              </a:rPr>
              <a:t>）降低物流成本</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利用运作效率提高、流程增加和采购成本降低实现物流企业的低成本策略。</a:t>
            </a:r>
            <a:r>
              <a:rPr lang="zh-CN" altLang="en-US" b="1" dirty="0">
                <a:solidFill>
                  <a:srgbClr val="000000"/>
                </a:solidFill>
                <a:ea typeface="宋体" panose="02010600030101010101" pitchFamily="2" charset="-122"/>
              </a:rPr>
              <a:t>流程一体化、供应链规划的改善和实施将使运营成本和产品销售成本降低。通过采用现代信息技术、科学的管理流程和标准化管理，使存货减少而降低成本，使物流企业的综合经济效益得到大幅度提高</a:t>
            </a:r>
            <a:r>
              <a:rPr lang="zh-CN" altLang="zh-CN" b="1" dirty="0">
                <a:solidFill>
                  <a:srgbClr val="000000"/>
                </a:solidFill>
                <a:ea typeface="宋体" panose="02010600030101010101" pitchFamily="2" charset="-122"/>
              </a:rPr>
              <a:t>。</a:t>
            </a:r>
          </a:p>
        </p:txBody>
      </p:sp>
      <p:sp>
        <p:nvSpPr>
          <p:cNvPr id="56325" name="灯片编号占位符 1"/>
          <p:cNvSpPr>
            <a:spLocks noGrp="1" noChangeArrowheads="1"/>
          </p:cNvSpPr>
          <p:nvPr>
            <p:ph type="sldNum" sz="quarter" idx="12"/>
          </p:nvPr>
        </p:nvSpPr>
        <p:spPr>
          <a:noFill/>
        </p:spPr>
        <p:txBody>
          <a:bodyPr/>
          <a:lstStyle/>
          <a:p>
            <a:fld id="{7F073D65-A14D-43AB-9DB2-B2FC90ACC66C}" type="slidenum">
              <a:rPr lang="en-US" altLang="zh-CN"/>
              <a:pPr/>
              <a:t>42</a:t>
            </a:fld>
            <a:endParaRPr lang="zh-CN" altLang="en-US"/>
          </a:p>
        </p:txBody>
      </p:sp>
      <p:sp>
        <p:nvSpPr>
          <p:cNvPr id="7" name="Rectangle 2"/>
          <p:cNvSpPr txBox="1">
            <a:spLocks noChangeArrowheads="1"/>
          </p:cNvSpPr>
          <p:nvPr/>
        </p:nvSpPr>
        <p:spPr bwMode="auto">
          <a:xfrm>
            <a:off x="2590800" y="231775"/>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a:t>
            </a:r>
            <a:r>
              <a:rPr lang="en-US" altLang="zh-CN" kern="0">
                <a:ea typeface="宋体" panose="02010600030101010101" pitchFamily="2" charset="-122"/>
              </a:rPr>
              <a:t>3</a:t>
            </a:r>
            <a:r>
              <a:rPr lang="zh-CN" altLang="en-US" kern="0">
                <a:ea typeface="宋体" panose="02010600030101010101" pitchFamily="2" charset="-122"/>
              </a:rPr>
              <a:t> 第四方物流模式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57347"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6AF875E3-1DBD-454D-9A1D-B5F1D7BCADBB}" type="slidenum">
              <a:rPr lang="en-US" altLang="zh-CN" sz="1000">
                <a:solidFill>
                  <a:schemeClr val="tx1"/>
                </a:solidFill>
                <a:latin typeface="Verdana" pitchFamily="34" charset="0"/>
              </a:rPr>
              <a:pPr algn="ctr" eaLnBrk="1" hangingPunct="1">
                <a:buFont typeface="Arial" pitchFamily="34" charset="0"/>
                <a:buNone/>
              </a:pPr>
              <a:t>43</a:t>
            </a:fld>
            <a:endParaRPr lang="zh-CN" altLang="en-US" sz="1000">
              <a:solidFill>
                <a:schemeClr val="tx1"/>
              </a:solidFill>
              <a:latin typeface="Verdana" pitchFamily="34" charset="0"/>
            </a:endParaRPr>
          </a:p>
        </p:txBody>
      </p:sp>
      <p:sp>
        <p:nvSpPr>
          <p:cNvPr id="57348"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.2.</a:t>
            </a:r>
            <a:r>
              <a:rPr lang="en-US" altLang="zh-CN" smtClean="0">
                <a:ea typeface="宋体" pitchFamily="2" charset="-122"/>
              </a:rPr>
              <a:t>4</a:t>
            </a:r>
            <a:r>
              <a:rPr lang="zh-CN" altLang="en-US" smtClean="0">
                <a:ea typeface="宋体" pitchFamily="2" charset="-122"/>
              </a:rPr>
              <a:t> 物流联盟模式</a:t>
            </a:r>
          </a:p>
        </p:txBody>
      </p:sp>
      <p:sp>
        <p:nvSpPr>
          <p:cNvPr id="57349" name="Rectangle 3"/>
          <p:cNvSpPr>
            <a:spLocks noGrp="1" noChangeArrowheads="1"/>
          </p:cNvSpPr>
          <p:nvPr>
            <p:ph type="body" idx="4294967295"/>
          </p:nvPr>
        </p:nvSpPr>
        <p:spPr/>
        <p:txBody>
          <a:bodyPr/>
          <a:lstStyle/>
          <a:p>
            <a:pPr marL="0" indent="719138" algn="just">
              <a:spcBef>
                <a:spcPct val="0"/>
              </a:spcBef>
              <a:buFont typeface="Wingdings" pitchFamily="2" charset="2"/>
              <a:buNone/>
            </a:pPr>
            <a:r>
              <a:rPr lang="zh-CN" altLang="en-US" b="1" dirty="0" smtClean="0">
                <a:solidFill>
                  <a:srgbClr val="FF0000"/>
                </a:solidFill>
                <a:ea typeface="宋体" pitchFamily="2" charset="-122"/>
              </a:rPr>
              <a:t>物流联盟</a:t>
            </a:r>
            <a:r>
              <a:rPr lang="en-US" altLang="zh-CN" b="1" dirty="0" smtClean="0">
                <a:solidFill>
                  <a:srgbClr val="000000"/>
                </a:solidFill>
                <a:ea typeface="宋体" pitchFamily="2" charset="-122"/>
              </a:rPr>
              <a:t>(</a:t>
            </a:r>
            <a:r>
              <a:rPr lang="en-US" altLang="zh-CN" b="1" dirty="0" smtClean="0">
                <a:solidFill>
                  <a:srgbClr val="000000"/>
                </a:solidFill>
                <a:latin typeface="Times New Roman" pitchFamily="18" charset="0"/>
                <a:ea typeface="宋体" pitchFamily="2" charset="-122"/>
                <a:cs typeface="Times New Roman" pitchFamily="18" charset="0"/>
              </a:rPr>
              <a:t>Logistics Alliance</a:t>
            </a:r>
            <a:r>
              <a:rPr lang="en-US" altLang="zh-CN" b="1" dirty="0" smtClean="0">
                <a:solidFill>
                  <a:srgbClr val="000000"/>
                </a:solidFill>
                <a:ea typeface="宋体" pitchFamily="2" charset="-122"/>
              </a:rPr>
              <a:t>)</a:t>
            </a:r>
            <a:r>
              <a:rPr lang="zh-CN" altLang="en-US" b="1" dirty="0" smtClean="0">
                <a:solidFill>
                  <a:srgbClr val="000000"/>
                </a:solidFill>
                <a:ea typeface="宋体" pitchFamily="2" charset="-122"/>
              </a:rPr>
              <a:t>是指两个或两个以上的经济组织为实现特定的物流目标而采取的长期联合与合作，其目的是实现联盟参与方的“共赢”。物流联盟具有相互依赖、核心专业化及强调合作的特点，是一种介于自营和外包之间的物流模式，可以降低前两种模式的风险。企业在物流方面通过签署合同形成优势互补、要素双向或多向流动、相互信任、共担风险、共享收益的物流伙伴关系。一般来说组成物流联盟的企业之间具有很强的依赖性，物流联盟的各个组成企业明确自身在整个物流联盟中的优势及担当的角色，内部的对抗和冲突减少，分工明晰，使供应商把注意力集中在提供客户指定的服务上，最终提高了企业的竞争能力和竞争效率，满足企业跨地区、全方位物流服务的要求</a:t>
            </a:r>
            <a:r>
              <a:rPr lang="zh-CN" altLang="zh-CN" b="1" dirty="0" smtClean="0">
                <a:solidFill>
                  <a:srgbClr val="000000"/>
                </a:solidFill>
                <a:ea typeface="宋体" pitchFamily="2" charset="-122"/>
              </a:rPr>
              <a:t>。</a:t>
            </a:r>
          </a:p>
        </p:txBody>
      </p:sp>
      <p:sp>
        <p:nvSpPr>
          <p:cNvPr id="57350" name="灯片编号占位符 1"/>
          <p:cNvSpPr>
            <a:spLocks noGrp="1" noChangeArrowheads="1"/>
          </p:cNvSpPr>
          <p:nvPr>
            <p:ph type="sldNum" sz="quarter" idx="12"/>
          </p:nvPr>
        </p:nvSpPr>
        <p:spPr>
          <a:noFill/>
        </p:spPr>
        <p:txBody>
          <a:bodyPr/>
          <a:lstStyle/>
          <a:p>
            <a:fld id="{2A89E9DC-FB5D-4087-B91A-0436C4CEE038}" type="slidenum">
              <a:rPr lang="en-US" altLang="zh-CN"/>
              <a:pPr/>
              <a:t>43</a:t>
            </a:fld>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58371"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1A0723B7-34A9-4976-9C36-A5065D595B80}" type="slidenum">
              <a:rPr lang="en-US" altLang="zh-CN" sz="1000">
                <a:solidFill>
                  <a:schemeClr val="tx1"/>
                </a:solidFill>
                <a:latin typeface="Verdana" pitchFamily="34" charset="0"/>
              </a:rPr>
              <a:pPr algn="ctr" eaLnBrk="1" hangingPunct="1">
                <a:buFont typeface="Arial" pitchFamily="34" charset="0"/>
                <a:buNone/>
              </a:pPr>
              <a:t>44</a:t>
            </a:fld>
            <a:endParaRPr lang="zh-CN" altLang="en-US" sz="1000">
              <a:solidFill>
                <a:schemeClr val="tx1"/>
              </a:solidFill>
              <a:latin typeface="Verdana" pitchFamily="34" charset="0"/>
            </a:endParaRPr>
          </a:p>
        </p:txBody>
      </p:sp>
      <p:sp>
        <p:nvSpPr>
          <p:cNvPr id="56325" name="Rectangle 3"/>
          <p:cNvSpPr>
            <a:spLocks noGrp="1" noChangeArrowheads="1"/>
          </p:cNvSpPr>
          <p:nvPr>
            <p:ph type="body" idx="4294967295"/>
          </p:nvPr>
        </p:nvSpPr>
        <p:spPr/>
        <p:txBody>
          <a:bodyPr/>
          <a:lstStyle/>
          <a:p>
            <a:pPr eaLnBrk="1" hangingPunct="1">
              <a:buFont typeface="Wingdings" pitchFamily="2" charset="2"/>
              <a:buNone/>
              <a:defRPr/>
            </a:pPr>
            <a:endParaRPr lang="zh-CN" altLang="en-US" b="1" dirty="0">
              <a:solidFill>
                <a:srgbClr val="000000"/>
              </a:solidFill>
              <a:ea typeface="宋体" panose="02010600030101010101" pitchFamily="2" charset="-122"/>
            </a:endParaRP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战略联盟有各种各样的形式，一个极端是正式的一体化组织，另一个极端则是在组织之间形成非常松散的协作关系，不涉及所有权的转移或股权的分配。出现这些不同形式的联盟的原因很多，但它们一般都与联盟内的资产有关。因此联盟的形式受下列因素影响：资产管理（资产需不需要联合管理的程度）、资产独立性（能否分开各方所涉及的资产）、资产挪用性（联盟的一方或另一方挪用或且用资产的风险有多大）。表</a:t>
            </a:r>
            <a:r>
              <a:rPr lang="en-US" altLang="zh-CN" b="1" dirty="0">
                <a:solidFill>
                  <a:srgbClr val="000000"/>
                </a:solidFill>
                <a:ea typeface="宋体" panose="02010600030101010101" pitchFamily="2" charset="-122"/>
              </a:rPr>
              <a:t>7.1</a:t>
            </a:r>
            <a:r>
              <a:rPr lang="zh-CN" altLang="en-US" b="1" dirty="0">
                <a:solidFill>
                  <a:srgbClr val="000000"/>
                </a:solidFill>
                <a:ea typeface="宋体" panose="02010600030101010101" pitchFamily="2" charset="-122"/>
              </a:rPr>
              <a:t>概括了现存的联盟的不同形式，并总结了不同因素对这些联盟形式的影响，还说明了同样的因素还会怎样影响选择收购或合并而不是联盟</a:t>
            </a:r>
            <a:r>
              <a:rPr lang="zh-CN" altLang="zh-CN" b="1" dirty="0">
                <a:solidFill>
                  <a:srgbClr val="000000"/>
                </a:solidFill>
                <a:ea typeface="宋体" panose="02010600030101010101" pitchFamily="2" charset="-122"/>
              </a:rPr>
              <a:t>。</a:t>
            </a:r>
          </a:p>
        </p:txBody>
      </p:sp>
      <p:sp>
        <p:nvSpPr>
          <p:cNvPr id="58373" name="灯片编号占位符 1"/>
          <p:cNvSpPr>
            <a:spLocks noGrp="1" noChangeArrowheads="1"/>
          </p:cNvSpPr>
          <p:nvPr>
            <p:ph type="sldNum" sz="quarter" idx="12"/>
          </p:nvPr>
        </p:nvSpPr>
        <p:spPr>
          <a:noFill/>
        </p:spPr>
        <p:txBody>
          <a:bodyPr/>
          <a:lstStyle/>
          <a:p>
            <a:fld id="{0C5D7B83-B572-4067-B55C-5930042FF631}" type="slidenum">
              <a:rPr lang="en-US" altLang="zh-CN"/>
              <a:pPr/>
              <a:t>44</a:t>
            </a:fld>
            <a:endParaRPr lang="zh-CN" altLang="en-US"/>
          </a:p>
        </p:txBody>
      </p:sp>
      <p:sp>
        <p:nvSpPr>
          <p:cNvPr id="7" name="Rectangle 2"/>
          <p:cNvSpPr txBox="1">
            <a:spLocks noChangeArrowheads="1"/>
          </p:cNvSpPr>
          <p:nvPr/>
        </p:nvSpPr>
        <p:spPr bwMode="auto">
          <a:xfrm>
            <a:off x="2590800" y="228600"/>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a:t>
            </a:r>
            <a:r>
              <a:rPr lang="en-US" altLang="zh-CN" kern="0">
                <a:ea typeface="宋体" panose="02010600030101010101" pitchFamily="2" charset="-122"/>
              </a:rPr>
              <a:t>4</a:t>
            </a:r>
            <a:r>
              <a:rPr lang="zh-CN" altLang="en-US" kern="0">
                <a:ea typeface="宋体" panose="02010600030101010101" pitchFamily="2" charset="-122"/>
              </a:rPr>
              <a:t> 物流联盟模式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59395"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28FFD531-5805-4E07-B8D0-BC73161FB16E}" type="slidenum">
              <a:rPr lang="en-US" altLang="zh-CN" sz="1000">
                <a:solidFill>
                  <a:schemeClr val="tx1"/>
                </a:solidFill>
                <a:latin typeface="Verdana" pitchFamily="34" charset="0"/>
              </a:rPr>
              <a:pPr algn="ctr" eaLnBrk="1" hangingPunct="1">
                <a:buFont typeface="Arial" pitchFamily="34" charset="0"/>
                <a:buNone/>
              </a:pPr>
              <a:t>45</a:t>
            </a:fld>
            <a:endParaRPr lang="zh-CN" altLang="en-US" sz="1000">
              <a:solidFill>
                <a:schemeClr val="tx1"/>
              </a:solidFill>
              <a:latin typeface="Verdana" pitchFamily="34" charset="0"/>
            </a:endParaRPr>
          </a:p>
        </p:txBody>
      </p:sp>
      <p:graphicFrame>
        <p:nvGraphicFramePr>
          <p:cNvPr id="43013" name="Group 5"/>
          <p:cNvGraphicFramePr>
            <a:graphicFrameLocks noGrp="1"/>
          </p:cNvGraphicFramePr>
          <p:nvPr/>
        </p:nvGraphicFramePr>
        <p:xfrm>
          <a:off x="384175" y="2209800"/>
          <a:ext cx="8359775" cy="3622675"/>
        </p:xfrm>
        <a:graphic>
          <a:graphicData uri="http://schemas.openxmlformats.org/drawingml/2006/table">
            <a:tbl>
              <a:tblPr/>
              <a:tblGrid>
                <a:gridCol w="1368425"/>
                <a:gridCol w="2114550"/>
                <a:gridCol w="1625600"/>
                <a:gridCol w="1878013"/>
                <a:gridCol w="1373187"/>
              </a:tblGrid>
              <a:tr h="603250">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endParaRPr kumimoji="0" lang="zh-CN" altLang="en-US" sz="18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松散的市场关系</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契约关系</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正式的所有关系</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正式一体化</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r>
              <a:tr h="981075">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联盟的形式</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网络组织、机会性的联盟</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分包经营、许可证经营和特权经营</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联营，合资企业</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收购和合并</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r>
              <a:tr h="730250">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影响资产管理</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资产不需联合管理</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资产管理可被隔离</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资产需要联合管理</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41350">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资产独立性</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资产不能独立出来</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资产/技术能独立出来</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资产不能独立出来</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r>
              <a:tr h="666750">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资产的挪用</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资产被挪用的风险很高</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资产被挪用的风险很低</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Clr>
                          <a:schemeClr val="accent1"/>
                        </a:buClr>
                        <a:buSzPct val="80000"/>
                        <a:buFont typeface="Wingdings" panose="05000000000000000000" pitchFamily="2" charset="2"/>
                        <a:defRPr sz="2000">
                          <a:solidFill>
                            <a:schemeClr val="tx1"/>
                          </a:solidFill>
                          <a:latin typeface="Arial" panose="020B0604020202020204" pitchFamily="34" charset="0"/>
                        </a:defRPr>
                      </a:lvl1pPr>
                      <a:lvl2pPr marL="742950" indent="-285750">
                        <a:spcBef>
                          <a:spcPct val="20000"/>
                        </a:spcBef>
                        <a:buClr>
                          <a:schemeClr val="tx1"/>
                        </a:buClr>
                        <a:buSzPct val="80000"/>
                        <a:buFont typeface="Arial" panose="020B0604020202020204" pitchFamily="34" charset="0"/>
                        <a:defRPr sz="20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70000"/>
                        <a:buFont typeface="Arial" panose="020B0604020202020204" pitchFamily="34" charset="0"/>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zh-CN" altLang="en-US" sz="18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资产被挪用的风险很高</a:t>
                      </a:r>
                    </a:p>
                  </a:txBody>
                  <a:tcPr horzOverflow="overflow">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59432" name="Text Box 51"/>
          <p:cNvSpPr txBox="1">
            <a:spLocks noChangeArrowheads="1"/>
          </p:cNvSpPr>
          <p:nvPr/>
        </p:nvSpPr>
        <p:spPr bwMode="auto">
          <a:xfrm>
            <a:off x="2438400" y="1371600"/>
            <a:ext cx="5080000" cy="396875"/>
          </a:xfrm>
          <a:prstGeom prst="rect">
            <a:avLst/>
          </a:prstGeom>
          <a:noFill/>
          <a:ln w="9525">
            <a:noFill/>
            <a:miter lim="800000"/>
            <a:headEnd/>
            <a:tailEnd/>
          </a:ln>
        </p:spPr>
        <p:txBody>
          <a:bodyPr>
            <a:spAutoFit/>
          </a:bodyPr>
          <a:lstStyle/>
          <a:p>
            <a:pPr algn="ctr" eaLnBrk="1" hangingPunct="1">
              <a:buFont typeface="Arial" pitchFamily="34" charset="0"/>
              <a:buNone/>
            </a:pPr>
            <a:r>
              <a:rPr lang="zh-CN" altLang="en-US" sz="2000">
                <a:latin typeface="宋体" pitchFamily="2" charset="-122"/>
                <a:sym typeface="宋体" pitchFamily="2" charset="-122"/>
              </a:rPr>
              <a:t>表</a:t>
            </a:r>
            <a:r>
              <a:rPr lang="en-US" altLang="zh-CN" sz="2000">
                <a:latin typeface="宋体" pitchFamily="2" charset="-122"/>
                <a:sym typeface="宋体" pitchFamily="2" charset="-122"/>
              </a:rPr>
              <a:t>7-1  </a:t>
            </a:r>
            <a:r>
              <a:rPr lang="zh-CN" altLang="en-US" sz="2000">
                <a:latin typeface="宋体" pitchFamily="2" charset="-122"/>
                <a:sym typeface="宋体" pitchFamily="2" charset="-122"/>
              </a:rPr>
              <a:t>战略联盟的种类和形成的原因</a:t>
            </a:r>
            <a:endParaRPr lang="zh-CN" altLang="en-US" sz="2000"/>
          </a:p>
        </p:txBody>
      </p:sp>
      <p:sp>
        <p:nvSpPr>
          <p:cNvPr id="59433" name="灯片编号占位符 1"/>
          <p:cNvSpPr>
            <a:spLocks noGrp="1" noChangeArrowheads="1"/>
          </p:cNvSpPr>
          <p:nvPr>
            <p:ph type="sldNum" sz="quarter" idx="12"/>
          </p:nvPr>
        </p:nvSpPr>
        <p:spPr>
          <a:noFill/>
        </p:spPr>
        <p:txBody>
          <a:bodyPr/>
          <a:lstStyle/>
          <a:p>
            <a:fld id="{92681D39-EAF0-469F-9CBC-4DCB12D8D6A3}" type="slidenum">
              <a:rPr lang="en-US" altLang="zh-CN"/>
              <a:pPr/>
              <a:t>45</a:t>
            </a:fld>
            <a:endParaRPr lang="zh-CN" altLang="en-US"/>
          </a:p>
        </p:txBody>
      </p:sp>
      <p:sp>
        <p:nvSpPr>
          <p:cNvPr id="8" name="Rectangle 2"/>
          <p:cNvSpPr txBox="1">
            <a:spLocks noChangeArrowheads="1"/>
          </p:cNvSpPr>
          <p:nvPr/>
        </p:nvSpPr>
        <p:spPr bwMode="auto">
          <a:xfrm>
            <a:off x="2590800" y="228600"/>
            <a:ext cx="6300788"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eaLnBrk="1" hangingPunct="1">
              <a:defRPr/>
            </a:pPr>
            <a:r>
              <a:rPr lang="en-US" altLang="zh-CN" kern="0">
                <a:ea typeface="宋体" panose="02010600030101010101" pitchFamily="2" charset="-122"/>
              </a:rPr>
              <a:t>7</a:t>
            </a:r>
            <a:r>
              <a:rPr lang="zh-CN" altLang="en-US" kern="0">
                <a:ea typeface="宋体" panose="02010600030101010101" pitchFamily="2" charset="-122"/>
              </a:rPr>
              <a:t>.2.</a:t>
            </a:r>
            <a:r>
              <a:rPr lang="en-US" altLang="zh-CN" kern="0">
                <a:ea typeface="宋体" panose="02010600030101010101" pitchFamily="2" charset="-122"/>
              </a:rPr>
              <a:t>4</a:t>
            </a:r>
            <a:r>
              <a:rPr lang="zh-CN" altLang="en-US" kern="0">
                <a:ea typeface="宋体" panose="02010600030101010101" pitchFamily="2" charset="-122"/>
              </a:rPr>
              <a:t> 物流联盟模式</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60419"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D468F17A-30A8-49A9-9031-138049D095CE}" type="slidenum">
              <a:rPr lang="en-US" altLang="zh-CN" sz="1000">
                <a:solidFill>
                  <a:schemeClr val="tx1"/>
                </a:solidFill>
                <a:latin typeface="Verdana" pitchFamily="34" charset="0"/>
              </a:rPr>
              <a:pPr algn="ctr" eaLnBrk="1" hangingPunct="1">
                <a:buFont typeface="Arial" pitchFamily="34" charset="0"/>
                <a:buNone/>
              </a:pPr>
              <a:t>46</a:t>
            </a:fld>
            <a:endParaRPr lang="zh-CN" altLang="en-US" sz="1000">
              <a:solidFill>
                <a:schemeClr val="tx1"/>
              </a:solidFill>
              <a:latin typeface="Verdana" pitchFamily="34" charset="0"/>
            </a:endParaRPr>
          </a:p>
        </p:txBody>
      </p:sp>
      <p:sp>
        <p:nvSpPr>
          <p:cNvPr id="60420" name="Rectangle 2"/>
          <p:cNvSpPr>
            <a:spLocks noGrp="1" noChangeArrowheads="1"/>
          </p:cNvSpPr>
          <p:nvPr>
            <p:ph type="title" idx="4294967295"/>
          </p:nvPr>
        </p:nvSpPr>
        <p:spPr/>
        <p:txBody>
          <a:bodyPr/>
          <a:lstStyle/>
          <a:p>
            <a:pPr eaLnBrk="1" hangingPunct="1"/>
            <a:r>
              <a:rPr lang="en-US" altLang="zh-CN" smtClean="0">
                <a:ea typeface="宋体" pitchFamily="2" charset="-122"/>
              </a:rPr>
              <a:t>7</a:t>
            </a:r>
            <a:r>
              <a:rPr lang="zh-CN" altLang="en-US" smtClean="0">
                <a:ea typeface="宋体" pitchFamily="2" charset="-122"/>
              </a:rPr>
              <a:t>.3电子商务物流配送管理</a:t>
            </a:r>
          </a:p>
        </p:txBody>
      </p:sp>
      <p:grpSp>
        <p:nvGrpSpPr>
          <p:cNvPr id="60421" name="Group 3"/>
          <p:cNvGrpSpPr>
            <a:grpSpLocks/>
          </p:cNvGrpSpPr>
          <p:nvPr/>
        </p:nvGrpSpPr>
        <p:grpSpPr bwMode="auto">
          <a:xfrm>
            <a:off x="1981200" y="1905000"/>
            <a:ext cx="5284788" cy="530225"/>
            <a:chOff x="0" y="0"/>
            <a:chExt cx="3329" cy="334"/>
          </a:xfrm>
        </p:grpSpPr>
        <p:sp>
          <p:nvSpPr>
            <p:cNvPr id="60441" name="Line 4"/>
            <p:cNvSpPr>
              <a:spLocks noChangeShapeType="1"/>
            </p:cNvSpPr>
            <p:nvPr/>
          </p:nvSpPr>
          <p:spPr bwMode="auto">
            <a:xfrm>
              <a:off x="153" y="286"/>
              <a:ext cx="3176"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60442" name="Group 5"/>
            <p:cNvGrpSpPr>
              <a:grpSpLocks/>
            </p:cNvGrpSpPr>
            <p:nvPr/>
          </p:nvGrpSpPr>
          <p:grpSpPr bwMode="auto">
            <a:xfrm>
              <a:off x="0" y="219"/>
              <a:ext cx="115" cy="115"/>
              <a:chOff x="0" y="0"/>
              <a:chExt cx="115" cy="115"/>
            </a:xfrm>
          </p:grpSpPr>
          <p:sp>
            <p:nvSpPr>
              <p:cNvPr id="60444" name="AutoShape 6"/>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rot="10800000" vert="eaVert"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60445" name="AutoShape 7"/>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vert="eaVert"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60443" name="Text Box 8"/>
            <p:cNvSpPr txBox="1">
              <a:spLocks noChangeArrowheads="1"/>
            </p:cNvSpPr>
            <p:nvPr/>
          </p:nvSpPr>
          <p:spPr bwMode="auto">
            <a:xfrm>
              <a:off x="96" y="0"/>
              <a:ext cx="2107" cy="291"/>
            </a:xfrm>
            <a:prstGeom prst="rect">
              <a:avLst/>
            </a:prstGeom>
            <a:noFill/>
            <a:ln w="9525">
              <a:noFill/>
              <a:miter lim="800000"/>
              <a:headEnd/>
              <a:tailEnd/>
            </a:ln>
          </p:spPr>
          <p:txBody>
            <a:bodyPr wrap="none">
              <a:spAutoFit/>
            </a:bodyPr>
            <a:lstStyle/>
            <a:p>
              <a:pPr>
                <a:buFont typeface="Arial" pitchFamily="34" charset="0"/>
                <a:buNone/>
              </a:pPr>
              <a:r>
                <a:rPr lang="en-US" altLang="zh-CN"/>
                <a:t>7.</a:t>
              </a:r>
              <a:r>
                <a:rPr lang="zh-CN" altLang="en-US"/>
                <a:t>3.1电子商务订单履行</a:t>
              </a:r>
            </a:p>
          </p:txBody>
        </p:sp>
      </p:grpSp>
      <p:grpSp>
        <p:nvGrpSpPr>
          <p:cNvPr id="60422" name="Group 9"/>
          <p:cNvGrpSpPr>
            <a:grpSpLocks/>
          </p:cNvGrpSpPr>
          <p:nvPr/>
        </p:nvGrpSpPr>
        <p:grpSpPr bwMode="auto">
          <a:xfrm>
            <a:off x="1966913" y="2743200"/>
            <a:ext cx="5299075" cy="606425"/>
            <a:chOff x="0" y="-48"/>
            <a:chExt cx="3338" cy="382"/>
          </a:xfrm>
        </p:grpSpPr>
        <p:sp>
          <p:nvSpPr>
            <p:cNvPr id="60436" name="Line 10"/>
            <p:cNvSpPr>
              <a:spLocks noChangeShapeType="1"/>
            </p:cNvSpPr>
            <p:nvPr/>
          </p:nvSpPr>
          <p:spPr bwMode="auto">
            <a:xfrm>
              <a:off x="153" y="286"/>
              <a:ext cx="3185" cy="5"/>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60437" name="Group 11"/>
            <p:cNvGrpSpPr>
              <a:grpSpLocks/>
            </p:cNvGrpSpPr>
            <p:nvPr/>
          </p:nvGrpSpPr>
          <p:grpSpPr bwMode="auto">
            <a:xfrm>
              <a:off x="0" y="219"/>
              <a:ext cx="115" cy="115"/>
              <a:chOff x="0" y="0"/>
              <a:chExt cx="115" cy="115"/>
            </a:xfrm>
          </p:grpSpPr>
          <p:sp>
            <p:nvSpPr>
              <p:cNvPr id="60439" name="AutoShape 12"/>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60440" name="AutoShape 13"/>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60438" name="Text Box 14"/>
            <p:cNvSpPr txBox="1">
              <a:spLocks noChangeArrowheads="1"/>
            </p:cNvSpPr>
            <p:nvPr/>
          </p:nvSpPr>
          <p:spPr bwMode="auto">
            <a:xfrm>
              <a:off x="105" y="-48"/>
              <a:ext cx="2832" cy="291"/>
            </a:xfrm>
            <a:prstGeom prst="rect">
              <a:avLst/>
            </a:prstGeom>
            <a:noFill/>
            <a:ln w="9525">
              <a:noFill/>
              <a:miter lim="800000"/>
              <a:headEnd/>
              <a:tailEnd/>
            </a:ln>
          </p:spPr>
          <p:txBody>
            <a:bodyPr>
              <a:spAutoFit/>
            </a:bodyPr>
            <a:lstStyle/>
            <a:p>
              <a:pPr>
                <a:buFont typeface="Arial" pitchFamily="34" charset="0"/>
                <a:buNone/>
              </a:pPr>
              <a:r>
                <a:rPr lang="en-US" altLang="zh-CN"/>
                <a:t>7.</a:t>
              </a:r>
              <a:r>
                <a:rPr lang="zh-CN" altLang="en-US"/>
                <a:t>3</a:t>
              </a:r>
              <a:r>
                <a:rPr lang="en-US" altLang="zh-CN"/>
                <a:t>.2</a:t>
              </a:r>
              <a:r>
                <a:rPr lang="zh-CN" altLang="en-US"/>
                <a:t>电子商务配送流程</a:t>
              </a:r>
            </a:p>
          </p:txBody>
        </p:sp>
      </p:grpSp>
      <p:grpSp>
        <p:nvGrpSpPr>
          <p:cNvPr id="60423" name="Group 15"/>
          <p:cNvGrpSpPr>
            <a:grpSpLocks/>
          </p:cNvGrpSpPr>
          <p:nvPr/>
        </p:nvGrpSpPr>
        <p:grpSpPr bwMode="auto">
          <a:xfrm>
            <a:off x="1966913" y="3733800"/>
            <a:ext cx="5286375" cy="533400"/>
            <a:chOff x="0" y="-2"/>
            <a:chExt cx="3330" cy="336"/>
          </a:xfrm>
        </p:grpSpPr>
        <p:sp>
          <p:nvSpPr>
            <p:cNvPr id="60431" name="Line 16"/>
            <p:cNvSpPr>
              <a:spLocks noChangeShapeType="1"/>
            </p:cNvSpPr>
            <p:nvPr/>
          </p:nvSpPr>
          <p:spPr bwMode="auto">
            <a:xfrm>
              <a:off x="153" y="286"/>
              <a:ext cx="3177" cy="3"/>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60432" name="Group 17"/>
            <p:cNvGrpSpPr>
              <a:grpSpLocks/>
            </p:cNvGrpSpPr>
            <p:nvPr/>
          </p:nvGrpSpPr>
          <p:grpSpPr bwMode="auto">
            <a:xfrm>
              <a:off x="0" y="219"/>
              <a:ext cx="115" cy="115"/>
              <a:chOff x="0" y="0"/>
              <a:chExt cx="115" cy="115"/>
            </a:xfrm>
          </p:grpSpPr>
          <p:sp>
            <p:nvSpPr>
              <p:cNvPr id="60434" name="AutoShape 18"/>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60435" name="AutoShape 19"/>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60433" name="Text Box 20"/>
            <p:cNvSpPr txBox="1">
              <a:spLocks noChangeArrowheads="1"/>
            </p:cNvSpPr>
            <p:nvPr/>
          </p:nvSpPr>
          <p:spPr bwMode="auto">
            <a:xfrm>
              <a:off x="105" y="-2"/>
              <a:ext cx="2160" cy="291"/>
            </a:xfrm>
            <a:prstGeom prst="rect">
              <a:avLst/>
            </a:prstGeom>
            <a:noFill/>
            <a:ln w="9525">
              <a:noFill/>
              <a:miter lim="800000"/>
              <a:headEnd/>
              <a:tailEnd/>
            </a:ln>
          </p:spPr>
          <p:txBody>
            <a:bodyPr wrap="none">
              <a:spAutoFit/>
            </a:bodyPr>
            <a:lstStyle/>
            <a:p>
              <a:pPr>
                <a:buFont typeface="Arial" pitchFamily="34" charset="0"/>
                <a:buNone/>
              </a:pPr>
              <a:r>
                <a:rPr lang="en-US" altLang="zh-CN"/>
                <a:t>7.</a:t>
              </a:r>
              <a:r>
                <a:rPr lang="zh-CN" altLang="en-US"/>
                <a:t>3.3</a:t>
              </a:r>
              <a:r>
                <a:rPr lang="en-US" altLang="zh-CN"/>
                <a:t> </a:t>
              </a:r>
              <a:r>
                <a:rPr lang="zh-CN" altLang="en-US"/>
                <a:t>物流配送中心管理</a:t>
              </a:r>
            </a:p>
          </p:txBody>
        </p:sp>
      </p:grpSp>
      <p:grpSp>
        <p:nvGrpSpPr>
          <p:cNvPr id="60424" name="Group 21"/>
          <p:cNvGrpSpPr>
            <a:grpSpLocks/>
          </p:cNvGrpSpPr>
          <p:nvPr/>
        </p:nvGrpSpPr>
        <p:grpSpPr bwMode="auto">
          <a:xfrm>
            <a:off x="1966913" y="4648200"/>
            <a:ext cx="5299075" cy="534988"/>
            <a:chOff x="0" y="0"/>
            <a:chExt cx="3177" cy="337"/>
          </a:xfrm>
        </p:grpSpPr>
        <p:sp>
          <p:nvSpPr>
            <p:cNvPr id="60426" name="Line 22"/>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60427" name="Group 23"/>
            <p:cNvGrpSpPr>
              <a:grpSpLocks/>
            </p:cNvGrpSpPr>
            <p:nvPr/>
          </p:nvGrpSpPr>
          <p:grpSpPr bwMode="auto">
            <a:xfrm>
              <a:off x="0" y="216"/>
              <a:ext cx="115" cy="121"/>
              <a:chOff x="0" y="-3"/>
              <a:chExt cx="115" cy="121"/>
            </a:xfrm>
          </p:grpSpPr>
          <p:sp>
            <p:nvSpPr>
              <p:cNvPr id="60429" name="AutoShape 24"/>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60430" name="AutoShape 25"/>
              <p:cNvSpPr>
                <a:spLocks noChangeArrowheads="1"/>
              </p:cNvSpPr>
              <p:nvPr/>
            </p:nvSpPr>
            <p:spPr bwMode="auto">
              <a:xfrm rot="19049955" flipH="1">
                <a:off x="2" y="-3"/>
                <a:ext cx="109" cy="121"/>
              </a:xfrm>
              <a:prstGeom prst="rtTriangle">
                <a:avLst/>
              </a:prstGeom>
              <a:solidFill>
                <a:schemeClr val="accent1"/>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60428" name="Text Box 26"/>
            <p:cNvSpPr txBox="1">
              <a:spLocks noChangeArrowheads="1"/>
            </p:cNvSpPr>
            <p:nvPr/>
          </p:nvSpPr>
          <p:spPr bwMode="auto">
            <a:xfrm>
              <a:off x="100" y="0"/>
              <a:ext cx="2933" cy="291"/>
            </a:xfrm>
            <a:prstGeom prst="rect">
              <a:avLst/>
            </a:prstGeom>
            <a:noFill/>
            <a:ln w="9525">
              <a:noFill/>
              <a:miter lim="800000"/>
              <a:headEnd/>
              <a:tailEnd/>
            </a:ln>
          </p:spPr>
          <p:txBody>
            <a:bodyPr wrap="none">
              <a:spAutoFit/>
            </a:bodyPr>
            <a:lstStyle/>
            <a:p>
              <a:pPr>
                <a:buFont typeface="Arial" pitchFamily="34" charset="0"/>
                <a:buNone/>
              </a:pPr>
              <a:r>
                <a:rPr lang="en-US" altLang="zh-CN"/>
                <a:t>7.</a:t>
              </a:r>
              <a:r>
                <a:rPr lang="zh-CN" altLang="en-US"/>
                <a:t>3.4电子商务物流配送质量的评价</a:t>
              </a:r>
            </a:p>
          </p:txBody>
        </p:sp>
      </p:grpSp>
      <p:sp>
        <p:nvSpPr>
          <p:cNvPr id="60425" name="灯片编号占位符 1"/>
          <p:cNvSpPr>
            <a:spLocks noGrp="1" noChangeArrowheads="1"/>
          </p:cNvSpPr>
          <p:nvPr>
            <p:ph type="sldNum" sz="quarter" idx="12"/>
          </p:nvPr>
        </p:nvSpPr>
        <p:spPr>
          <a:noFill/>
        </p:spPr>
        <p:txBody>
          <a:bodyPr/>
          <a:lstStyle/>
          <a:p>
            <a:fld id="{BE5CC07D-D5A5-486A-AF8E-EDDE3610E136}" type="slidenum">
              <a:rPr lang="en-US" altLang="zh-CN"/>
              <a:pPr/>
              <a:t>46</a:t>
            </a:fld>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CN" smtClean="0">
                <a:ea typeface="宋体" pitchFamily="2" charset="-122"/>
              </a:rPr>
              <a:t>7</a:t>
            </a:r>
            <a:r>
              <a:rPr lang="zh-CN" altLang="en-US" smtClean="0">
                <a:ea typeface="宋体" pitchFamily="2" charset="-122"/>
              </a:rPr>
              <a:t>.3.1电子商务订单履行</a:t>
            </a:r>
          </a:p>
        </p:txBody>
      </p:sp>
      <p:sp>
        <p:nvSpPr>
          <p:cNvPr id="61443" name="Rectangle 3"/>
          <p:cNvSpPr>
            <a:spLocks noGrp="1" noChangeArrowheads="1"/>
          </p:cNvSpPr>
          <p:nvPr>
            <p:ph type="body" idx="1"/>
          </p:nvPr>
        </p:nvSpPr>
        <p:spPr>
          <a:xfrm>
            <a:off x="390525" y="1676400"/>
            <a:ext cx="8362950" cy="2514600"/>
          </a:xfrm>
        </p:spPr>
        <p:txBody>
          <a:bodyPr/>
          <a:lstStyle/>
          <a:p>
            <a:pPr marL="0" indent="719138" algn="just">
              <a:spcBef>
                <a:spcPct val="0"/>
              </a:spcBef>
              <a:buFont typeface="Wingdings" pitchFamily="2" charset="2"/>
              <a:buNone/>
            </a:pPr>
            <a:r>
              <a:rPr lang="zh-CN" altLang="en-US" b="1" dirty="0" smtClean="0">
                <a:solidFill>
                  <a:srgbClr val="FF0000"/>
                </a:solidFill>
                <a:ea typeface="宋体" pitchFamily="2" charset="-122"/>
              </a:rPr>
              <a:t>订单履行</a:t>
            </a:r>
            <a:r>
              <a:rPr lang="zh-CN" altLang="en-US" b="1" dirty="0" smtClean="0">
                <a:solidFill>
                  <a:srgbClr val="000000"/>
                </a:solidFill>
                <a:latin typeface="Times New Roman" pitchFamily="18" charset="0"/>
                <a:ea typeface="宋体" pitchFamily="2" charset="-122"/>
                <a:cs typeface="Times New Roman" pitchFamily="18" charset="0"/>
              </a:rPr>
              <a:t>（Oder Fulfillment）</a:t>
            </a:r>
            <a:r>
              <a:rPr lang="zh-CN" altLang="en-US" b="1" dirty="0" smtClean="0">
                <a:solidFill>
                  <a:srgbClr val="000000"/>
                </a:solidFill>
                <a:ea typeface="宋体" pitchFamily="2" charset="-122"/>
              </a:rPr>
              <a:t>是指客户订单的接收、处理优化、物品拣选、订单整合和包装的过程，包括了对物品的物理操作和相应的信息处理。订单履行是实现配送中心功能的关键环节，决定了订单执行的效率、准确性并负责反馈库存可得性，最终决定了客户的满意度。因此，订单履行是电子商务企业的核心竞争力所在。</a:t>
            </a:r>
          </a:p>
        </p:txBody>
      </p:sp>
      <p:sp>
        <p:nvSpPr>
          <p:cNvPr id="61444" name="灯片编号占位符 1"/>
          <p:cNvSpPr>
            <a:spLocks noGrp="1" noChangeArrowheads="1"/>
          </p:cNvSpPr>
          <p:nvPr>
            <p:ph type="sldNum" sz="quarter" idx="12"/>
          </p:nvPr>
        </p:nvSpPr>
        <p:spPr>
          <a:noFill/>
        </p:spPr>
        <p:txBody>
          <a:bodyPr/>
          <a:lstStyle/>
          <a:p>
            <a:fld id="{0E86EF3E-0DEC-4510-84E1-A3863ED68292}" type="slidenum">
              <a:rPr lang="en-US" altLang="zh-CN"/>
              <a:pPr/>
              <a:t>47</a:t>
            </a:fld>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p:txBody>
          <a:bodyPr/>
          <a:lstStyle/>
          <a:p>
            <a:pPr>
              <a:buFont typeface="Wingdings" pitchFamily="2" charset="2"/>
              <a:buNone/>
              <a:defRPr/>
            </a:pPr>
            <a:r>
              <a:rPr lang="zh-CN" altLang="en-US" b="1" dirty="0">
                <a:solidFill>
                  <a:srgbClr val="0066FF"/>
                </a:solidFill>
                <a:ea typeface="宋体" panose="02010600030101010101" pitchFamily="2" charset="-122"/>
              </a:rPr>
              <a:t>1）电子商务订单履行的基本内容</a:t>
            </a:r>
          </a:p>
          <a:p>
            <a:pPr marL="0" indent="540000" algn="just">
              <a:buFont typeface="Wingdings" pitchFamily="2" charset="2"/>
              <a:buNone/>
              <a:defRPr/>
            </a:pPr>
            <a:r>
              <a:rPr lang="en-US" altLang="zh-CN" b="1" dirty="0">
                <a:solidFill>
                  <a:srgbClr val="000000"/>
                </a:solidFill>
                <a:latin typeface="Times New Roman" pitchFamily="18" charset="0"/>
                <a:ea typeface="宋体" panose="02010600030101010101" pitchFamily="2" charset="-122"/>
                <a:cs typeface="Times New Roman" pitchFamily="18" charset="0"/>
              </a:rPr>
              <a:t>B2C</a:t>
            </a:r>
            <a:r>
              <a:rPr lang="zh-CN" altLang="en-US" b="1" dirty="0">
                <a:solidFill>
                  <a:srgbClr val="000000"/>
                </a:solidFill>
                <a:latin typeface="Times New Roman" pitchFamily="18" charset="0"/>
                <a:ea typeface="宋体" panose="02010600030101010101" pitchFamily="2" charset="-122"/>
                <a:cs typeface="Times New Roman" pitchFamily="18" charset="0"/>
              </a:rPr>
              <a:t>电子商务是传统企业切入电子商务最直接的方式，体现出订单数量较多，特别是一对多的业务特征，</a:t>
            </a:r>
            <a:r>
              <a:rPr lang="en-US" altLang="zh-CN" b="1" dirty="0">
                <a:solidFill>
                  <a:srgbClr val="000000"/>
                </a:solidFill>
                <a:latin typeface="Times New Roman" pitchFamily="18" charset="0"/>
                <a:ea typeface="宋体" panose="02010600030101010101" pitchFamily="2" charset="-122"/>
                <a:cs typeface="Times New Roman" pitchFamily="18" charset="0"/>
              </a:rPr>
              <a:t>B2C</a:t>
            </a:r>
            <a:r>
              <a:rPr lang="zh-CN" altLang="en-US" b="1" dirty="0">
                <a:solidFill>
                  <a:srgbClr val="000000"/>
                </a:solidFill>
                <a:latin typeface="Times New Roman" pitchFamily="18" charset="0"/>
                <a:ea typeface="宋体" panose="02010600030101010101" pitchFamily="2" charset="-122"/>
                <a:cs typeface="Times New Roman" pitchFamily="18" charset="0"/>
              </a:rPr>
              <a:t>电子商务的基本支撑主要是网络和物流。因此，建设现代配送中心成为</a:t>
            </a:r>
            <a:r>
              <a:rPr lang="en-US" altLang="zh-CN" b="1" dirty="0">
                <a:solidFill>
                  <a:srgbClr val="000000"/>
                </a:solidFill>
                <a:latin typeface="Times New Roman" pitchFamily="18" charset="0"/>
                <a:ea typeface="宋体" panose="02010600030101010101" pitchFamily="2" charset="-122"/>
                <a:cs typeface="Times New Roman" pitchFamily="18" charset="0"/>
              </a:rPr>
              <a:t>B2C</a:t>
            </a:r>
            <a:r>
              <a:rPr lang="zh-CN" altLang="en-US" b="1" dirty="0">
                <a:solidFill>
                  <a:srgbClr val="000000"/>
                </a:solidFill>
                <a:ea typeface="宋体" panose="02010600030101010101" pitchFamily="2" charset="-122"/>
              </a:rPr>
              <a:t>电子商务订单履行的关键内容。</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（1）订单接收及处理  </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（2）订单拣选 </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（3）订单配送 </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（4）订单跟踪</a:t>
            </a:r>
          </a:p>
        </p:txBody>
      </p:sp>
      <p:sp>
        <p:nvSpPr>
          <p:cNvPr id="62467" name="灯片编号占位符 1"/>
          <p:cNvSpPr>
            <a:spLocks noGrp="1" noChangeArrowheads="1"/>
          </p:cNvSpPr>
          <p:nvPr>
            <p:ph type="sldNum" sz="quarter" idx="12"/>
          </p:nvPr>
        </p:nvSpPr>
        <p:spPr>
          <a:noFill/>
        </p:spPr>
        <p:txBody>
          <a:bodyPr/>
          <a:lstStyle/>
          <a:p>
            <a:fld id="{DD09DCBA-CF1B-46AB-9F4B-A00CC6F5EA06}" type="slidenum">
              <a:rPr lang="en-US" altLang="zh-CN"/>
              <a:pPr/>
              <a:t>48</a:t>
            </a:fld>
            <a:endParaRPr lang="zh-CN" altLang="en-US"/>
          </a:p>
        </p:txBody>
      </p:sp>
      <p:sp>
        <p:nvSpPr>
          <p:cNvPr id="62468" name="Rectangle 2"/>
          <p:cNvSpPr>
            <a:spLocks noGrp="1" noChangeArrowheads="1"/>
          </p:cNvSpPr>
          <p:nvPr>
            <p:ph type="title"/>
          </p:nvPr>
        </p:nvSpPr>
        <p:spPr/>
        <p:txBody>
          <a:bodyPr/>
          <a:lstStyle/>
          <a:p>
            <a:r>
              <a:rPr lang="en-US" altLang="zh-CN" smtClean="0">
                <a:ea typeface="宋体" pitchFamily="2" charset="-122"/>
              </a:rPr>
              <a:t>7</a:t>
            </a:r>
            <a:r>
              <a:rPr lang="zh-CN" altLang="en-US" smtClean="0">
                <a:ea typeface="宋体" pitchFamily="2" charset="-122"/>
              </a:rPr>
              <a:t>.3.1电子商务订单履行</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p:txBody>
          <a:bodyPr/>
          <a:lstStyle/>
          <a:p>
            <a:pPr>
              <a:buFont typeface="Wingdings" pitchFamily="2" charset="2"/>
              <a:buNone/>
              <a:defRPr/>
            </a:pPr>
            <a:r>
              <a:rPr lang="en-US" altLang="zh-CN" b="1" dirty="0">
                <a:solidFill>
                  <a:srgbClr val="0066FF"/>
                </a:solidFill>
                <a:ea typeface="宋体" panose="02010600030101010101" pitchFamily="2" charset="-122"/>
              </a:rPr>
              <a:t>2</a:t>
            </a:r>
            <a:r>
              <a:rPr lang="zh-CN" altLang="en-US" b="1" dirty="0">
                <a:solidFill>
                  <a:srgbClr val="0066FF"/>
                </a:solidFill>
                <a:ea typeface="宋体" panose="02010600030101010101" pitchFamily="2" charset="-122"/>
              </a:rPr>
              <a:t>）电子商务订单履行的主要难点</a:t>
            </a:r>
          </a:p>
          <a:p>
            <a:pPr marL="0" indent="540000">
              <a:spcBef>
                <a:spcPts val="1200"/>
              </a:spcBef>
              <a:buFont typeface="Wingdings" pitchFamily="2" charset="2"/>
              <a:buNone/>
              <a:defRPr/>
            </a:pPr>
            <a:r>
              <a:rPr lang="zh-CN" altLang="en-US" b="1" dirty="0">
                <a:solidFill>
                  <a:srgbClr val="000000"/>
                </a:solidFill>
                <a:ea typeface="宋体" panose="02010600030101010101" pitchFamily="2" charset="-122"/>
              </a:rPr>
              <a:t>对于大多数综合性的</a:t>
            </a:r>
            <a:r>
              <a:rPr lang="en-US" altLang="zh-CN" b="1" dirty="0">
                <a:solidFill>
                  <a:srgbClr val="000000"/>
                </a:solidFill>
                <a:latin typeface="Times New Roman" pitchFamily="18" charset="0"/>
                <a:ea typeface="宋体" panose="02010600030101010101" pitchFamily="2" charset="-122"/>
                <a:cs typeface="Times New Roman" pitchFamily="18" charset="0"/>
              </a:rPr>
              <a:t>B2C</a:t>
            </a:r>
            <a:r>
              <a:rPr lang="zh-CN" altLang="en-US" b="1" dirty="0">
                <a:solidFill>
                  <a:srgbClr val="000000"/>
                </a:solidFill>
                <a:ea typeface="宋体" panose="02010600030101010101" pitchFamily="2" charset="-122"/>
              </a:rPr>
              <a:t>电子商务企业来说，订单处理的主要难点在于数量大、分布广、品种多、配送时间短、随机性强等。</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）订单数量众多和订单结构复杂</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）库存量单位大 </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）响应时间短 </a:t>
            </a:r>
          </a:p>
          <a:p>
            <a:pPr marL="0" indent="0">
              <a:spcBef>
                <a:spcPts val="24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）随机性强 </a:t>
            </a:r>
          </a:p>
        </p:txBody>
      </p:sp>
      <p:sp>
        <p:nvSpPr>
          <p:cNvPr id="63491" name="灯片编号占位符 1"/>
          <p:cNvSpPr>
            <a:spLocks noGrp="1" noChangeArrowheads="1"/>
          </p:cNvSpPr>
          <p:nvPr>
            <p:ph type="sldNum" sz="quarter" idx="12"/>
          </p:nvPr>
        </p:nvSpPr>
        <p:spPr>
          <a:noFill/>
        </p:spPr>
        <p:txBody>
          <a:bodyPr/>
          <a:lstStyle/>
          <a:p>
            <a:fld id="{6425E1F0-6F63-41E2-AD97-EFC38DBF6367}" type="slidenum">
              <a:rPr lang="en-US" altLang="zh-CN"/>
              <a:pPr/>
              <a:t>49</a:t>
            </a:fld>
            <a:endParaRPr lang="zh-CN" altLang="en-US"/>
          </a:p>
        </p:txBody>
      </p:sp>
      <p:sp>
        <p:nvSpPr>
          <p:cNvPr id="63492" name="Rectangle 2"/>
          <p:cNvSpPr>
            <a:spLocks noGrp="1" noChangeArrowheads="1"/>
          </p:cNvSpPr>
          <p:nvPr>
            <p:ph type="title"/>
          </p:nvPr>
        </p:nvSpPr>
        <p:spPr/>
        <p:txBody>
          <a:bodyPr/>
          <a:lstStyle/>
          <a:p>
            <a:r>
              <a:rPr lang="en-US" altLang="zh-CN" smtClean="0">
                <a:ea typeface="宋体" pitchFamily="2" charset="-122"/>
              </a:rPr>
              <a:t>7</a:t>
            </a:r>
            <a:r>
              <a:rPr lang="zh-CN" altLang="en-US" smtClean="0">
                <a:ea typeface="宋体" pitchFamily="2" charset="-122"/>
              </a:rPr>
              <a:t>.3.1电子商务订单履行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13315" name="Rectangle 2"/>
          <p:cNvSpPr>
            <a:spLocks noGrp="1" noChangeArrowheads="1"/>
          </p:cNvSpPr>
          <p:nvPr>
            <p:ph type="title" idx="4294967295"/>
          </p:nvPr>
        </p:nvSpPr>
        <p:spPr>
          <a:xfrm>
            <a:off x="2792413" y="228600"/>
            <a:ext cx="6302375" cy="603250"/>
          </a:xfrm>
        </p:spPr>
        <p:txBody>
          <a:bodyPr/>
          <a:lstStyle/>
          <a:p>
            <a:r>
              <a:rPr lang="en-US" altLang="zh-CN" smtClean="0">
                <a:ea typeface="宋体" pitchFamily="2" charset="-122"/>
              </a:rPr>
              <a:t>7.1.1</a:t>
            </a:r>
            <a:r>
              <a:rPr lang="zh-CN" altLang="en-US" smtClean="0">
                <a:ea typeface="宋体" pitchFamily="2" charset="-122"/>
              </a:rPr>
              <a:t> </a:t>
            </a:r>
            <a:r>
              <a:rPr lang="zh-CN" altLang="zh-CN" smtClean="0">
                <a:ea typeface="宋体" pitchFamily="2" charset="-122"/>
              </a:rPr>
              <a:t>电子商务物流</a:t>
            </a:r>
            <a:r>
              <a:rPr lang="zh-CN" altLang="en-US" smtClean="0">
                <a:ea typeface="宋体" pitchFamily="2" charset="-122"/>
              </a:rPr>
              <a:t>发展现状</a:t>
            </a:r>
          </a:p>
        </p:txBody>
      </p:sp>
      <p:sp>
        <p:nvSpPr>
          <p:cNvPr id="21509" name="Rectangle 3"/>
          <p:cNvSpPr>
            <a:spLocks noGrp="1" noChangeArrowheads="1"/>
          </p:cNvSpPr>
          <p:nvPr>
            <p:ph type="body" idx="4294967295"/>
          </p:nvPr>
        </p:nvSpPr>
        <p:spPr>
          <a:xfrm>
            <a:off x="1828872" y="1676400"/>
            <a:ext cx="6991278" cy="3962400"/>
          </a:xfrm>
        </p:spPr>
        <p:txBody>
          <a:bodyPr/>
          <a:lstStyle/>
          <a:p>
            <a:pPr marL="0" indent="0">
              <a:spcBef>
                <a:spcPts val="0"/>
              </a:spcBef>
              <a:buFont typeface="Wingdings" pitchFamily="2" charset="2"/>
              <a:buNone/>
              <a:defRPr/>
            </a:pPr>
            <a:r>
              <a:rPr lang="en-US" altLang="zh-CN" b="1" dirty="0">
                <a:solidFill>
                  <a:srgbClr val="0066FF"/>
                </a:solidFill>
                <a:ea typeface="宋体" panose="02010600030101010101" pitchFamily="2" charset="-122"/>
              </a:rPr>
              <a:t>1</a:t>
            </a:r>
            <a:r>
              <a:rPr lang="zh-CN" altLang="en-US" b="1" dirty="0">
                <a:solidFill>
                  <a:srgbClr val="0066FF"/>
                </a:solidFill>
                <a:ea typeface="宋体" panose="02010600030101010101" pitchFamily="2" charset="-122"/>
              </a:rPr>
              <a:t>）发展规模不断</a:t>
            </a:r>
            <a:r>
              <a:rPr lang="zh-CN" altLang="en-US" b="1" dirty="0" smtClean="0">
                <a:solidFill>
                  <a:srgbClr val="0066FF"/>
                </a:solidFill>
                <a:ea typeface="宋体" panose="02010600030101010101" pitchFamily="2" charset="-122"/>
              </a:rPr>
              <a:t>扩大</a:t>
            </a:r>
            <a:endParaRPr lang="en-US" altLang="zh-CN" b="1" dirty="0" smtClean="0">
              <a:solidFill>
                <a:srgbClr val="000000"/>
              </a:solidFill>
              <a:ea typeface="宋体" panose="02010600030101010101" pitchFamily="2" charset="-122"/>
            </a:endParaRPr>
          </a:p>
          <a:p>
            <a:pPr marL="0" indent="0">
              <a:spcBef>
                <a:spcPts val="0"/>
              </a:spcBef>
              <a:buFont typeface="Wingdings" pitchFamily="2" charset="2"/>
              <a:buNone/>
              <a:defRPr/>
            </a:pPr>
            <a:endParaRPr lang="en-US" altLang="zh-CN" b="1" dirty="0" smtClean="0">
              <a:solidFill>
                <a:srgbClr val="000000"/>
              </a:solidFill>
              <a:ea typeface="宋体" panose="02010600030101010101" pitchFamily="2" charset="-122"/>
            </a:endParaRPr>
          </a:p>
          <a:p>
            <a:pPr marL="0" indent="0">
              <a:spcBef>
                <a:spcPts val="0"/>
              </a:spcBef>
              <a:buNone/>
              <a:defRPr/>
            </a:pPr>
            <a:r>
              <a:rPr lang="en-US" altLang="zh-CN" b="1" dirty="0" smtClean="0">
                <a:solidFill>
                  <a:srgbClr val="0066FF"/>
                </a:solidFill>
                <a:ea typeface="宋体" panose="02010600030101010101" pitchFamily="2" charset="-122"/>
              </a:rPr>
              <a:t>2</a:t>
            </a:r>
            <a:r>
              <a:rPr lang="zh-CN" altLang="en-US" b="1" dirty="0" smtClean="0">
                <a:solidFill>
                  <a:srgbClr val="0066FF"/>
                </a:solidFill>
                <a:ea typeface="宋体" panose="02010600030101010101" pitchFamily="2" charset="-122"/>
              </a:rPr>
              <a:t>）企业主体多元发展</a:t>
            </a:r>
            <a:endParaRPr lang="zh-CN" altLang="zh-CN" b="1" dirty="0" smtClean="0">
              <a:solidFill>
                <a:srgbClr val="0066FF"/>
              </a:solidFill>
              <a:ea typeface="宋体" panose="02010600030101010101" pitchFamily="2" charset="-122"/>
            </a:endParaRPr>
          </a:p>
          <a:p>
            <a:pPr marL="0" indent="0">
              <a:spcBef>
                <a:spcPts val="0"/>
              </a:spcBef>
              <a:buFont typeface="Wingdings" pitchFamily="2" charset="2"/>
              <a:buNone/>
              <a:defRPr/>
            </a:pPr>
            <a:endParaRPr lang="en-US" altLang="zh-CN" b="1" dirty="0" smtClean="0">
              <a:solidFill>
                <a:srgbClr val="0066FF"/>
              </a:solidFill>
              <a:ea typeface="宋体" panose="02010600030101010101" pitchFamily="2" charset="-122"/>
            </a:endParaRPr>
          </a:p>
          <a:p>
            <a:pPr marL="0" indent="0">
              <a:spcBef>
                <a:spcPts val="0"/>
              </a:spcBef>
              <a:buNone/>
              <a:defRPr/>
            </a:pPr>
            <a:r>
              <a:rPr lang="en-US" altLang="zh-CN" b="1" dirty="0" smtClean="0">
                <a:solidFill>
                  <a:srgbClr val="0066FF"/>
                </a:solidFill>
                <a:ea typeface="宋体" panose="02010600030101010101" pitchFamily="2" charset="-122"/>
              </a:rPr>
              <a:t>3</a:t>
            </a:r>
            <a:r>
              <a:rPr lang="zh-CN" altLang="en-US" b="1" dirty="0" smtClean="0">
                <a:solidFill>
                  <a:srgbClr val="0066FF"/>
                </a:solidFill>
                <a:ea typeface="宋体" panose="02010600030101010101" pitchFamily="2" charset="-122"/>
              </a:rPr>
              <a:t>）服务能力不断提升</a:t>
            </a:r>
            <a:endParaRPr lang="zh-CN" altLang="zh-CN" b="1" dirty="0" smtClean="0">
              <a:solidFill>
                <a:srgbClr val="0066FF"/>
              </a:solidFill>
              <a:ea typeface="宋体" panose="02010600030101010101" pitchFamily="2" charset="-122"/>
            </a:endParaRPr>
          </a:p>
          <a:p>
            <a:pPr marL="0" indent="0">
              <a:spcBef>
                <a:spcPts val="0"/>
              </a:spcBef>
              <a:buFont typeface="Wingdings" pitchFamily="2" charset="2"/>
              <a:buNone/>
              <a:defRPr/>
            </a:pPr>
            <a:endParaRPr lang="en-US" altLang="zh-CN" b="1" dirty="0" smtClean="0">
              <a:solidFill>
                <a:srgbClr val="0066FF"/>
              </a:solidFill>
              <a:ea typeface="宋体" panose="02010600030101010101" pitchFamily="2" charset="-122"/>
            </a:endParaRPr>
          </a:p>
          <a:p>
            <a:pPr marL="0" indent="0">
              <a:spcBef>
                <a:spcPts val="0"/>
              </a:spcBef>
              <a:buNone/>
              <a:defRPr/>
            </a:pPr>
            <a:r>
              <a:rPr lang="en-US" altLang="zh-CN" b="1" dirty="0" smtClean="0">
                <a:solidFill>
                  <a:srgbClr val="0066FF"/>
                </a:solidFill>
                <a:ea typeface="宋体" panose="02010600030101010101" pitchFamily="2" charset="-122"/>
              </a:rPr>
              <a:t>4</a:t>
            </a:r>
            <a:r>
              <a:rPr lang="zh-CN" altLang="en-US" b="1" dirty="0" smtClean="0">
                <a:solidFill>
                  <a:srgbClr val="0066FF"/>
                </a:solidFill>
                <a:ea typeface="宋体" panose="02010600030101010101" pitchFamily="2" charset="-122"/>
              </a:rPr>
              <a:t>）信息技术广泛应用</a:t>
            </a:r>
            <a:endParaRPr lang="zh-CN" altLang="zh-CN" b="1" dirty="0" smtClean="0">
              <a:solidFill>
                <a:srgbClr val="0066FF"/>
              </a:solidFill>
              <a:ea typeface="宋体" panose="02010600030101010101" pitchFamily="2" charset="-122"/>
            </a:endParaRPr>
          </a:p>
          <a:p>
            <a:pPr marL="0" indent="0">
              <a:spcBef>
                <a:spcPts val="0"/>
              </a:spcBef>
              <a:buFont typeface="Wingdings" pitchFamily="2" charset="2"/>
              <a:buNone/>
              <a:defRPr/>
            </a:pPr>
            <a:endParaRPr lang="zh-CN" altLang="zh-CN" b="1" dirty="0">
              <a:solidFill>
                <a:srgbClr val="0066FF"/>
              </a:solidFill>
              <a:ea typeface="宋体" panose="02010600030101010101" pitchFamily="2" charset="-122"/>
            </a:endParaRPr>
          </a:p>
        </p:txBody>
      </p:sp>
      <p:sp>
        <p:nvSpPr>
          <p:cNvPr id="13317" name="灯片编号占位符 1"/>
          <p:cNvSpPr>
            <a:spLocks noGrp="1" noChangeArrowheads="1"/>
          </p:cNvSpPr>
          <p:nvPr>
            <p:ph type="sldNum" sz="quarter" idx="12"/>
          </p:nvPr>
        </p:nvSpPr>
        <p:spPr>
          <a:noFill/>
        </p:spPr>
        <p:txBody>
          <a:bodyPr/>
          <a:lstStyle/>
          <a:p>
            <a:fld id="{4F772FCF-71C2-418C-B902-03DE7AFDB6A8}" type="slidenum">
              <a:rPr lang="en-US" altLang="zh-CN"/>
              <a:pPr/>
              <a:t>5</a:t>
            </a:fld>
            <a:endParaRPr lang="zh-CN"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4515" name="Rectangle 3"/>
          <p:cNvSpPr>
            <a:spLocks noGrp="1" noChangeArrowheads="1"/>
          </p:cNvSpPr>
          <p:nvPr>
            <p:ph type="body" idx="1"/>
          </p:nvPr>
        </p:nvSpPr>
        <p:spPr>
          <a:xfrm>
            <a:off x="276225" y="1638300"/>
            <a:ext cx="8591550" cy="3581400"/>
          </a:xfrm>
        </p:spPr>
        <p:txBody>
          <a:bodyPr/>
          <a:lstStyle/>
          <a:p>
            <a:pPr marL="0" indent="719138" algn="just">
              <a:buFont typeface="Wingdings" pitchFamily="2" charset="2"/>
              <a:buNone/>
            </a:pPr>
            <a:r>
              <a:rPr lang="zh-CN" altLang="en-US" b="1" smtClean="0">
                <a:solidFill>
                  <a:srgbClr val="000000"/>
                </a:solidFill>
                <a:ea typeface="宋体" pitchFamily="2" charset="-122"/>
              </a:rPr>
              <a:t>配送是指在经济合理区域范围内，根据客户要求，对物品进行拣选、加工、包装、分割、组配等作业，并按时送达指定地点的物流活动。</a:t>
            </a:r>
            <a:endParaRPr lang="en-US" altLang="zh-CN" b="1" smtClean="0">
              <a:solidFill>
                <a:srgbClr val="000000"/>
              </a:solidFill>
              <a:ea typeface="宋体" pitchFamily="2" charset="-122"/>
            </a:endParaRPr>
          </a:p>
          <a:p>
            <a:pPr marL="0" indent="719138" algn="just">
              <a:buFont typeface="Wingdings" pitchFamily="2" charset="2"/>
              <a:buNone/>
            </a:pPr>
            <a:r>
              <a:rPr lang="zh-CN" altLang="en-US" b="1" smtClean="0">
                <a:solidFill>
                  <a:srgbClr val="FF0000"/>
                </a:solidFill>
                <a:ea typeface="宋体" pitchFamily="2" charset="-122"/>
              </a:rPr>
              <a:t>电子商务配送</a:t>
            </a:r>
            <a:r>
              <a:rPr lang="zh-CN" altLang="en-US" b="1" smtClean="0">
                <a:solidFill>
                  <a:srgbClr val="000000"/>
                </a:solidFill>
                <a:ea typeface="宋体" pitchFamily="2" charset="-122"/>
              </a:rPr>
              <a:t>是指电子商务物流企业采用网络化的计算机技术和现代化的硬件设备、软件系统及先进的管理手段，针对客户的需求，根据用户的订货要求，进行一系列分类、编码、整理、配货等理货工作，按照约定的时间和地点将确定数量和规格要求的商品传递到用户的活动及过程。</a:t>
            </a:r>
          </a:p>
        </p:txBody>
      </p:sp>
      <p:sp>
        <p:nvSpPr>
          <p:cNvPr id="64516" name="灯片编号占位符 1"/>
          <p:cNvSpPr>
            <a:spLocks noGrp="1" noChangeArrowheads="1"/>
          </p:cNvSpPr>
          <p:nvPr>
            <p:ph type="sldNum" sz="quarter" idx="12"/>
          </p:nvPr>
        </p:nvSpPr>
        <p:spPr>
          <a:noFill/>
        </p:spPr>
        <p:txBody>
          <a:bodyPr/>
          <a:lstStyle/>
          <a:p>
            <a:fld id="{3B75C1B8-53D0-4A25-BC50-899B6C964D21}" type="slidenum">
              <a:rPr lang="en-US" altLang="zh-CN"/>
              <a:pPr/>
              <a:t>50</a:t>
            </a:fld>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3491" name="Rectangle 3"/>
          <p:cNvSpPr>
            <a:spLocks noGrp="1" noChangeArrowheads="1"/>
          </p:cNvSpPr>
          <p:nvPr>
            <p:ph type="body" idx="1"/>
          </p:nvPr>
        </p:nvSpPr>
        <p:spPr/>
        <p:txBody>
          <a:bodyPr/>
          <a:lstStyle/>
          <a:p>
            <a:pPr>
              <a:lnSpc>
                <a:spcPct val="80000"/>
              </a:lnSpc>
              <a:buFont typeface="Wingdings" pitchFamily="2" charset="2"/>
              <a:buNone/>
              <a:defRPr/>
            </a:pPr>
            <a:r>
              <a:rPr lang="en-US" altLang="zh-CN" b="1" dirty="0">
                <a:solidFill>
                  <a:srgbClr val="0066FF"/>
                </a:solidFill>
                <a:ea typeface="宋体" panose="02010600030101010101" pitchFamily="2" charset="-122"/>
              </a:rPr>
              <a:t>1</a:t>
            </a:r>
            <a:r>
              <a:rPr lang="zh-CN" altLang="en-US" b="1" dirty="0">
                <a:solidFill>
                  <a:srgbClr val="0066FF"/>
                </a:solidFill>
                <a:ea typeface="宋体" panose="02010600030101010101" pitchFamily="2" charset="-122"/>
              </a:rPr>
              <a:t>）预分拣流程</a:t>
            </a:r>
          </a:p>
          <a:p>
            <a:pPr marL="0" indent="540000" algn="just">
              <a:spcBef>
                <a:spcPts val="1200"/>
              </a:spcBef>
              <a:buFont typeface="Wingdings" pitchFamily="2" charset="2"/>
              <a:buNone/>
              <a:defRPr/>
            </a:pPr>
            <a:r>
              <a:rPr lang="zh-CN" altLang="en-US" b="1" dirty="0">
                <a:solidFill>
                  <a:srgbClr val="000000"/>
                </a:solidFill>
                <a:ea typeface="宋体" panose="02010600030101010101" pitchFamily="2" charset="-122"/>
              </a:rPr>
              <a:t>目前，国内电商企业一般采用二级配送网络，即将生产好的包裹首先送到配送站，然后由配送站发给配送员，再由配送员送到客户手中。所以，在订单生产前需要按配送地址确定该订单由哪个配送站进行配送，以便在订单生产完成后，包裹能够直接分拨。该生产流程称为预分拣流程，一般分成三种作业模式：</a:t>
            </a:r>
          </a:p>
          <a:p>
            <a:pPr marL="0" indent="540000">
              <a:lnSpc>
                <a:spcPct val="8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）邮政编码法 </a:t>
            </a:r>
          </a:p>
          <a:p>
            <a:pPr marL="0" indent="540000">
              <a:lnSpc>
                <a:spcPct val="80000"/>
              </a:lnSpc>
              <a:buFont typeface="Wingdings" pitchFamily="2" charset="2"/>
              <a:buNone/>
              <a:defRPr/>
            </a:pPr>
            <a:endParaRPr lang="zh-CN" altLang="en-US" b="1" dirty="0">
              <a:solidFill>
                <a:srgbClr val="FF0000"/>
              </a:solidFill>
              <a:ea typeface="宋体" panose="02010600030101010101" pitchFamily="2" charset="-122"/>
            </a:endParaRPr>
          </a:p>
          <a:p>
            <a:pPr marL="0" indent="540000">
              <a:lnSpc>
                <a:spcPct val="8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）记忆法  </a:t>
            </a:r>
          </a:p>
          <a:p>
            <a:pPr marL="0" indent="540000">
              <a:lnSpc>
                <a:spcPct val="80000"/>
              </a:lnSpc>
              <a:buFont typeface="Wingdings" pitchFamily="2" charset="2"/>
              <a:buNone/>
              <a:defRPr/>
            </a:pPr>
            <a:endParaRPr lang="zh-CN" altLang="en-US" b="1" dirty="0">
              <a:solidFill>
                <a:srgbClr val="FF0000"/>
              </a:solidFill>
              <a:ea typeface="宋体" panose="02010600030101010101" pitchFamily="2" charset="-122"/>
            </a:endParaRPr>
          </a:p>
          <a:p>
            <a:pPr marL="0" indent="540000">
              <a:lnSpc>
                <a:spcPct val="8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）自定义法  </a:t>
            </a:r>
          </a:p>
        </p:txBody>
      </p:sp>
      <p:sp>
        <p:nvSpPr>
          <p:cNvPr id="65540" name="灯片编号占位符 1"/>
          <p:cNvSpPr>
            <a:spLocks noGrp="1" noChangeArrowheads="1"/>
          </p:cNvSpPr>
          <p:nvPr>
            <p:ph type="sldNum" sz="quarter" idx="12"/>
          </p:nvPr>
        </p:nvSpPr>
        <p:spPr>
          <a:noFill/>
        </p:spPr>
        <p:txBody>
          <a:bodyPr/>
          <a:lstStyle/>
          <a:p>
            <a:fld id="{2FB2E1CA-B03A-46C0-A945-8F4DCB5FD291}" type="slidenum">
              <a:rPr lang="en-US" altLang="zh-CN"/>
              <a:pPr/>
              <a:t>51</a:t>
            </a:fld>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4515" name="Rectangle 3"/>
          <p:cNvSpPr>
            <a:spLocks noGrp="1" noChangeArrowheads="1"/>
          </p:cNvSpPr>
          <p:nvPr>
            <p:ph type="body" idx="1"/>
          </p:nvPr>
        </p:nvSpPr>
        <p:spPr>
          <a:xfrm>
            <a:off x="76200" y="1371600"/>
            <a:ext cx="8686800" cy="4419600"/>
          </a:xfrm>
        </p:spPr>
        <p:txBody>
          <a:bodyPr/>
          <a:lstStyle/>
          <a:p>
            <a:pPr algn="just">
              <a:lnSpc>
                <a:spcPct val="80000"/>
              </a:lnSpc>
              <a:buFont typeface="Wingdings" pitchFamily="2" charset="2"/>
              <a:buNone/>
              <a:defRPr/>
            </a:pPr>
            <a:r>
              <a:rPr lang="zh-CN" altLang="en-US" b="1" dirty="0">
                <a:solidFill>
                  <a:srgbClr val="0066FF"/>
                </a:solidFill>
                <a:ea typeface="宋体" panose="02010600030101010101" pitchFamily="2" charset="-122"/>
              </a:rPr>
              <a:t>2）批次拣货单生成作业流程</a:t>
            </a:r>
          </a:p>
          <a:p>
            <a:pPr marL="0" indent="540000" algn="just">
              <a:spcBef>
                <a:spcPts val="1200"/>
              </a:spcBef>
              <a:buFont typeface="Wingdings" pitchFamily="2" charset="2"/>
              <a:buNone/>
              <a:defRPr/>
            </a:pPr>
            <a:r>
              <a:rPr lang="zh-CN" altLang="en-US" b="1" dirty="0">
                <a:solidFill>
                  <a:srgbClr val="000000"/>
                </a:solidFill>
                <a:ea typeface="宋体" panose="02010600030101010101" pitchFamily="2" charset="-122"/>
              </a:rPr>
              <a:t>由于电商订单的订单行数往往较少，需要将多个订单合在一起拣货，这样才能提高拣货效率。</a:t>
            </a:r>
            <a:r>
              <a:rPr lang="zh-CN" altLang="en-US" b="1" dirty="0">
                <a:solidFill>
                  <a:srgbClr val="000000"/>
                </a:solidFill>
                <a:latin typeface="Times New Roman" pitchFamily="18" charset="0"/>
                <a:ea typeface="宋体" panose="02010600030101010101" pitchFamily="2" charset="-122"/>
                <a:cs typeface="Times New Roman" pitchFamily="18" charset="0"/>
              </a:rPr>
              <a:t>一般3C产品、百货和服装的批次订单量在20单左右，图书在50单</a:t>
            </a:r>
            <a:r>
              <a:rPr lang="zh-CN" altLang="en-US" b="1" dirty="0">
                <a:solidFill>
                  <a:srgbClr val="000000"/>
                </a:solidFill>
                <a:ea typeface="宋体" panose="02010600030101010101" pitchFamily="2" charset="-122"/>
              </a:rPr>
              <a:t>左右，大件电装满一车也在20单左右。在生成批次拣货单时，可以按照某种目的，对订单集合优化，从而提高作业效率，一般策略如下：</a:t>
            </a:r>
            <a:endParaRPr lang="en-US" altLang="zh-CN" b="1" dirty="0">
              <a:solidFill>
                <a:srgbClr val="000000"/>
              </a:solidFill>
              <a:ea typeface="宋体" panose="02010600030101010101" pitchFamily="2" charset="-122"/>
            </a:endParaRP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（1）提高拣货效率  </a:t>
            </a:r>
            <a:r>
              <a:rPr lang="zh-CN" altLang="en-US" b="1" dirty="0">
                <a:solidFill>
                  <a:srgbClr val="000000"/>
                </a:solidFill>
                <a:ea typeface="宋体" panose="02010600030101010101" pitchFamily="2" charset="-122"/>
              </a:rPr>
              <a:t>将单一订单行的订单和多个订单行的订单生成不同的批次单进行拣货作业，如卓越亚马逊、京东。</a:t>
            </a:r>
            <a:endParaRPr lang="en-US" altLang="zh-CN" b="1" dirty="0">
              <a:solidFill>
                <a:srgbClr val="000000"/>
              </a:solidFill>
              <a:ea typeface="宋体" panose="02010600030101010101" pitchFamily="2" charset="-122"/>
            </a:endParaRP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（2）提高分货效率  </a:t>
            </a:r>
            <a:r>
              <a:rPr lang="zh-CN" altLang="en-US" b="1" dirty="0">
                <a:solidFill>
                  <a:srgbClr val="000000"/>
                </a:solidFill>
                <a:ea typeface="宋体" panose="02010600030101010101" pitchFamily="2" charset="-122"/>
              </a:rPr>
              <a:t>按照自营配送、第三方配送、货到付款、款到发货等不同配送方式，生成不同的批次单，如当当、凡客。</a:t>
            </a:r>
          </a:p>
        </p:txBody>
      </p:sp>
      <p:sp>
        <p:nvSpPr>
          <p:cNvPr id="66564" name="灯片编号占位符 1"/>
          <p:cNvSpPr>
            <a:spLocks noGrp="1" noChangeArrowheads="1"/>
          </p:cNvSpPr>
          <p:nvPr>
            <p:ph type="sldNum" sz="quarter" idx="12"/>
          </p:nvPr>
        </p:nvSpPr>
        <p:spPr>
          <a:noFill/>
        </p:spPr>
        <p:txBody>
          <a:bodyPr/>
          <a:lstStyle/>
          <a:p>
            <a:fld id="{4657C325-C5B0-4717-A84E-2B14021113B2}" type="slidenum">
              <a:rPr lang="en-US" altLang="zh-CN"/>
              <a:pPr/>
              <a:t>52</a:t>
            </a:fld>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5539" name="Rectangle 3"/>
          <p:cNvSpPr>
            <a:spLocks noGrp="1" noChangeArrowheads="1"/>
          </p:cNvSpPr>
          <p:nvPr>
            <p:ph type="body" idx="1"/>
          </p:nvPr>
        </p:nvSpPr>
        <p:spPr/>
        <p:txBody>
          <a:bodyPr/>
          <a:lstStyle/>
          <a:p>
            <a:pPr>
              <a:lnSpc>
                <a:spcPct val="90000"/>
              </a:lnSpc>
              <a:buFont typeface="Wingdings" pitchFamily="2" charset="2"/>
              <a:buNone/>
              <a:defRPr/>
            </a:pPr>
            <a:r>
              <a:rPr lang="zh-CN" altLang="en-US" b="1" dirty="0">
                <a:solidFill>
                  <a:srgbClr val="0066FF"/>
                </a:solidFill>
                <a:ea typeface="宋体" panose="02010600030101010101" pitchFamily="2" charset="-122"/>
              </a:rPr>
              <a:t>2）批次拣货单生成作业流程</a:t>
            </a: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）提高服务品质  </a:t>
            </a:r>
            <a:r>
              <a:rPr lang="zh-CN" altLang="en-US" b="1" dirty="0">
                <a:solidFill>
                  <a:srgbClr val="000000"/>
                </a:solidFill>
                <a:latin typeface="Times New Roman" pitchFamily="18" charset="0"/>
                <a:ea typeface="宋体" panose="02010600030101010101" pitchFamily="2" charset="-122"/>
                <a:cs typeface="Times New Roman" pitchFamily="18" charset="0"/>
              </a:rPr>
              <a:t>将有不同出货时间需求的订单，如</a:t>
            </a:r>
            <a:r>
              <a:rPr lang="en-US" altLang="zh-CN" b="1" dirty="0">
                <a:solidFill>
                  <a:srgbClr val="000000"/>
                </a:solidFill>
                <a:latin typeface="Times New Roman" pitchFamily="18" charset="0"/>
                <a:ea typeface="宋体" panose="02010600030101010101" pitchFamily="2" charset="-122"/>
                <a:cs typeface="Times New Roman" pitchFamily="18" charset="0"/>
              </a:rPr>
              <a:t>211</a:t>
            </a:r>
            <a:r>
              <a:rPr lang="zh-CN" altLang="en-US" b="1" dirty="0">
                <a:solidFill>
                  <a:srgbClr val="000000"/>
                </a:solidFill>
                <a:latin typeface="Times New Roman" pitchFamily="18" charset="0"/>
                <a:ea typeface="宋体" panose="02010600030101010101" pitchFamily="2" charset="-122"/>
                <a:cs typeface="Times New Roman" pitchFamily="18" charset="0"/>
              </a:rPr>
              <a:t>限时达（当日上午</a:t>
            </a:r>
            <a:r>
              <a:rPr lang="en-US" altLang="zh-CN" b="1" dirty="0">
                <a:solidFill>
                  <a:srgbClr val="000000"/>
                </a:solidFill>
                <a:latin typeface="Times New Roman" pitchFamily="18" charset="0"/>
                <a:ea typeface="宋体" panose="02010600030101010101" pitchFamily="2" charset="-122"/>
                <a:cs typeface="Times New Roman" pitchFamily="18" charset="0"/>
              </a:rPr>
              <a:t>11</a:t>
            </a:r>
            <a:r>
              <a:rPr lang="zh-CN" altLang="en-US" b="1" dirty="0">
                <a:solidFill>
                  <a:srgbClr val="000000"/>
                </a:solidFill>
                <a:latin typeface="Times New Roman" pitchFamily="18" charset="0"/>
                <a:ea typeface="宋体" panose="02010600030101010101" pitchFamily="2" charset="-122"/>
                <a:cs typeface="Times New Roman" pitchFamily="18" charset="0"/>
              </a:rPr>
              <a:t>：</a:t>
            </a:r>
            <a:r>
              <a:rPr lang="en-US" altLang="zh-CN" b="1" dirty="0">
                <a:solidFill>
                  <a:srgbClr val="000000"/>
                </a:solidFill>
                <a:latin typeface="Times New Roman" pitchFamily="18" charset="0"/>
                <a:ea typeface="宋体" panose="02010600030101010101" pitchFamily="2" charset="-122"/>
                <a:cs typeface="Times New Roman" pitchFamily="18" charset="0"/>
              </a:rPr>
              <a:t>00</a:t>
            </a:r>
            <a:r>
              <a:rPr lang="zh-CN" altLang="en-US" b="1" dirty="0">
                <a:solidFill>
                  <a:srgbClr val="000000"/>
                </a:solidFill>
                <a:latin typeface="Times New Roman" pitchFamily="18" charset="0"/>
                <a:ea typeface="宋体" panose="02010600030101010101" pitchFamily="2" charset="-122"/>
                <a:cs typeface="Times New Roman" pitchFamily="18" charset="0"/>
              </a:rPr>
              <a:t>前提交的现货订单，当日送达；夜里</a:t>
            </a:r>
            <a:r>
              <a:rPr lang="en-US" altLang="zh-CN" b="1" dirty="0">
                <a:solidFill>
                  <a:srgbClr val="000000"/>
                </a:solidFill>
                <a:latin typeface="Times New Roman" pitchFamily="18" charset="0"/>
                <a:ea typeface="宋体" panose="02010600030101010101" pitchFamily="2" charset="-122"/>
                <a:cs typeface="Times New Roman" pitchFamily="18" charset="0"/>
              </a:rPr>
              <a:t>11</a:t>
            </a:r>
            <a:r>
              <a:rPr lang="zh-CN" altLang="en-US" b="1" dirty="0">
                <a:solidFill>
                  <a:srgbClr val="000000"/>
                </a:solidFill>
                <a:latin typeface="Times New Roman" pitchFamily="18" charset="0"/>
                <a:ea typeface="宋体" panose="02010600030101010101" pitchFamily="2" charset="-122"/>
                <a:cs typeface="Times New Roman" pitchFamily="18" charset="0"/>
              </a:rPr>
              <a:t>：</a:t>
            </a:r>
            <a:r>
              <a:rPr lang="en-US" altLang="zh-CN" b="1" dirty="0">
                <a:solidFill>
                  <a:srgbClr val="000000"/>
                </a:solidFill>
                <a:latin typeface="Times New Roman" pitchFamily="18" charset="0"/>
                <a:ea typeface="宋体" panose="02010600030101010101" pitchFamily="2" charset="-122"/>
                <a:cs typeface="Times New Roman" pitchFamily="18" charset="0"/>
              </a:rPr>
              <a:t>00</a:t>
            </a:r>
            <a:r>
              <a:rPr lang="zh-CN" altLang="en-US" b="1" dirty="0">
                <a:solidFill>
                  <a:srgbClr val="000000"/>
                </a:solidFill>
                <a:latin typeface="Times New Roman" pitchFamily="18" charset="0"/>
                <a:ea typeface="宋体" panose="02010600030101010101" pitchFamily="2" charset="-122"/>
                <a:cs typeface="Times New Roman" pitchFamily="18" charset="0"/>
              </a:rPr>
              <a:t>前提交的现货订单，次日</a:t>
            </a:r>
            <a:r>
              <a:rPr lang="en-US" altLang="zh-CN" b="1" dirty="0">
                <a:solidFill>
                  <a:srgbClr val="000000"/>
                </a:solidFill>
                <a:latin typeface="Times New Roman" pitchFamily="18" charset="0"/>
                <a:ea typeface="宋体" panose="02010600030101010101" pitchFamily="2" charset="-122"/>
                <a:cs typeface="Times New Roman" pitchFamily="18" charset="0"/>
              </a:rPr>
              <a:t>15</a:t>
            </a:r>
            <a:r>
              <a:rPr lang="zh-CN" altLang="en-US" b="1" dirty="0">
                <a:solidFill>
                  <a:srgbClr val="000000"/>
                </a:solidFill>
                <a:latin typeface="Times New Roman" pitchFamily="18" charset="0"/>
                <a:ea typeface="宋体" panose="02010600030101010101" pitchFamily="2" charset="-122"/>
                <a:cs typeface="Times New Roman" pitchFamily="18" charset="0"/>
              </a:rPr>
              <a:t>：</a:t>
            </a:r>
            <a:r>
              <a:rPr lang="en-US" altLang="zh-CN" b="1" dirty="0">
                <a:solidFill>
                  <a:srgbClr val="000000"/>
                </a:solidFill>
                <a:latin typeface="Times New Roman" pitchFamily="18" charset="0"/>
                <a:ea typeface="宋体" panose="02010600030101010101" pitchFamily="2" charset="-122"/>
                <a:cs typeface="Times New Roman" pitchFamily="18" charset="0"/>
              </a:rPr>
              <a:t>00</a:t>
            </a:r>
            <a:r>
              <a:rPr lang="zh-CN" altLang="en-US" b="1" dirty="0">
                <a:solidFill>
                  <a:srgbClr val="000000"/>
                </a:solidFill>
                <a:ea typeface="宋体" panose="02010600030101010101" pitchFamily="2" charset="-122"/>
              </a:rPr>
              <a:t>前送达）和次日达，生成不同的批次单，以满足不同的服务时间要求。</a:t>
            </a: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）按车集合  </a:t>
            </a:r>
            <a:r>
              <a:rPr lang="zh-CN" altLang="en-US" b="1" dirty="0">
                <a:solidFill>
                  <a:srgbClr val="000000"/>
                </a:solidFill>
                <a:ea typeface="宋体" panose="02010600030101010101" pitchFamily="2" charset="-122"/>
              </a:rPr>
              <a:t>大件商品通常采用仓配一体化作业，即订单生产完成后，直接装车配送给客户，不再经配送站进行二次分拨，所以在预分拣完成后，需要进行派车作业，也就是按照一个配送方向，按照一辆车的配送容量，生产批次拣货单，俗称按车拣货，如苏宁易购、京东大件综合仓。</a:t>
            </a:r>
          </a:p>
        </p:txBody>
      </p:sp>
      <p:sp>
        <p:nvSpPr>
          <p:cNvPr id="67588" name="灯片编号占位符 1"/>
          <p:cNvSpPr>
            <a:spLocks noGrp="1" noChangeArrowheads="1"/>
          </p:cNvSpPr>
          <p:nvPr>
            <p:ph type="sldNum" sz="quarter" idx="12"/>
          </p:nvPr>
        </p:nvSpPr>
        <p:spPr>
          <a:noFill/>
        </p:spPr>
        <p:txBody>
          <a:bodyPr/>
          <a:lstStyle/>
          <a:p>
            <a:fld id="{96C91A25-6C68-401E-A214-08D5128D590D}" type="slidenum">
              <a:rPr lang="en-US" altLang="zh-CN"/>
              <a:pPr/>
              <a:t>53</a:t>
            </a:fld>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5539" name="Rectangle 3"/>
          <p:cNvSpPr>
            <a:spLocks noGrp="1" noChangeArrowheads="1"/>
          </p:cNvSpPr>
          <p:nvPr>
            <p:ph type="body" idx="1"/>
          </p:nvPr>
        </p:nvSpPr>
        <p:spPr/>
        <p:txBody>
          <a:bodyPr/>
          <a:lstStyle/>
          <a:p>
            <a:pPr>
              <a:buFont typeface="Wingdings" pitchFamily="2" charset="2"/>
              <a:buNone/>
              <a:defRPr/>
            </a:pPr>
            <a:r>
              <a:rPr lang="en-US" altLang="zh-CN" b="1" dirty="0">
                <a:solidFill>
                  <a:srgbClr val="0066FF"/>
                </a:solidFill>
                <a:ea typeface="宋体" panose="02010600030101010101" pitchFamily="2" charset="-122"/>
              </a:rPr>
              <a:t>3</a:t>
            </a:r>
            <a:r>
              <a:rPr lang="zh-CN" altLang="en-US" b="1" dirty="0">
                <a:solidFill>
                  <a:srgbClr val="0066FF"/>
                </a:solidFill>
                <a:ea typeface="宋体" panose="02010600030101010101" pitchFamily="2" charset="-122"/>
              </a:rPr>
              <a:t>）预生产流程</a:t>
            </a:r>
          </a:p>
          <a:p>
            <a:pPr marL="0" indent="720000" algn="just">
              <a:buFont typeface="Wingdings" pitchFamily="2" charset="2"/>
              <a:buNone/>
              <a:defRPr/>
            </a:pPr>
            <a:r>
              <a:rPr lang="zh-CN" altLang="en-US" b="1" dirty="0">
                <a:solidFill>
                  <a:srgbClr val="000000"/>
                </a:solidFill>
                <a:ea typeface="宋体" panose="02010600030101010101" pitchFamily="2" charset="-122"/>
              </a:rPr>
              <a:t>拣货作业的预生产主要是打印批次拣货单、快递面单、普通发票和增值税发票、第三方配送的发票；然后按照订单，将这些票据装订在一起，这样可以大幅缩短后续拣货作业和复核打包作业的时间，如卓越亚马逊、京东、凡客和当当都已引入预生产流程。</a:t>
            </a:r>
          </a:p>
        </p:txBody>
      </p:sp>
      <p:sp>
        <p:nvSpPr>
          <p:cNvPr id="68612" name="灯片编号占位符 1"/>
          <p:cNvSpPr>
            <a:spLocks noGrp="1" noChangeArrowheads="1"/>
          </p:cNvSpPr>
          <p:nvPr>
            <p:ph type="sldNum" sz="quarter" idx="12"/>
          </p:nvPr>
        </p:nvSpPr>
        <p:spPr>
          <a:noFill/>
        </p:spPr>
        <p:txBody>
          <a:bodyPr/>
          <a:lstStyle/>
          <a:p>
            <a:fld id="{F359ECD5-15A4-4FF5-A7AC-FAC583F06526}" type="slidenum">
              <a:rPr lang="en-US" altLang="zh-CN"/>
              <a:pPr/>
              <a:t>54</a:t>
            </a:fld>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7587" name="Rectangle 3"/>
          <p:cNvSpPr>
            <a:spLocks noGrp="1" noChangeArrowheads="1"/>
          </p:cNvSpPr>
          <p:nvPr>
            <p:ph type="body" idx="1"/>
          </p:nvPr>
        </p:nvSpPr>
        <p:spPr/>
        <p:txBody>
          <a:bodyPr/>
          <a:lstStyle/>
          <a:p>
            <a:pPr>
              <a:lnSpc>
                <a:spcPct val="80000"/>
              </a:lnSpc>
              <a:buFont typeface="Wingdings" pitchFamily="2" charset="2"/>
              <a:buNone/>
              <a:defRPr/>
            </a:pPr>
            <a:r>
              <a:rPr lang="en-US" altLang="zh-CN" b="1" dirty="0">
                <a:solidFill>
                  <a:srgbClr val="0066FF"/>
                </a:solidFill>
                <a:ea typeface="宋体" panose="02010600030101010101" pitchFamily="2" charset="-122"/>
              </a:rPr>
              <a:t>4</a:t>
            </a:r>
            <a:r>
              <a:rPr lang="zh-CN" altLang="en-US" b="1" dirty="0">
                <a:solidFill>
                  <a:srgbClr val="0066FF"/>
                </a:solidFill>
                <a:ea typeface="宋体" panose="02010600030101010101" pitchFamily="2" charset="-122"/>
              </a:rPr>
              <a:t>）拣货作业流程</a:t>
            </a: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）批次拣选  </a:t>
            </a:r>
            <a:r>
              <a:rPr lang="zh-CN" altLang="en-US" b="1" dirty="0">
                <a:solidFill>
                  <a:srgbClr val="000000"/>
                </a:solidFill>
                <a:ea typeface="宋体" panose="02010600030101010101" pitchFamily="2" charset="-122"/>
              </a:rPr>
              <a:t>由于电商的订单数量巨大，而每一个订单的订单行又极少，需要将多个订单合在一起拣货，才能够提高拣货效率。所以，电商物流中心一般将多个订单合在一起拣货，然后在人工对货品进行扫描复核时还原成原有的订单。其优点是作业简单、投资较少，只要增加人力，就可以大幅提高产能；缺点是拣货效率较低，一个批次处理的订单量较少，人工拣货小车的容量决定了批次拣货量。</a:t>
            </a: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）分区接力拣选  </a:t>
            </a:r>
            <a:r>
              <a:rPr lang="zh-CN" altLang="en-US" b="1" dirty="0">
                <a:solidFill>
                  <a:srgbClr val="000000"/>
                </a:solidFill>
                <a:ea typeface="宋体" panose="02010600030101010101" pitchFamily="2" charset="-122"/>
              </a:rPr>
              <a:t>将批次的订单量扩大到</a:t>
            </a:r>
            <a:r>
              <a:rPr lang="en-US" altLang="zh-CN" b="1" dirty="0">
                <a:solidFill>
                  <a:srgbClr val="000000"/>
                </a:solidFill>
                <a:ea typeface="宋体" panose="02010600030101010101" pitchFamily="2" charset="-122"/>
              </a:rPr>
              <a:t>1000</a:t>
            </a:r>
            <a:r>
              <a:rPr lang="zh-CN" altLang="en-US" b="1" dirty="0">
                <a:solidFill>
                  <a:srgbClr val="000000"/>
                </a:solidFill>
                <a:ea typeface="宋体" panose="02010600030101010101" pitchFamily="2" charset="-122"/>
              </a:rPr>
              <a:t>单以上，然后由不同的人员在不同的区域分别拣货，再通过输送线传送货物进行接力订单合流。此模式的优点是大幅提升了拣货效率；缺点是投资较大，对设备有一定的依赖性，容易产生瓶颈点、产能不容易大幅提高。</a:t>
            </a:r>
          </a:p>
        </p:txBody>
      </p:sp>
      <p:sp>
        <p:nvSpPr>
          <p:cNvPr id="69636" name="灯片编号占位符 1"/>
          <p:cNvSpPr>
            <a:spLocks noGrp="1" noChangeArrowheads="1"/>
          </p:cNvSpPr>
          <p:nvPr>
            <p:ph type="sldNum" sz="quarter" idx="12"/>
          </p:nvPr>
        </p:nvSpPr>
        <p:spPr>
          <a:noFill/>
        </p:spPr>
        <p:txBody>
          <a:bodyPr/>
          <a:lstStyle/>
          <a:p>
            <a:fld id="{DC124831-5561-4C8C-830E-B84343601C82}" type="slidenum">
              <a:rPr lang="en-US" altLang="zh-CN"/>
              <a:pPr/>
              <a:t>55</a:t>
            </a:fld>
            <a:endParaRPr lang="zh-CN"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8611" name="Rectangle 3"/>
          <p:cNvSpPr>
            <a:spLocks noGrp="1" noChangeArrowheads="1"/>
          </p:cNvSpPr>
          <p:nvPr>
            <p:ph type="body" idx="1"/>
          </p:nvPr>
        </p:nvSpPr>
        <p:spPr>
          <a:xfrm>
            <a:off x="152400" y="1295400"/>
            <a:ext cx="8839200" cy="4953000"/>
          </a:xfrm>
        </p:spPr>
        <p:txBody>
          <a:bodyPr/>
          <a:lstStyle/>
          <a:p>
            <a:pPr>
              <a:lnSpc>
                <a:spcPct val="80000"/>
              </a:lnSpc>
              <a:buFont typeface="Wingdings" pitchFamily="2" charset="2"/>
              <a:buNone/>
              <a:defRPr/>
            </a:pPr>
            <a:r>
              <a:rPr lang="en-US" altLang="zh-CN" b="1" dirty="0">
                <a:solidFill>
                  <a:srgbClr val="0066FF"/>
                </a:solidFill>
                <a:ea typeface="宋体" panose="02010600030101010101" pitchFamily="2" charset="-122"/>
              </a:rPr>
              <a:t>4</a:t>
            </a:r>
            <a:r>
              <a:rPr lang="zh-CN" altLang="en-US" b="1" dirty="0">
                <a:solidFill>
                  <a:srgbClr val="0066FF"/>
                </a:solidFill>
                <a:ea typeface="宋体" panose="02010600030101010101" pitchFamily="2" charset="-122"/>
              </a:rPr>
              <a:t>）拣货作业流程</a:t>
            </a:r>
          </a:p>
          <a:p>
            <a:pPr marL="0" indent="540000" algn="just">
              <a:spcBef>
                <a:spcPts val="6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）分区拣选、自动合流  </a:t>
            </a:r>
            <a:r>
              <a:rPr lang="zh-CN" altLang="en-US" b="1" dirty="0">
                <a:solidFill>
                  <a:srgbClr val="000000"/>
                </a:solidFill>
                <a:ea typeface="宋体" panose="02010600030101010101" pitchFamily="2" charset="-122"/>
              </a:rPr>
              <a:t>针对第二种作业模式接力拣选容易产生瓶颈点的不足，在分区拣选的基础上，不再接力拣选，而是采用自动化设备进行批次订单拆分，还原成原有的订单。其优点是拣货的效率极高，缺点是投资巨大。</a:t>
            </a:r>
          </a:p>
          <a:p>
            <a:pPr marL="0" indent="540000" algn="just">
              <a:spcBef>
                <a:spcPts val="6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）“物到人”拣货  </a:t>
            </a:r>
            <a:r>
              <a:rPr lang="zh-CN" altLang="en-US" b="1" dirty="0">
                <a:solidFill>
                  <a:srgbClr val="000000"/>
                </a:solidFill>
                <a:ea typeface="宋体" panose="02010600030101010101" pitchFamily="2" charset="-122"/>
              </a:rPr>
              <a:t>前三种方式都需要操作人员在很大的库区内行走拣货，所以其作业模式可归纳为“</a:t>
            </a:r>
            <a:r>
              <a:rPr lang="en-US" altLang="zh-CN" b="1" dirty="0">
                <a:solidFill>
                  <a:srgbClr val="000000"/>
                </a:solidFill>
                <a:latin typeface="Times New Roman" pitchFamily="18" charset="0"/>
                <a:ea typeface="宋体" panose="02010600030101010101" pitchFamily="2" charset="-122"/>
                <a:cs typeface="Times New Roman" pitchFamily="18" charset="0"/>
              </a:rPr>
              <a:t>Man to Good</a:t>
            </a:r>
            <a:r>
              <a:rPr lang="en-US" altLang="zh-CN"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rPr>
              <a:t>，即“人到物”拣货模式。而目前国际上尤其是欧美国家，已经普遍采用自动化设备，实现“物到人”拣货模式，即人站在原地不动，借助自动存储和输送设备或者移动式机器人，将需要拣选的商品直接送到拣选工位的操作人员面前，从而大幅提高拣货效率。“物到人”拣货模式适用于欧美国家人力成本高的特点，可以最大幅度地精简人员；其缺点是投资极其巨大，对系统和流程的设计提出了极高的要求，且作业的柔性不足。</a:t>
            </a:r>
          </a:p>
        </p:txBody>
      </p:sp>
      <p:sp>
        <p:nvSpPr>
          <p:cNvPr id="70660" name="灯片编号占位符 1"/>
          <p:cNvSpPr>
            <a:spLocks noGrp="1" noChangeArrowheads="1"/>
          </p:cNvSpPr>
          <p:nvPr>
            <p:ph type="sldNum" sz="quarter" idx="12"/>
          </p:nvPr>
        </p:nvSpPr>
        <p:spPr>
          <a:noFill/>
        </p:spPr>
        <p:txBody>
          <a:bodyPr/>
          <a:lstStyle/>
          <a:p>
            <a:fld id="{8A7EC4BD-18BD-414A-B7CF-A97A82CFB227}" type="slidenum">
              <a:rPr lang="en-US" altLang="zh-CN"/>
              <a:pPr/>
              <a:t>56</a:t>
            </a:fld>
            <a:endParaRPr lang="zh-CN"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9635" name="Rectangle 3"/>
          <p:cNvSpPr>
            <a:spLocks noGrp="1" noChangeArrowheads="1"/>
          </p:cNvSpPr>
          <p:nvPr>
            <p:ph type="body" idx="1"/>
          </p:nvPr>
        </p:nvSpPr>
        <p:spPr>
          <a:xfrm>
            <a:off x="152400" y="1371600"/>
            <a:ext cx="8915400" cy="5257800"/>
          </a:xfrm>
        </p:spPr>
        <p:txBody>
          <a:bodyPr/>
          <a:lstStyle/>
          <a:p>
            <a:pPr algn="just">
              <a:lnSpc>
                <a:spcPct val="80000"/>
              </a:lnSpc>
              <a:buFont typeface="Wingdings" pitchFamily="2" charset="2"/>
              <a:buNone/>
              <a:defRPr/>
            </a:pPr>
            <a:r>
              <a:rPr lang="en-US" altLang="zh-CN" b="1" dirty="0">
                <a:solidFill>
                  <a:srgbClr val="0066FF"/>
                </a:solidFill>
                <a:ea typeface="宋体" panose="02010600030101010101" pitchFamily="2" charset="-122"/>
              </a:rPr>
              <a:t>5</a:t>
            </a:r>
            <a:r>
              <a:rPr lang="zh-CN" altLang="en-US" b="1" dirty="0">
                <a:solidFill>
                  <a:srgbClr val="0066FF"/>
                </a:solidFill>
                <a:ea typeface="宋体" panose="02010600030101010101" pitchFamily="2" charset="-122"/>
              </a:rPr>
              <a:t>）分货作业流程</a:t>
            </a:r>
          </a:p>
          <a:p>
            <a:pPr marL="0" indent="540000" algn="just">
              <a:lnSpc>
                <a:spcPct val="90000"/>
              </a:lnSpc>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）是系统提示，人工分解</a:t>
            </a:r>
            <a:r>
              <a:rPr lang="zh-CN" altLang="en-US" b="1" dirty="0">
                <a:solidFill>
                  <a:srgbClr val="000000"/>
                </a:solidFill>
                <a:ea typeface="宋体" panose="02010600030101010101" pitchFamily="2" charset="-122"/>
              </a:rPr>
              <a:t>，即扫描商品，系统会自动提示，将该商品放进哪个分播墙</a:t>
            </a:r>
            <a:r>
              <a:rPr lang="zh-CN" altLang="en-US" b="1" dirty="0">
                <a:solidFill>
                  <a:srgbClr val="000000"/>
                </a:solidFill>
                <a:latin typeface="Times New Roman" pitchFamily="18" charset="0"/>
                <a:ea typeface="宋体" panose="02010600030101010101" pitchFamily="2" charset="-122"/>
                <a:cs typeface="Times New Roman" pitchFamily="18" charset="0"/>
              </a:rPr>
              <a:t>（</a:t>
            </a:r>
            <a:r>
              <a:rPr lang="en-US" altLang="zh-CN" b="1" dirty="0">
                <a:solidFill>
                  <a:srgbClr val="000000"/>
                </a:solidFill>
                <a:latin typeface="Times New Roman" pitchFamily="18" charset="0"/>
                <a:ea typeface="宋体" panose="02010600030101010101" pitchFamily="2" charset="-122"/>
                <a:cs typeface="Times New Roman" pitchFamily="18" charset="0"/>
              </a:rPr>
              <a:t>Re-bin wall</a:t>
            </a:r>
            <a:r>
              <a:rPr lang="zh-CN" altLang="en-US" b="1" dirty="0">
                <a:solidFill>
                  <a:srgbClr val="000000"/>
                </a:solidFill>
                <a:latin typeface="Times New Roman" pitchFamily="18" charset="0"/>
                <a:ea typeface="宋体" panose="02010600030101010101" pitchFamily="2" charset="-122"/>
                <a:cs typeface="Times New Roman" pitchFamily="18" charset="0"/>
              </a:rPr>
              <a:t>），其优点是投资少，作业简单；缺点是正确率较低，一般还需扫描复核来弥补，如卓越亚马逊、凡客、当当、</a:t>
            </a:r>
            <a:r>
              <a:rPr lang="en-US" altLang="zh-CN" b="1" dirty="0">
                <a:solidFill>
                  <a:srgbClr val="000000"/>
                </a:solidFill>
                <a:latin typeface="Times New Roman" pitchFamily="18" charset="0"/>
                <a:ea typeface="宋体" panose="02010600030101010101" pitchFamily="2" charset="-122"/>
                <a:cs typeface="Times New Roman" pitchFamily="18" charset="0"/>
              </a:rPr>
              <a:t>1</a:t>
            </a:r>
            <a:r>
              <a:rPr lang="zh-CN" altLang="en-US" b="1" dirty="0">
                <a:solidFill>
                  <a:srgbClr val="000000"/>
                </a:solidFill>
                <a:latin typeface="Times New Roman" pitchFamily="18" charset="0"/>
                <a:ea typeface="宋体" panose="02010600030101010101" pitchFamily="2" charset="-122"/>
                <a:cs typeface="Times New Roman" pitchFamily="18" charset="0"/>
              </a:rPr>
              <a:t>号店均采用该方法。</a:t>
            </a:r>
          </a:p>
          <a:p>
            <a:pPr marL="0" indent="540000" algn="just">
              <a:lnSpc>
                <a:spcPct val="90000"/>
              </a:lnSpc>
              <a:spcBef>
                <a:spcPts val="1200"/>
              </a:spcBef>
              <a:buFont typeface="Wingdings" pitchFamily="2" charset="2"/>
              <a:buNone/>
              <a:defRPr/>
            </a:pPr>
            <a:r>
              <a:rPr lang="zh-CN" altLang="en-US" b="1" dirty="0">
                <a:solidFill>
                  <a:srgbClr val="FF0000"/>
                </a:solidFill>
                <a:latin typeface="Times New Roman" pitchFamily="18" charset="0"/>
                <a:ea typeface="宋体" panose="02010600030101010101" pitchFamily="2" charset="-122"/>
                <a:cs typeface="Times New Roman" pitchFamily="18" charset="0"/>
              </a:rPr>
              <a:t>（</a:t>
            </a:r>
            <a:r>
              <a:rPr lang="en-US" altLang="zh-CN" b="1" dirty="0">
                <a:solidFill>
                  <a:srgbClr val="FF0000"/>
                </a:solidFill>
                <a:latin typeface="Times New Roman" pitchFamily="18" charset="0"/>
                <a:ea typeface="宋体" panose="02010600030101010101" pitchFamily="2" charset="-122"/>
                <a:cs typeface="Times New Roman" pitchFamily="18" charset="0"/>
              </a:rPr>
              <a:t>2</a:t>
            </a:r>
            <a:r>
              <a:rPr lang="zh-CN" altLang="en-US" b="1" dirty="0">
                <a:solidFill>
                  <a:srgbClr val="FF0000"/>
                </a:solidFill>
                <a:latin typeface="Times New Roman" pitchFamily="18" charset="0"/>
                <a:ea typeface="宋体" panose="02010600030101010101" pitchFamily="2" charset="-122"/>
                <a:cs typeface="Times New Roman" pitchFamily="18" charset="0"/>
              </a:rPr>
              <a:t>）是采用电子标签拣货系统进行分货作业</a:t>
            </a:r>
            <a:r>
              <a:rPr lang="zh-CN" altLang="en-US" b="1" dirty="0">
                <a:solidFill>
                  <a:srgbClr val="000000"/>
                </a:solidFill>
                <a:latin typeface="Times New Roman" pitchFamily="18" charset="0"/>
                <a:ea typeface="宋体" panose="02010600030101010101" pitchFamily="2" charset="-122"/>
                <a:cs typeface="Times New Roman" pitchFamily="18" charset="0"/>
              </a:rPr>
              <a:t>，在分货墙（</a:t>
            </a:r>
            <a:r>
              <a:rPr lang="en-US" altLang="zh-CN" b="1" dirty="0">
                <a:solidFill>
                  <a:srgbClr val="000000"/>
                </a:solidFill>
                <a:latin typeface="Times New Roman" pitchFamily="18" charset="0"/>
                <a:ea typeface="宋体" panose="02010600030101010101" pitchFamily="2" charset="-122"/>
                <a:cs typeface="Times New Roman" pitchFamily="18" charset="0"/>
              </a:rPr>
              <a:t>Re-bin wall</a:t>
            </a:r>
            <a:r>
              <a:rPr lang="zh-CN" altLang="en-US" b="1" dirty="0">
                <a:solidFill>
                  <a:srgbClr val="000000"/>
                </a:solidFill>
                <a:latin typeface="Times New Roman" pitchFamily="18" charset="0"/>
                <a:ea typeface="宋体" panose="02010600030101010101" pitchFamily="2" charset="-122"/>
                <a:cs typeface="Times New Roman" pitchFamily="18" charset="0"/>
              </a:rPr>
              <a:t>）上安装分货的电子标签，扫描商品时，需要分货的隔口的灯会亮，放进商品再拍灭灯，分货作业即完成，其优点是正确率高，且后面不再需要扫描复核流程，人员可以大幅减少；缺点是需要一定的投资，该方法在韩国和日本已经普遍使用。</a:t>
            </a:r>
          </a:p>
          <a:p>
            <a:pPr marL="0" indent="540000" algn="just">
              <a:lnSpc>
                <a:spcPct val="90000"/>
              </a:lnSpc>
              <a:spcBef>
                <a:spcPts val="1200"/>
              </a:spcBef>
              <a:buFont typeface="Wingdings" pitchFamily="2" charset="2"/>
              <a:buNone/>
              <a:defRPr/>
            </a:pPr>
            <a:r>
              <a:rPr lang="zh-CN" altLang="en-US" b="1" dirty="0">
                <a:solidFill>
                  <a:srgbClr val="FF0000"/>
                </a:solidFill>
                <a:latin typeface="Times New Roman" pitchFamily="18" charset="0"/>
                <a:ea typeface="宋体" panose="02010600030101010101" pitchFamily="2" charset="-122"/>
                <a:cs typeface="Times New Roman" pitchFamily="18" charset="0"/>
              </a:rPr>
              <a:t>（</a:t>
            </a:r>
            <a:r>
              <a:rPr lang="en-US" altLang="zh-CN" b="1" dirty="0">
                <a:solidFill>
                  <a:srgbClr val="FF0000"/>
                </a:solidFill>
                <a:latin typeface="Times New Roman" pitchFamily="18" charset="0"/>
                <a:ea typeface="宋体" panose="02010600030101010101" pitchFamily="2" charset="-122"/>
                <a:cs typeface="Times New Roman" pitchFamily="18" charset="0"/>
              </a:rPr>
              <a:t>3</a:t>
            </a:r>
            <a:r>
              <a:rPr lang="zh-CN" altLang="en-US" b="1" dirty="0">
                <a:solidFill>
                  <a:srgbClr val="FF0000"/>
                </a:solidFill>
                <a:latin typeface="Times New Roman" pitchFamily="18" charset="0"/>
                <a:ea typeface="宋体" panose="02010600030101010101" pitchFamily="2" charset="-122"/>
                <a:cs typeface="Times New Roman" pitchFamily="18" charset="0"/>
              </a:rPr>
              <a:t>）是采用分货窗系统完成分货作业</a:t>
            </a:r>
            <a:r>
              <a:rPr lang="zh-CN" altLang="en-US" b="1" dirty="0">
                <a:solidFill>
                  <a:srgbClr val="000000"/>
                </a:solidFill>
                <a:latin typeface="Times New Roman" pitchFamily="18" charset="0"/>
                <a:ea typeface="宋体" panose="02010600030101010101" pitchFamily="2" charset="-122"/>
                <a:cs typeface="Times New Roman" pitchFamily="18" charset="0"/>
              </a:rPr>
              <a:t>，在分货墙（</a:t>
            </a:r>
            <a:r>
              <a:rPr lang="en-US" altLang="zh-CN" b="1" dirty="0">
                <a:solidFill>
                  <a:srgbClr val="000000"/>
                </a:solidFill>
                <a:latin typeface="Times New Roman" pitchFamily="18" charset="0"/>
                <a:ea typeface="宋体" panose="02010600030101010101" pitchFamily="2" charset="-122"/>
                <a:cs typeface="Times New Roman" pitchFamily="18" charset="0"/>
              </a:rPr>
              <a:t>Re-bin wall</a:t>
            </a:r>
            <a:r>
              <a:rPr lang="zh-CN" altLang="en-US" b="1" dirty="0">
                <a:solidFill>
                  <a:srgbClr val="000000"/>
                </a:solidFill>
                <a:latin typeface="Times New Roman" pitchFamily="18" charset="0"/>
                <a:ea typeface="宋体" panose="02010600030101010101" pitchFamily="2" charset="-122"/>
                <a:cs typeface="Times New Roman" pitchFamily="18" charset="0"/>
              </a:rPr>
              <a:t>）上，每一个分货的隔口上安装一个窗子，扫描</a:t>
            </a:r>
            <a:r>
              <a:rPr lang="zh-CN" altLang="en-US" b="1" dirty="0">
                <a:solidFill>
                  <a:srgbClr val="000000"/>
                </a:solidFill>
                <a:ea typeface="宋体" panose="02010600030101010101" pitchFamily="2" charset="-122"/>
              </a:rPr>
              <a:t>商品时需要分货的隔口窗会自动打开，放进商品后窗子会自动关闭，该方法的优点是正确率极高，该方法已在韩国和日本使用。</a:t>
            </a:r>
          </a:p>
        </p:txBody>
      </p:sp>
      <p:sp>
        <p:nvSpPr>
          <p:cNvPr id="71684" name="灯片编号占位符 1"/>
          <p:cNvSpPr>
            <a:spLocks noGrp="1" noChangeArrowheads="1"/>
          </p:cNvSpPr>
          <p:nvPr>
            <p:ph type="sldNum" sz="quarter" idx="12"/>
          </p:nvPr>
        </p:nvSpPr>
        <p:spPr>
          <a:noFill/>
        </p:spPr>
        <p:txBody>
          <a:bodyPr/>
          <a:lstStyle/>
          <a:p>
            <a:fld id="{71602CBB-926C-4770-BC27-73EEDABB8164}" type="slidenum">
              <a:rPr lang="en-US" altLang="zh-CN"/>
              <a:pPr/>
              <a:t>57</a:t>
            </a:fld>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69635" name="Rectangle 3"/>
          <p:cNvSpPr>
            <a:spLocks noGrp="1" noChangeArrowheads="1"/>
          </p:cNvSpPr>
          <p:nvPr>
            <p:ph type="body" idx="1"/>
          </p:nvPr>
        </p:nvSpPr>
        <p:spPr>
          <a:xfrm>
            <a:off x="457200" y="1447800"/>
            <a:ext cx="8362950" cy="3352800"/>
          </a:xfrm>
        </p:spPr>
        <p:txBody>
          <a:bodyPr/>
          <a:lstStyle/>
          <a:p>
            <a:pPr>
              <a:lnSpc>
                <a:spcPct val="90000"/>
              </a:lnSpc>
              <a:buFont typeface="Wingdings" pitchFamily="2" charset="2"/>
              <a:buNone/>
              <a:defRPr/>
            </a:pPr>
            <a:r>
              <a:rPr lang="zh-CN" altLang="en-US" b="1" dirty="0">
                <a:solidFill>
                  <a:srgbClr val="0066FF"/>
                </a:solidFill>
                <a:ea typeface="宋体" panose="02010600030101010101" pitchFamily="2" charset="-122"/>
              </a:rPr>
              <a:t>6）扫描复核流程</a:t>
            </a: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由于电商物流对于订单生产的正确率要求很高，否则货物送到客户手中很容易造成退货，影响销售。所以，一般在分货完成后，增加了一道扫描复核流程，以保证订单生产的正确性，即依次扫描订单号和商品，系统自动比对是否存在差异。</a:t>
            </a:r>
          </a:p>
        </p:txBody>
      </p:sp>
      <p:sp>
        <p:nvSpPr>
          <p:cNvPr id="72708" name="灯片编号占位符 1"/>
          <p:cNvSpPr>
            <a:spLocks noGrp="1" noChangeArrowheads="1"/>
          </p:cNvSpPr>
          <p:nvPr>
            <p:ph type="sldNum" sz="quarter" idx="12"/>
          </p:nvPr>
        </p:nvSpPr>
        <p:spPr>
          <a:noFill/>
        </p:spPr>
        <p:txBody>
          <a:bodyPr/>
          <a:lstStyle/>
          <a:p>
            <a:fld id="{A825E225-A6FF-497D-A26B-1DC1550E246B}" type="slidenum">
              <a:rPr lang="en-US" altLang="zh-CN"/>
              <a:pPr/>
              <a:t>58</a:t>
            </a:fld>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70659" name="Rectangle 3"/>
          <p:cNvSpPr>
            <a:spLocks noGrp="1" noChangeArrowheads="1"/>
          </p:cNvSpPr>
          <p:nvPr>
            <p:ph type="body" idx="1"/>
          </p:nvPr>
        </p:nvSpPr>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7</a:t>
            </a:r>
            <a:r>
              <a:rPr lang="zh-CN" altLang="en-US" b="1" dirty="0">
                <a:solidFill>
                  <a:srgbClr val="0066FF"/>
                </a:solidFill>
                <a:ea typeface="宋体" panose="02010600030101010101" pitchFamily="2" charset="-122"/>
              </a:rPr>
              <a:t>）打包流程</a:t>
            </a: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将一个订单中的商品生产成一个包裹，以便于配送。打包作业主要考虑包装的不同形式，如易碎商品、液体类商品都需要气泡膜进行包装；外地配送一般均采用纸箱包装和装填部分气泡袋进行填实；本地配送一般考虑节省成本，采用塑料袋包装；奢侈品和礼品一般采用礼品盒包装等等。此外，在打包的过程中，一般还会增加称重流程，其目的一是增加复核功能，二是为了和第三方进行结算。此外，还要打印和粘贴发货标签，便于和配送中心的交接和完成分货作业。</a:t>
            </a:r>
          </a:p>
          <a:p>
            <a:pPr>
              <a:buFont typeface="Wingdings" pitchFamily="2" charset="2"/>
              <a:buNone/>
              <a:defRPr/>
            </a:pPr>
            <a:endParaRPr lang="en-US" altLang="zh-CN" b="1" dirty="0">
              <a:solidFill>
                <a:srgbClr val="000000"/>
              </a:solidFill>
              <a:ea typeface="宋体" panose="02010600030101010101" pitchFamily="2" charset="-122"/>
            </a:endParaRPr>
          </a:p>
        </p:txBody>
      </p:sp>
      <p:sp>
        <p:nvSpPr>
          <p:cNvPr id="73732" name="灯片编号占位符 1"/>
          <p:cNvSpPr>
            <a:spLocks noGrp="1" noChangeArrowheads="1"/>
          </p:cNvSpPr>
          <p:nvPr>
            <p:ph type="sldNum" sz="quarter" idx="12"/>
          </p:nvPr>
        </p:nvSpPr>
        <p:spPr>
          <a:noFill/>
        </p:spPr>
        <p:txBody>
          <a:bodyPr/>
          <a:lstStyle/>
          <a:p>
            <a:fld id="{8AB0B47F-B7ED-439C-9528-ED4C6647B582}" type="slidenum">
              <a:rPr lang="en-US" altLang="zh-CN"/>
              <a:pPr/>
              <a:t>59</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17411" name="Rectangle 2"/>
          <p:cNvSpPr>
            <a:spLocks noGrp="1" noChangeArrowheads="1"/>
          </p:cNvSpPr>
          <p:nvPr>
            <p:ph type="title" idx="4294967295"/>
          </p:nvPr>
        </p:nvSpPr>
        <p:spPr>
          <a:xfrm>
            <a:off x="2792413" y="228600"/>
            <a:ext cx="6302375" cy="603250"/>
          </a:xfrm>
        </p:spPr>
        <p:txBody>
          <a:bodyPr/>
          <a:lstStyle/>
          <a:p>
            <a:r>
              <a:rPr lang="en-US" altLang="zh-CN" smtClean="0">
                <a:ea typeface="宋体" pitchFamily="2" charset="-122"/>
              </a:rPr>
              <a:t>7.1.2</a:t>
            </a:r>
            <a:r>
              <a:rPr lang="zh-CN" altLang="en-US" smtClean="0">
                <a:ea typeface="宋体" pitchFamily="2" charset="-122"/>
              </a:rPr>
              <a:t> </a:t>
            </a:r>
            <a:r>
              <a:rPr lang="zh-CN" altLang="zh-CN" smtClean="0">
                <a:ea typeface="宋体" pitchFamily="2" charset="-122"/>
              </a:rPr>
              <a:t>电子商务物流概念</a:t>
            </a:r>
            <a:r>
              <a:rPr lang="zh-CN" altLang="en-US" smtClean="0">
                <a:ea typeface="宋体" pitchFamily="2" charset="-122"/>
              </a:rPr>
              <a:t>和内容</a:t>
            </a:r>
            <a:r>
              <a:rPr lang="zh-CN" altLang="zh-CN" smtClean="0">
                <a:ea typeface="宋体" pitchFamily="2" charset="-122"/>
              </a:rPr>
              <a:t> </a:t>
            </a:r>
            <a:endParaRPr lang="zh-CN" altLang="en-US" smtClean="0">
              <a:ea typeface="宋体" pitchFamily="2" charset="-122"/>
            </a:endParaRPr>
          </a:p>
        </p:txBody>
      </p:sp>
      <p:sp>
        <p:nvSpPr>
          <p:cNvPr id="15364" name="Rectangle 3"/>
          <p:cNvSpPr>
            <a:spLocks noGrp="1" noChangeArrowheads="1"/>
          </p:cNvSpPr>
          <p:nvPr>
            <p:ph type="body" idx="4294967295"/>
          </p:nvPr>
        </p:nvSpPr>
        <p:spPr>
          <a:xfrm>
            <a:off x="327025" y="1371600"/>
            <a:ext cx="8493125" cy="4953000"/>
          </a:xfrm>
        </p:spPr>
        <p:txBody>
          <a:bodyPr/>
          <a:lstStyle/>
          <a:p>
            <a:pPr marL="0" indent="0">
              <a:spcBef>
                <a:spcPts val="0"/>
              </a:spcBef>
              <a:buFont typeface="Wingdings" pitchFamily="2" charset="2"/>
              <a:buNone/>
              <a:defRPr/>
            </a:pPr>
            <a:r>
              <a:rPr lang="en-US" altLang="zh-CN" b="1" dirty="0">
                <a:solidFill>
                  <a:srgbClr val="0066FF"/>
                </a:solidFill>
                <a:ea typeface="宋体" panose="02010600030101010101" pitchFamily="2" charset="-122"/>
              </a:rPr>
              <a:t>    1</a:t>
            </a:r>
            <a:r>
              <a:rPr lang="zh-CN" altLang="zh-CN" b="1" dirty="0">
                <a:solidFill>
                  <a:srgbClr val="0066FF"/>
                </a:solidFill>
                <a:ea typeface="宋体" panose="02010600030101010101" pitchFamily="2" charset="-122"/>
              </a:rPr>
              <a:t>）电子商务物流概念</a:t>
            </a:r>
          </a:p>
          <a:p>
            <a:pPr>
              <a:buFont typeface="Wingdings" pitchFamily="2" charset="2"/>
              <a:buNone/>
              <a:defRPr/>
            </a:pPr>
            <a:r>
              <a:rPr lang="en-US" altLang="zh-CN" b="1" dirty="0">
                <a:solidFill>
                  <a:srgbClr val="000000"/>
                </a:solidFill>
                <a:ea typeface="宋体" panose="02010600030101010101" pitchFamily="2" charset="-122"/>
              </a:rPr>
              <a:t>         </a:t>
            </a:r>
            <a:r>
              <a:rPr lang="zh-CN" altLang="zh-CN" b="1" dirty="0">
                <a:solidFill>
                  <a:srgbClr val="000000"/>
                </a:solidFill>
                <a:ea typeface="宋体" panose="02010600030101010101" pitchFamily="2" charset="-122"/>
              </a:rPr>
              <a:t>中华人民共和国国家标准《物流术语》将物流定义为：物品从供应地向接收地的实体流动过程。根据实际需要，将运输、储存、装卸、搬运、包装、流通加工、配送、信息处理等基本功能实现有机结合。将物流管理定义为：为以合适的物流成本达到用户满意的服务水平，对正向及反向的物流过程及相关信息进行的计划、组织、协调与控制。</a:t>
            </a:r>
          </a:p>
          <a:p>
            <a:pPr>
              <a:buFont typeface="Wingdings" pitchFamily="2" charset="2"/>
              <a:buNone/>
              <a:defRPr/>
            </a:pPr>
            <a:r>
              <a:rPr lang="en-US" altLang="zh-CN" b="1" dirty="0">
                <a:solidFill>
                  <a:srgbClr val="000000"/>
                </a:solidFill>
                <a:ea typeface="宋体" panose="02010600030101010101" pitchFamily="2" charset="-122"/>
              </a:rPr>
              <a:t>        </a:t>
            </a:r>
            <a:r>
              <a:rPr lang="zh-CN" altLang="zh-CN" b="1" dirty="0">
                <a:solidFill>
                  <a:srgbClr val="000000"/>
                </a:solidFill>
                <a:ea typeface="宋体" panose="02010600030101010101" pitchFamily="2" charset="-122"/>
              </a:rPr>
              <a:t>现代物流以系统理论为出发点，考虑各因素的互动影响，通过“物流八最原则”（最合适的运输工具、最便利的联合运输、最短的运输距离、最合理的包装、最少的仓储、最短的时间、最快的信息、最佳的服务）的策划，实现商品较低成本及较好效果并举的位移结果。 </a:t>
            </a:r>
            <a:endParaRPr lang="zh-CN" altLang="en-US" b="1" dirty="0">
              <a:solidFill>
                <a:srgbClr val="000000"/>
              </a:solidFill>
              <a:ea typeface="宋体" panose="02010600030101010101" pitchFamily="2" charset="-122"/>
            </a:endParaRPr>
          </a:p>
        </p:txBody>
      </p:sp>
      <p:sp>
        <p:nvSpPr>
          <p:cNvPr id="17413" name="灯片编号占位符 1"/>
          <p:cNvSpPr>
            <a:spLocks noGrp="1" noChangeArrowheads="1"/>
          </p:cNvSpPr>
          <p:nvPr>
            <p:ph type="sldNum" sz="quarter" idx="12"/>
          </p:nvPr>
        </p:nvSpPr>
        <p:spPr>
          <a:noFill/>
        </p:spPr>
        <p:txBody>
          <a:bodyPr/>
          <a:lstStyle/>
          <a:p>
            <a:fld id="{646192F8-9A7F-4161-9C5F-D6BF2003B3D4}" type="slidenum">
              <a:rPr lang="en-US" altLang="zh-CN"/>
              <a:pPr/>
              <a:t>6</a:t>
            </a:fld>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71683" name="Rectangle 3"/>
          <p:cNvSpPr>
            <a:spLocks noGrp="1" noChangeArrowheads="1"/>
          </p:cNvSpPr>
          <p:nvPr>
            <p:ph type="body" idx="1"/>
          </p:nvPr>
        </p:nvSpPr>
        <p:spPr/>
        <p:txBody>
          <a:bodyPr/>
          <a:lstStyle/>
          <a:p>
            <a:pPr>
              <a:lnSpc>
                <a:spcPct val="80000"/>
              </a:lnSpc>
              <a:buFont typeface="Wingdings" pitchFamily="2" charset="2"/>
              <a:buNone/>
              <a:defRPr/>
            </a:pPr>
            <a:r>
              <a:rPr lang="zh-CN" altLang="en-US" b="1" dirty="0">
                <a:solidFill>
                  <a:srgbClr val="0066FF"/>
                </a:solidFill>
                <a:ea typeface="宋体" panose="02010600030101010101" pitchFamily="2" charset="-122"/>
              </a:rPr>
              <a:t>8）退货流程</a:t>
            </a: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客户因某种原因可能请求退货，企业应制订相应的退货处理政策。很多企业都认为货物配送出去，货款收回，电子商务过程就可终结。但面对竞争激烈的市场环境，售后服务已成为企业竞争策略的重要内容，越来越多的企业开展了售后服务业务。因此，必须对物流的后续处理给予应有的重视。退货可集中由配送企业送回原仓储地点，由专人清理、登记、查明原因，如是产品质量问题应进行抽样检验，超出相应标准则及时通知采购作业流程停止订货，并通知网站管理部门将网页上有关货物的信息及时删除，尚未超标则作为验收不合格物品，进行退货处理；若退货还可继续使用，则可进入库存，重新开始新的仓储管理配送过程。</a:t>
            </a:r>
          </a:p>
        </p:txBody>
      </p:sp>
      <p:sp>
        <p:nvSpPr>
          <p:cNvPr id="74756" name="灯片编号占位符 1"/>
          <p:cNvSpPr>
            <a:spLocks noGrp="1" noChangeArrowheads="1"/>
          </p:cNvSpPr>
          <p:nvPr>
            <p:ph type="sldNum" sz="quarter" idx="12"/>
          </p:nvPr>
        </p:nvSpPr>
        <p:spPr>
          <a:noFill/>
        </p:spPr>
        <p:txBody>
          <a:bodyPr/>
          <a:lstStyle/>
          <a:p>
            <a:fld id="{E55C7514-3D9B-4240-A1C0-1BE893341C59}" type="slidenum">
              <a:rPr lang="en-US" altLang="zh-CN"/>
              <a:pPr/>
              <a:t>60</a:t>
            </a:fld>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zh-CN" smtClean="0">
                <a:ea typeface="宋体" pitchFamily="2" charset="-122"/>
              </a:rPr>
              <a:t>7.3.2</a:t>
            </a:r>
            <a:r>
              <a:rPr lang="zh-CN" altLang="en-US" smtClean="0">
                <a:ea typeface="宋体" pitchFamily="2" charset="-122"/>
              </a:rPr>
              <a:t>电子商务配送流程</a:t>
            </a:r>
          </a:p>
        </p:txBody>
      </p:sp>
      <p:sp>
        <p:nvSpPr>
          <p:cNvPr id="73731" name="Rectangle 3"/>
          <p:cNvSpPr>
            <a:spLocks noGrp="1" noChangeArrowheads="1"/>
          </p:cNvSpPr>
          <p:nvPr>
            <p:ph type="body" idx="1"/>
          </p:nvPr>
        </p:nvSpPr>
        <p:spPr/>
        <p:txBody>
          <a:bodyPr/>
          <a:lstStyle/>
          <a:p>
            <a:pPr>
              <a:buFont typeface="Wingdings" pitchFamily="2" charset="2"/>
              <a:buNone/>
              <a:defRPr/>
            </a:pPr>
            <a:r>
              <a:rPr lang="zh-CN" altLang="en-US" b="1" dirty="0">
                <a:solidFill>
                  <a:srgbClr val="0066FF"/>
                </a:solidFill>
                <a:ea typeface="宋体" panose="02010600030101010101" pitchFamily="2" charset="-122"/>
              </a:rPr>
              <a:t>9）客户满意度调查和投诉反馈流程</a:t>
            </a:r>
          </a:p>
          <a:p>
            <a:pPr marL="0" indent="720000" algn="just">
              <a:spcBef>
                <a:spcPts val="600"/>
              </a:spcBef>
              <a:buFont typeface="Wingdings" pitchFamily="2" charset="2"/>
              <a:buNone/>
              <a:defRPr/>
            </a:pPr>
            <a:r>
              <a:rPr lang="zh-CN" altLang="en-US" b="1" dirty="0">
                <a:solidFill>
                  <a:srgbClr val="000000"/>
                </a:solidFill>
                <a:ea typeface="宋体" panose="02010600030101010101" pitchFamily="2" charset="-122"/>
              </a:rPr>
              <a:t>电子商务企业将配送业务外包给专业物流配送企业，如果缺少必要的监督和约束手段，物流配送往往会成为电子商务顺利运行的障碍。因此，电子商务企业应建立客户满意度调查和投诉反馈系统，对配送系统进行监督和考核。其中，客户满意度调查一般包括客户请求的响应速度、满足时间和质量等。通过对配送时效、状态考核、投诉建议处理、运输费用核实、配送绩效评估、客户满意度调查等各项作业内容制定业务总结报告，采纳有利建议，改进不合理行为，进一步提高顾客的满意度甚至是忠诚度。</a:t>
            </a:r>
            <a:r>
              <a:rPr lang="zh-CN" altLang="en-US" dirty="0">
                <a:ea typeface="宋体" panose="02010600030101010101" pitchFamily="2" charset="-122"/>
              </a:rPr>
              <a:t>　</a:t>
            </a:r>
          </a:p>
        </p:txBody>
      </p:sp>
      <p:sp>
        <p:nvSpPr>
          <p:cNvPr id="75780" name="灯片编号占位符 1"/>
          <p:cNvSpPr>
            <a:spLocks noGrp="1" noChangeArrowheads="1"/>
          </p:cNvSpPr>
          <p:nvPr>
            <p:ph type="sldNum" sz="quarter" idx="12"/>
          </p:nvPr>
        </p:nvSpPr>
        <p:spPr>
          <a:noFill/>
        </p:spPr>
        <p:txBody>
          <a:bodyPr/>
          <a:lstStyle/>
          <a:p>
            <a:fld id="{47D940BB-D600-48E6-AE07-54451F9CC23D}" type="slidenum">
              <a:rPr lang="en-US" altLang="zh-CN"/>
              <a:pPr/>
              <a:t>61</a:t>
            </a:fld>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76803" name="Rectangle 3"/>
          <p:cNvSpPr>
            <a:spLocks noGrp="1" noChangeArrowheads="1"/>
          </p:cNvSpPr>
          <p:nvPr>
            <p:ph type="body" idx="1"/>
          </p:nvPr>
        </p:nvSpPr>
        <p:spPr>
          <a:xfrm>
            <a:off x="390525" y="1828800"/>
            <a:ext cx="8362950" cy="3200400"/>
          </a:xfrm>
        </p:spPr>
        <p:txBody>
          <a:bodyPr/>
          <a:lstStyle/>
          <a:p>
            <a:pPr marL="0" indent="719138" algn="just">
              <a:spcBef>
                <a:spcPct val="0"/>
              </a:spcBef>
              <a:buFont typeface="Wingdings" pitchFamily="2" charset="2"/>
              <a:buNone/>
            </a:pPr>
            <a:r>
              <a:rPr lang="zh-CN" altLang="en-US" b="1" dirty="0" smtClean="0">
                <a:solidFill>
                  <a:srgbClr val="FF0000"/>
                </a:solidFill>
                <a:ea typeface="宋体" pitchFamily="2" charset="-122"/>
              </a:rPr>
              <a:t>配送中心</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Distribution Center</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DC</a:t>
            </a:r>
            <a:r>
              <a:rPr lang="zh-CN" altLang="en-US" b="1" dirty="0" smtClean="0">
                <a:solidFill>
                  <a:srgbClr val="000000"/>
                </a:solidFill>
                <a:latin typeface="Times New Roman" pitchFamily="18" charset="0"/>
                <a:ea typeface="宋体" pitchFamily="2" charset="-122"/>
                <a:cs typeface="Times New Roman" pitchFamily="18" charset="0"/>
              </a:rPr>
              <a:t>）是接受并处理末端用户的订货信息，对上游运来的多品种货物进行分拣，根据用户订货要求进行拣选、加工、组配等作业，并进行送货的设施和机构。</a:t>
            </a:r>
            <a:r>
              <a:rPr lang="en-US" altLang="zh-CN" b="1" dirty="0" smtClean="0">
                <a:solidFill>
                  <a:srgbClr val="000000"/>
                </a:solidFill>
                <a:latin typeface="Times New Roman" pitchFamily="18" charset="0"/>
                <a:ea typeface="宋体" pitchFamily="2" charset="-122"/>
                <a:cs typeface="Times New Roman" pitchFamily="18" charset="0"/>
              </a:rPr>
              <a:t>2007</a:t>
            </a:r>
            <a:r>
              <a:rPr lang="zh-CN" altLang="en-US" b="1" dirty="0" smtClean="0">
                <a:solidFill>
                  <a:srgbClr val="000000"/>
                </a:solidFill>
                <a:latin typeface="Times New Roman" pitchFamily="18" charset="0"/>
                <a:ea typeface="宋体" pitchFamily="2" charset="-122"/>
                <a:cs typeface="Times New Roman" pitchFamily="18" charset="0"/>
              </a:rPr>
              <a:t>年</a:t>
            </a:r>
            <a:r>
              <a:rPr lang="en-US" altLang="zh-CN" b="1" dirty="0" smtClean="0">
                <a:solidFill>
                  <a:srgbClr val="000000"/>
                </a:solidFill>
                <a:latin typeface="Times New Roman" pitchFamily="18" charset="0"/>
                <a:ea typeface="宋体" pitchFamily="2" charset="-122"/>
                <a:cs typeface="Times New Roman" pitchFamily="18" charset="0"/>
              </a:rPr>
              <a:t>5</a:t>
            </a:r>
            <a:r>
              <a:rPr lang="zh-CN" altLang="en-US" b="1" dirty="0" smtClean="0">
                <a:solidFill>
                  <a:srgbClr val="000000"/>
                </a:solidFill>
                <a:latin typeface="Times New Roman" pitchFamily="18" charset="0"/>
                <a:ea typeface="宋体" pitchFamily="2" charset="-122"/>
                <a:cs typeface="Times New Roman" pitchFamily="18" charset="0"/>
              </a:rPr>
              <a:t>月</a:t>
            </a:r>
            <a:r>
              <a:rPr lang="en-US" altLang="zh-CN" b="1" dirty="0" smtClean="0">
                <a:solidFill>
                  <a:srgbClr val="000000"/>
                </a:solidFill>
                <a:latin typeface="Times New Roman" pitchFamily="18" charset="0"/>
                <a:ea typeface="宋体" pitchFamily="2" charset="-122"/>
                <a:cs typeface="Times New Roman" pitchFamily="18" charset="0"/>
              </a:rPr>
              <a:t>1</a:t>
            </a:r>
            <a:r>
              <a:rPr lang="zh-CN" altLang="en-US" b="1" dirty="0" smtClean="0">
                <a:solidFill>
                  <a:srgbClr val="000000"/>
                </a:solidFill>
                <a:latin typeface="Times New Roman" pitchFamily="18" charset="0"/>
                <a:ea typeface="宋体" pitchFamily="2" charset="-122"/>
                <a:cs typeface="Times New Roman" pitchFamily="18" charset="0"/>
              </a:rPr>
              <a:t>日实施的中华人民共和国国家标准</a:t>
            </a:r>
            <a:r>
              <a:rPr lang="en-US" altLang="zh-CN"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latin typeface="Times New Roman" pitchFamily="18" charset="0"/>
                <a:ea typeface="宋体" pitchFamily="2" charset="-122"/>
                <a:cs typeface="Times New Roman" pitchFamily="18" charset="0"/>
              </a:rPr>
              <a:t>物流术语</a:t>
            </a:r>
            <a:r>
              <a:rPr lang="en-US" altLang="zh-CN"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GB/T 18354-2006</a:t>
            </a:r>
            <a:r>
              <a:rPr lang="zh-CN" altLang="en-US"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ea typeface="宋体" pitchFamily="2" charset="-122"/>
              </a:rPr>
              <a:t>中关于配送中心的规定为：从事配送业务且具有完善信息网络的场所或组织，主要为特定客户或末端客户提供服务，配送功能健全，辐射范围小，多品种、小批量、多批次、短周期。</a:t>
            </a:r>
          </a:p>
        </p:txBody>
      </p:sp>
      <p:sp>
        <p:nvSpPr>
          <p:cNvPr id="76804" name="灯片编号占位符 1"/>
          <p:cNvSpPr>
            <a:spLocks noGrp="1" noChangeArrowheads="1"/>
          </p:cNvSpPr>
          <p:nvPr>
            <p:ph type="sldNum" sz="quarter" idx="12"/>
          </p:nvPr>
        </p:nvSpPr>
        <p:spPr>
          <a:noFill/>
        </p:spPr>
        <p:txBody>
          <a:bodyPr/>
          <a:lstStyle/>
          <a:p>
            <a:fld id="{2C0A6F3B-DF37-467D-8EC5-CD6DE4647B63}" type="slidenum">
              <a:rPr lang="en-US" altLang="zh-CN"/>
              <a:pPr/>
              <a:t>62</a:t>
            </a:fld>
            <a:endParaRPr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75779" name="Rectangle 3"/>
          <p:cNvSpPr>
            <a:spLocks noGrp="1" noChangeArrowheads="1"/>
          </p:cNvSpPr>
          <p:nvPr>
            <p:ph type="body" idx="1"/>
          </p:nvPr>
        </p:nvSpPr>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1</a:t>
            </a:r>
            <a:r>
              <a:rPr lang="zh-CN" altLang="en-US" b="1" dirty="0">
                <a:solidFill>
                  <a:srgbClr val="0066FF"/>
                </a:solidFill>
                <a:ea typeface="宋体" panose="02010600030101010101" pitchFamily="2" charset="-122"/>
              </a:rPr>
              <a:t>）物流配送中心的总体布局</a:t>
            </a:r>
          </a:p>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配送中心虽然是从流通型仓库演变和发展起来，但它的内部结构和布局与一般的仓库有较大不同。通常，配送中心的内部工作区域结构配置由以下几个部分组成。</a:t>
            </a:r>
            <a:endParaRPr lang="en-US" altLang="zh-CN" b="1" dirty="0">
              <a:solidFill>
                <a:srgbClr val="000000"/>
              </a:solidFill>
              <a:ea typeface="宋体" panose="02010600030101010101" pitchFamily="2" charset="-122"/>
            </a:endParaRPr>
          </a:p>
          <a:p>
            <a:pPr marL="0" indent="720000" algn="just">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）接货区  </a:t>
            </a:r>
            <a:r>
              <a:rPr lang="zh-CN" altLang="en-US" b="1" dirty="0">
                <a:solidFill>
                  <a:srgbClr val="000000"/>
                </a:solidFill>
                <a:ea typeface="宋体" panose="02010600030101010101" pitchFamily="2" charset="-122"/>
              </a:rPr>
              <a:t>完成接货及入库前的工作，如接货、卸货、验货及分类入库的准备等，主要设施包括进货铁路或公路、卸货站台和暂存区。</a:t>
            </a:r>
          </a:p>
          <a:p>
            <a:pPr marL="0" indent="720000" algn="just">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）储存区  </a:t>
            </a:r>
            <a:r>
              <a:rPr lang="zh-CN" altLang="en-US" b="1" dirty="0">
                <a:solidFill>
                  <a:srgbClr val="000000"/>
                </a:solidFill>
                <a:ea typeface="宋体" panose="02010600030101010101" pitchFamily="2" charset="-122"/>
              </a:rPr>
              <a:t>在储存区里储存或分类储存进入的货物，由于其是静态区域，进货要在该区域存放一定时间，所以和不断进出的接货区相比，该区域的面积较大，往往占总面积的一半以上。</a:t>
            </a:r>
            <a:endParaRPr lang="en-US" altLang="zh-CN" b="1" dirty="0">
              <a:solidFill>
                <a:srgbClr val="000000"/>
              </a:solidFill>
              <a:ea typeface="宋体" panose="02010600030101010101" pitchFamily="2" charset="-122"/>
            </a:endParaRPr>
          </a:p>
        </p:txBody>
      </p:sp>
      <p:sp>
        <p:nvSpPr>
          <p:cNvPr id="77828" name="灯片编号占位符 1"/>
          <p:cNvSpPr>
            <a:spLocks noGrp="1" noChangeArrowheads="1"/>
          </p:cNvSpPr>
          <p:nvPr>
            <p:ph type="sldNum" sz="quarter" idx="12"/>
          </p:nvPr>
        </p:nvSpPr>
        <p:spPr>
          <a:noFill/>
        </p:spPr>
        <p:txBody>
          <a:bodyPr/>
          <a:lstStyle/>
          <a:p>
            <a:fld id="{9CBCA33A-A4CA-4CB9-93D8-E252C1EF85DD}" type="slidenum">
              <a:rPr lang="en-US" altLang="zh-CN"/>
              <a:pPr/>
              <a:t>63</a:t>
            </a:fld>
            <a:endParaRPr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75779" name="Rectangle 3"/>
          <p:cNvSpPr>
            <a:spLocks noGrp="1" noChangeArrowheads="1"/>
          </p:cNvSpPr>
          <p:nvPr>
            <p:ph type="body" idx="1"/>
          </p:nvPr>
        </p:nvSpPr>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1</a:t>
            </a:r>
            <a:r>
              <a:rPr lang="zh-CN" altLang="en-US" b="1" dirty="0">
                <a:solidFill>
                  <a:srgbClr val="0066FF"/>
                </a:solidFill>
                <a:ea typeface="宋体" panose="02010600030101010101" pitchFamily="2" charset="-122"/>
              </a:rPr>
              <a:t>）物流配送中心的总体布局</a:t>
            </a: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）拣货区  </a:t>
            </a:r>
            <a:r>
              <a:rPr lang="zh-CN" altLang="en-US" b="1" dirty="0">
                <a:solidFill>
                  <a:srgbClr val="000000"/>
                </a:solidFill>
                <a:ea typeface="宋体" panose="02010600030101010101" pitchFamily="2" charset="-122"/>
              </a:rPr>
              <a:t>进行分货、拣货、配货作业，该区域的面积随配送中心的定位而有较大差异，如对多用户的多品种、少批量、多批次配送的配送中心，需要进行复杂的拣货作业，该区域则占配送中心的很大一部分面积。</a:t>
            </a:r>
            <a:endParaRPr lang="en-US" altLang="zh-CN" b="1" dirty="0">
              <a:solidFill>
                <a:srgbClr val="000000"/>
              </a:solidFill>
              <a:ea typeface="宋体" panose="02010600030101010101" pitchFamily="2" charset="-122"/>
            </a:endParaRP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）理货区  </a:t>
            </a:r>
            <a:r>
              <a:rPr lang="zh-CN" altLang="en-US" b="1" dirty="0">
                <a:solidFill>
                  <a:srgbClr val="000000"/>
                </a:solidFill>
                <a:ea typeface="宋体" panose="02010600030101010101" pitchFamily="2" charset="-122"/>
              </a:rPr>
              <a:t>按用户需要将配好的货物暂时存放等待外运，或根据每个用户要货多少，决定配车方式、配装方式，然后直接搬运到发货站台装车，该作业区域是对货物暂时保管、时间短、周转快，相对需要的面积不大。</a:t>
            </a:r>
            <a:endParaRPr lang="en-US" altLang="zh-CN" b="1" dirty="0">
              <a:solidFill>
                <a:srgbClr val="000000"/>
              </a:solidFill>
              <a:ea typeface="宋体" panose="02010600030101010101" pitchFamily="2" charset="-122"/>
            </a:endParaRP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5</a:t>
            </a:r>
            <a:r>
              <a:rPr lang="zh-CN" altLang="en-US" b="1" dirty="0">
                <a:solidFill>
                  <a:srgbClr val="FF0000"/>
                </a:solidFill>
                <a:ea typeface="宋体" panose="02010600030101010101" pitchFamily="2" charset="-122"/>
              </a:rPr>
              <a:t>）发货待运区  </a:t>
            </a:r>
            <a:r>
              <a:rPr lang="zh-CN" altLang="en-US" b="1" dirty="0">
                <a:solidFill>
                  <a:srgbClr val="000000"/>
                </a:solidFill>
                <a:ea typeface="宋体" panose="02010600030101010101" pitchFamily="2" charset="-122"/>
              </a:rPr>
              <a:t>根据客户需求配好的货物，装入外运车辆发货，拥有站台、停车道路等设施。</a:t>
            </a:r>
            <a:endParaRPr lang="en-US" altLang="zh-CN" b="1" dirty="0">
              <a:solidFill>
                <a:srgbClr val="000000"/>
              </a:solidFill>
              <a:ea typeface="宋体" panose="02010600030101010101" pitchFamily="2" charset="-122"/>
            </a:endParaRPr>
          </a:p>
          <a:p>
            <a:pPr marL="0" indent="720000" algn="just">
              <a:spcBef>
                <a:spcPts val="1200"/>
              </a:spcBef>
              <a:buFont typeface="Wingdings" pitchFamily="2" charset="2"/>
              <a:buNone/>
              <a:defRPr/>
            </a:pPr>
            <a:endParaRPr lang="zh-CN" altLang="en-US" b="1" dirty="0">
              <a:solidFill>
                <a:srgbClr val="000000"/>
              </a:solidFill>
              <a:ea typeface="宋体" panose="02010600030101010101" pitchFamily="2" charset="-122"/>
            </a:endParaRPr>
          </a:p>
          <a:p>
            <a:pPr>
              <a:lnSpc>
                <a:spcPct val="90000"/>
              </a:lnSpc>
              <a:buFont typeface="Wingdings" pitchFamily="2" charset="2"/>
              <a:buNone/>
              <a:defRPr/>
            </a:pPr>
            <a:endParaRPr lang="en-US" altLang="zh-CN" b="1" dirty="0">
              <a:solidFill>
                <a:srgbClr val="000000"/>
              </a:solidFill>
              <a:ea typeface="宋体" panose="02010600030101010101" pitchFamily="2" charset="-122"/>
            </a:endParaRPr>
          </a:p>
        </p:txBody>
      </p:sp>
      <p:sp>
        <p:nvSpPr>
          <p:cNvPr id="78852" name="灯片编号占位符 1"/>
          <p:cNvSpPr>
            <a:spLocks noGrp="1" noChangeArrowheads="1"/>
          </p:cNvSpPr>
          <p:nvPr>
            <p:ph type="sldNum" sz="quarter" idx="12"/>
          </p:nvPr>
        </p:nvSpPr>
        <p:spPr>
          <a:noFill/>
        </p:spPr>
        <p:txBody>
          <a:bodyPr/>
          <a:lstStyle/>
          <a:p>
            <a:fld id="{52D051B8-57CF-41F0-BB85-253EF133E0B4}" type="slidenum">
              <a:rPr lang="en-US" altLang="zh-CN"/>
              <a:pPr/>
              <a:t>64</a:t>
            </a:fld>
            <a:endParaRPr lang="zh-CN"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75779" name="Rectangle 3"/>
          <p:cNvSpPr>
            <a:spLocks noGrp="1" noChangeArrowheads="1"/>
          </p:cNvSpPr>
          <p:nvPr>
            <p:ph type="body" idx="1"/>
          </p:nvPr>
        </p:nvSpPr>
        <p:spPr>
          <a:xfrm>
            <a:off x="228600" y="1371600"/>
            <a:ext cx="8534400" cy="2362200"/>
          </a:xfrm>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1</a:t>
            </a:r>
            <a:r>
              <a:rPr lang="zh-CN" altLang="en-US" b="1" dirty="0">
                <a:solidFill>
                  <a:srgbClr val="0066FF"/>
                </a:solidFill>
                <a:ea typeface="宋体" panose="02010600030101010101" pitchFamily="2" charset="-122"/>
              </a:rPr>
              <a:t>）物流配送中心的总体布局</a:t>
            </a: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6</a:t>
            </a:r>
            <a:r>
              <a:rPr lang="zh-CN" altLang="en-US" b="1" dirty="0">
                <a:solidFill>
                  <a:srgbClr val="FF0000"/>
                </a:solidFill>
                <a:ea typeface="宋体" panose="02010600030101010101" pitchFamily="2" charset="-122"/>
              </a:rPr>
              <a:t>）流通加工区  </a:t>
            </a:r>
            <a:r>
              <a:rPr lang="zh-CN" altLang="en-US" b="1" dirty="0">
                <a:solidFill>
                  <a:srgbClr val="000000"/>
                </a:solidFill>
                <a:ea typeface="宋体" panose="02010600030101010101" pitchFamily="2" charset="-122"/>
              </a:rPr>
              <a:t>进行分装、包装、贴标签等各种类型的加工增值活动。</a:t>
            </a:r>
          </a:p>
          <a:p>
            <a:pPr marL="0" indent="540000" algn="just">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7</a:t>
            </a:r>
            <a:r>
              <a:rPr lang="zh-CN" altLang="en-US" b="1" dirty="0">
                <a:solidFill>
                  <a:srgbClr val="FF0000"/>
                </a:solidFill>
                <a:ea typeface="宋体" panose="02010600030101010101" pitchFamily="2" charset="-122"/>
              </a:rPr>
              <a:t>）管理指挥区  </a:t>
            </a:r>
            <a:r>
              <a:rPr lang="zh-CN" altLang="en-US" b="1" dirty="0">
                <a:solidFill>
                  <a:srgbClr val="000000"/>
                </a:solidFill>
                <a:ea typeface="宋体" panose="02010600030101010101" pitchFamily="2" charset="-122"/>
              </a:rPr>
              <a:t>可集中在配送中心的某一位置，主要包括营业事务处理场所、内部指挥管理场所和信息处理场所。</a:t>
            </a:r>
          </a:p>
          <a:p>
            <a:pPr marL="0" indent="540000" algn="just">
              <a:spcBef>
                <a:spcPts val="1200"/>
              </a:spcBef>
              <a:buFont typeface="Wingdings" pitchFamily="2" charset="2"/>
              <a:buNone/>
              <a:defRPr/>
            </a:pPr>
            <a:endParaRPr lang="en-US" altLang="zh-CN" b="1" dirty="0">
              <a:solidFill>
                <a:srgbClr val="000000"/>
              </a:solidFill>
              <a:ea typeface="宋体" panose="02010600030101010101" pitchFamily="2" charset="-122"/>
            </a:endParaRPr>
          </a:p>
          <a:p>
            <a:pPr marL="0" indent="540000" algn="just">
              <a:spcBef>
                <a:spcPts val="1200"/>
              </a:spcBef>
              <a:buFont typeface="Wingdings" pitchFamily="2" charset="2"/>
              <a:buNone/>
              <a:defRPr/>
            </a:pPr>
            <a:endParaRPr lang="zh-CN" altLang="en-US" b="1" dirty="0">
              <a:solidFill>
                <a:srgbClr val="000000"/>
              </a:solidFill>
              <a:ea typeface="宋体" panose="02010600030101010101" pitchFamily="2" charset="-122"/>
            </a:endParaRPr>
          </a:p>
          <a:p>
            <a:pPr>
              <a:lnSpc>
                <a:spcPct val="90000"/>
              </a:lnSpc>
              <a:buFont typeface="Wingdings" pitchFamily="2" charset="2"/>
              <a:buNone/>
              <a:defRPr/>
            </a:pPr>
            <a:endParaRPr lang="en-US" altLang="zh-CN" b="1" dirty="0">
              <a:solidFill>
                <a:srgbClr val="000000"/>
              </a:solidFill>
              <a:ea typeface="宋体" panose="02010600030101010101" pitchFamily="2" charset="-122"/>
            </a:endParaRPr>
          </a:p>
        </p:txBody>
      </p:sp>
      <p:sp>
        <p:nvSpPr>
          <p:cNvPr id="79876" name="灯片编号占位符 1"/>
          <p:cNvSpPr>
            <a:spLocks noGrp="1" noChangeArrowheads="1"/>
          </p:cNvSpPr>
          <p:nvPr>
            <p:ph type="sldNum" sz="quarter" idx="12"/>
          </p:nvPr>
        </p:nvSpPr>
        <p:spPr>
          <a:noFill/>
        </p:spPr>
        <p:txBody>
          <a:bodyPr/>
          <a:lstStyle/>
          <a:p>
            <a:fld id="{7CF477A7-02BA-491A-99AD-47136A18446F}" type="slidenum">
              <a:rPr lang="en-US" altLang="zh-CN"/>
              <a:pPr/>
              <a:t>65</a:t>
            </a:fld>
            <a:endParaRPr lang="zh-CN"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78851" name="Rectangle 3"/>
          <p:cNvSpPr>
            <a:spLocks noGrp="1" noChangeArrowheads="1"/>
          </p:cNvSpPr>
          <p:nvPr>
            <p:ph type="body" idx="1"/>
          </p:nvPr>
        </p:nvSpPr>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2</a:t>
            </a:r>
            <a:r>
              <a:rPr lang="zh-CN" altLang="en-US" b="1" dirty="0">
                <a:solidFill>
                  <a:srgbClr val="0066FF"/>
                </a:solidFill>
                <a:ea typeface="宋体" panose="02010600030101010101" pitchFamily="2" charset="-122"/>
              </a:rPr>
              <a:t>）物流配送中心的管理内容</a:t>
            </a:r>
          </a:p>
          <a:p>
            <a:pPr marL="0" indent="540000">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）接单管理  </a:t>
            </a:r>
            <a:r>
              <a:rPr lang="zh-CN" altLang="en-US" b="1" dirty="0">
                <a:solidFill>
                  <a:srgbClr val="000000"/>
                </a:solidFill>
                <a:ea typeface="宋体" panose="02010600030101010101" pitchFamily="2" charset="-122"/>
              </a:rPr>
              <a:t>配送中心的交易始于客户的寻价、业务部门的报价，然后业务部门需查询出货日的库存状况、装卸货能力、流通加工负荷、包装能力、配送负荷等来满足客户需求，而当订单无法按客户要求交货时，业务部门需进行协调。另外，业务部门需制定报价计算方式，做报价历史管理，制定客户订购最小批量、订货方式或订购结账截止日。</a:t>
            </a:r>
          </a:p>
          <a:p>
            <a:pPr marL="0" indent="540000">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）采购管理  </a:t>
            </a:r>
            <a:r>
              <a:rPr lang="zh-CN" altLang="en-US" b="1" dirty="0">
                <a:solidFill>
                  <a:srgbClr val="000000"/>
                </a:solidFill>
                <a:ea typeface="宋体" panose="02010600030101010101" pitchFamily="2" charset="-122"/>
              </a:rPr>
              <a:t>接受订单后，配送中心需向供货厂商或制造厂商订购商品，采购作业包括商品数量需求统计、对供货厂商查询交易条件，然后根据所需数量及供货厂商提供的经济订购批量提出采购单，采购单发出后则进行入库进货的跟催动作。</a:t>
            </a:r>
          </a:p>
          <a:p>
            <a:pPr>
              <a:lnSpc>
                <a:spcPct val="90000"/>
              </a:lnSpc>
              <a:buFont typeface="Wingdings" pitchFamily="2" charset="2"/>
              <a:buNone/>
              <a:defRPr/>
            </a:pPr>
            <a:endParaRPr lang="en-US" altLang="zh-CN" b="1" dirty="0">
              <a:solidFill>
                <a:srgbClr val="000000"/>
              </a:solidFill>
              <a:ea typeface="宋体" panose="02010600030101010101" pitchFamily="2" charset="-122"/>
            </a:endParaRPr>
          </a:p>
        </p:txBody>
      </p:sp>
      <p:sp>
        <p:nvSpPr>
          <p:cNvPr id="80900" name="灯片编号占位符 1"/>
          <p:cNvSpPr>
            <a:spLocks noGrp="1" noChangeArrowheads="1"/>
          </p:cNvSpPr>
          <p:nvPr>
            <p:ph type="sldNum" sz="quarter" idx="12"/>
          </p:nvPr>
        </p:nvSpPr>
        <p:spPr>
          <a:noFill/>
        </p:spPr>
        <p:txBody>
          <a:bodyPr/>
          <a:lstStyle/>
          <a:p>
            <a:fld id="{6DDFCBE2-6812-45F8-81CC-1875D508E3EE}" type="slidenum">
              <a:rPr lang="en-US" altLang="zh-CN"/>
              <a:pPr/>
              <a:t>66</a:t>
            </a:fld>
            <a:endParaRPr lang="zh-CN"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79875" name="Rectangle 3"/>
          <p:cNvSpPr>
            <a:spLocks noGrp="1" noChangeArrowheads="1"/>
          </p:cNvSpPr>
          <p:nvPr>
            <p:ph type="body" idx="1"/>
          </p:nvPr>
        </p:nvSpPr>
        <p:spPr>
          <a:xfrm>
            <a:off x="457200" y="1371600"/>
            <a:ext cx="8362950" cy="2743200"/>
          </a:xfrm>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2</a:t>
            </a:r>
            <a:r>
              <a:rPr lang="zh-CN" altLang="en-US" b="1" dirty="0">
                <a:solidFill>
                  <a:srgbClr val="0066FF"/>
                </a:solidFill>
                <a:ea typeface="宋体" panose="02010600030101010101" pitchFamily="2" charset="-122"/>
              </a:rPr>
              <a:t>）物流配送中心的管理内容</a:t>
            </a:r>
          </a:p>
          <a:p>
            <a:pPr marL="0" indent="540000">
              <a:spcBef>
                <a:spcPts val="120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）入库管理  </a:t>
            </a:r>
            <a:r>
              <a:rPr lang="zh-CN" altLang="en-US" b="1" dirty="0">
                <a:solidFill>
                  <a:srgbClr val="000000"/>
                </a:solidFill>
                <a:ea typeface="宋体" panose="02010600030101010101" pitchFamily="2" charset="-122"/>
              </a:rPr>
              <a:t>入库进货管理员即可根据采购单上预定入库日期进行入库作业调度、入库月台调度；在商品入库当日进行入库资料查核、入库质检，当质量或数量不符时即进行适当修正或处理，并输入入库数据；对于退回商品的入库还需经过质检、分类处理然后登记入库。</a:t>
            </a:r>
            <a:endParaRPr lang="en-US" altLang="zh-CN" b="1" dirty="0">
              <a:solidFill>
                <a:srgbClr val="000000"/>
              </a:solidFill>
              <a:ea typeface="宋体" panose="02010600030101010101" pitchFamily="2" charset="-122"/>
            </a:endParaRPr>
          </a:p>
        </p:txBody>
      </p:sp>
      <p:sp>
        <p:nvSpPr>
          <p:cNvPr id="81924" name="灯片编号占位符 1"/>
          <p:cNvSpPr>
            <a:spLocks noGrp="1" noChangeArrowheads="1"/>
          </p:cNvSpPr>
          <p:nvPr>
            <p:ph type="sldNum" sz="quarter" idx="12"/>
          </p:nvPr>
        </p:nvSpPr>
        <p:spPr>
          <a:noFill/>
        </p:spPr>
        <p:txBody>
          <a:bodyPr/>
          <a:lstStyle/>
          <a:p>
            <a:fld id="{B39B84D0-60F9-486C-A0C5-FEECAD4B1D41}" type="slidenum">
              <a:rPr lang="en-US" altLang="zh-CN"/>
              <a:pPr/>
              <a:t>67</a:t>
            </a:fld>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82947" name="Rectangle 3"/>
          <p:cNvSpPr>
            <a:spLocks noGrp="1" noChangeArrowheads="1"/>
          </p:cNvSpPr>
          <p:nvPr>
            <p:ph type="body" idx="1"/>
          </p:nvPr>
        </p:nvSpPr>
        <p:spPr/>
        <p:txBody>
          <a:bodyPr/>
          <a:lstStyle/>
          <a:p>
            <a:pPr>
              <a:buFont typeface="Wingdings" pitchFamily="2" charset="2"/>
              <a:buNone/>
            </a:pPr>
            <a:r>
              <a:rPr lang="en-US" altLang="zh-CN" b="1" smtClean="0">
                <a:solidFill>
                  <a:srgbClr val="0066FF"/>
                </a:solidFill>
                <a:ea typeface="宋体" pitchFamily="2" charset="-122"/>
              </a:rPr>
              <a:t>2</a:t>
            </a:r>
            <a:r>
              <a:rPr lang="zh-CN" altLang="en-US" b="1" smtClean="0">
                <a:solidFill>
                  <a:srgbClr val="0066FF"/>
                </a:solidFill>
                <a:ea typeface="宋体" pitchFamily="2" charset="-122"/>
              </a:rPr>
              <a:t>）物流配送中心的管理内容</a:t>
            </a:r>
          </a:p>
          <a:p>
            <a:pPr>
              <a:buFont typeface="Wingdings" pitchFamily="2" charset="2"/>
              <a:buNone/>
            </a:pPr>
            <a:r>
              <a:rPr lang="zh-CN" altLang="en-US" b="1" smtClean="0">
                <a:solidFill>
                  <a:srgbClr val="FF0000"/>
                </a:solidFill>
                <a:ea typeface="宋体" pitchFamily="2" charset="-122"/>
              </a:rPr>
              <a:t>（</a:t>
            </a:r>
            <a:r>
              <a:rPr lang="en-US" altLang="zh-CN" b="1" smtClean="0">
                <a:solidFill>
                  <a:srgbClr val="FF0000"/>
                </a:solidFill>
                <a:ea typeface="宋体" pitchFamily="2" charset="-122"/>
              </a:rPr>
              <a:t>4</a:t>
            </a:r>
            <a:r>
              <a:rPr lang="zh-CN" altLang="en-US" b="1" smtClean="0">
                <a:solidFill>
                  <a:srgbClr val="FF0000"/>
                </a:solidFill>
                <a:ea typeface="宋体" pitchFamily="2" charset="-122"/>
              </a:rPr>
              <a:t>）库存管理  </a:t>
            </a:r>
            <a:r>
              <a:rPr lang="zh-CN" altLang="en-US" b="1" smtClean="0">
                <a:solidFill>
                  <a:srgbClr val="000000"/>
                </a:solidFill>
                <a:ea typeface="宋体" pitchFamily="2" charset="-122"/>
              </a:rPr>
              <a:t>库存管理作业包括仓库区管理及库存控制。</a:t>
            </a:r>
          </a:p>
          <a:p>
            <a:pPr>
              <a:buFont typeface="Wingdings" pitchFamily="2" charset="2"/>
              <a:buNone/>
            </a:pPr>
            <a:r>
              <a:rPr lang="zh-CN" altLang="en-US" b="1" smtClean="0">
                <a:solidFill>
                  <a:srgbClr val="000000"/>
                </a:solidFill>
                <a:ea typeface="宋体" pitchFamily="2" charset="-122"/>
              </a:rPr>
              <a:t>①仓库区管理包括商品在仓库区域内摆放方式、区域大小、区域分布等规划；商品进出仓库的控制，如先进先出或后进先出；进出货方式的制定，如商品所需搬运工具、搬运方式；仓储区货位的调整及变动。此外，仓库区管理还包括包装容器使用与包装容器保管维修。</a:t>
            </a:r>
          </a:p>
          <a:p>
            <a:pPr>
              <a:buFont typeface="Wingdings" pitchFamily="2" charset="2"/>
              <a:buNone/>
            </a:pPr>
            <a:r>
              <a:rPr lang="zh-CN" altLang="en-US" b="1" smtClean="0">
                <a:solidFill>
                  <a:srgbClr val="000000"/>
                </a:solidFill>
                <a:ea typeface="宋体" pitchFamily="2" charset="-122"/>
              </a:rPr>
              <a:t>②库存控制则需按照商品出库数量、入库所需时间等来制定采购数量及采购时间；制定库存盘点方法，定期负责打印盘点清单，并根据盘点清单内容清查库存数、修正库存账目并制作盘盈盘亏报表。</a:t>
            </a:r>
          </a:p>
        </p:txBody>
      </p:sp>
      <p:sp>
        <p:nvSpPr>
          <p:cNvPr id="82948" name="灯片编号占位符 1"/>
          <p:cNvSpPr>
            <a:spLocks noGrp="1" noChangeArrowheads="1"/>
          </p:cNvSpPr>
          <p:nvPr>
            <p:ph type="sldNum" sz="quarter" idx="12"/>
          </p:nvPr>
        </p:nvSpPr>
        <p:spPr>
          <a:noFill/>
        </p:spPr>
        <p:txBody>
          <a:bodyPr/>
          <a:lstStyle/>
          <a:p>
            <a:fld id="{AC3F0E98-73D5-4256-87CA-AF9E0C2473FD}" type="slidenum">
              <a:rPr lang="en-US" altLang="zh-CN"/>
              <a:pPr/>
              <a:t>68</a:t>
            </a:fld>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81923" name="Rectangle 3"/>
          <p:cNvSpPr>
            <a:spLocks noGrp="1" noChangeArrowheads="1"/>
          </p:cNvSpPr>
          <p:nvPr>
            <p:ph type="body" idx="1"/>
          </p:nvPr>
        </p:nvSpPr>
        <p:spPr/>
        <p:txBody>
          <a:bodyPr/>
          <a:lstStyle/>
          <a:p>
            <a:pPr algn="just">
              <a:buFont typeface="Wingdings" pitchFamily="2" charset="2"/>
              <a:buNone/>
              <a:defRPr/>
            </a:pPr>
            <a:r>
              <a:rPr lang="en-US" altLang="zh-CN" b="1" dirty="0">
                <a:solidFill>
                  <a:srgbClr val="0066FF"/>
                </a:solidFill>
                <a:ea typeface="宋体" panose="02010600030101010101" pitchFamily="2" charset="-122"/>
              </a:rPr>
              <a:t>2</a:t>
            </a:r>
            <a:r>
              <a:rPr lang="zh-CN" altLang="en-US" b="1" dirty="0">
                <a:solidFill>
                  <a:srgbClr val="0066FF"/>
                </a:solidFill>
                <a:ea typeface="宋体" panose="02010600030101010101" pitchFamily="2" charset="-122"/>
              </a:rPr>
              <a:t>）物流配送中心的管理内容</a:t>
            </a:r>
          </a:p>
          <a:p>
            <a:pPr marL="0" indent="540000" algn="just">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5</a:t>
            </a:r>
            <a:r>
              <a:rPr lang="zh-CN" altLang="en-US" b="1" dirty="0">
                <a:solidFill>
                  <a:srgbClr val="FF0000"/>
                </a:solidFill>
                <a:ea typeface="宋体" panose="02010600030101010101" pitchFamily="2" charset="-122"/>
              </a:rPr>
              <a:t>）补拣货管理  </a:t>
            </a:r>
            <a:r>
              <a:rPr lang="zh-CN" altLang="en-US" b="1" dirty="0">
                <a:solidFill>
                  <a:srgbClr val="000000"/>
                </a:solidFill>
                <a:ea typeface="宋体" panose="02010600030101010101" pitchFamily="2" charset="-122"/>
              </a:rPr>
              <a:t>在出库日，当库存数量满足出货需求量时，即可根据需求数量打印出库拣货单及各项拣货指示，并进行拣货区域的规划布置、工具选用及人员调派。当然，出货拣取不只包括拣取作业，还需补充货架上的商品，使拣货作业后不至于缺货，主要包括补货量及补货时点的制定、补货作业调度、补货作业人员调派。</a:t>
            </a:r>
          </a:p>
          <a:p>
            <a:pPr marL="0" indent="540000" algn="just">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6</a:t>
            </a:r>
            <a:r>
              <a:rPr lang="zh-CN" altLang="en-US" b="1" dirty="0">
                <a:solidFill>
                  <a:srgbClr val="FF0000"/>
                </a:solidFill>
                <a:ea typeface="宋体" panose="02010600030101010101" pitchFamily="2" charset="-122"/>
              </a:rPr>
              <a:t>）流通加工  </a:t>
            </a:r>
            <a:r>
              <a:rPr lang="zh-CN" altLang="en-US" b="1" dirty="0">
                <a:solidFill>
                  <a:srgbClr val="000000"/>
                </a:solidFill>
                <a:ea typeface="宋体" panose="02010600030101010101" pitchFamily="2" charset="-122"/>
              </a:rPr>
              <a:t>在配送中心的各项作业中，流通加工最易提高商品的附加价值。流通加工作业包括商品的分类、过磅、拆箱重包装、贴标签及商品组合包装，需要进行包装材料及包装容器的管理、组合包装规划的制定、流通加工包装工具的选用、流通加工作业的调度、作业人员的调派。</a:t>
            </a:r>
          </a:p>
        </p:txBody>
      </p:sp>
      <p:sp>
        <p:nvSpPr>
          <p:cNvPr id="83972" name="灯片编号占位符 1"/>
          <p:cNvSpPr>
            <a:spLocks noGrp="1" noChangeArrowheads="1"/>
          </p:cNvSpPr>
          <p:nvPr>
            <p:ph type="sldNum" sz="quarter" idx="12"/>
          </p:nvPr>
        </p:nvSpPr>
        <p:spPr>
          <a:noFill/>
        </p:spPr>
        <p:txBody>
          <a:bodyPr/>
          <a:lstStyle/>
          <a:p>
            <a:fld id="{806E055A-8854-46EC-A832-69B77CE8802E}" type="slidenum">
              <a:rPr lang="en-US" altLang="zh-CN"/>
              <a:pPr/>
              <a:t>69</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457200" y="1676400"/>
            <a:ext cx="8077200" cy="2678113"/>
          </a:xfrm>
          <a:prstGeom prst="rect">
            <a:avLst/>
          </a:prstGeom>
          <a:noFill/>
          <a:ln w="9525">
            <a:noFill/>
            <a:miter lim="800000"/>
            <a:headEnd/>
            <a:tailEnd/>
          </a:ln>
        </p:spPr>
        <p:txBody>
          <a:bodyPr>
            <a:spAutoFit/>
          </a:bodyPr>
          <a:lstStyle/>
          <a:p>
            <a:pPr indent="266700" algn="just">
              <a:buFont typeface="Arial" pitchFamily="34" charset="0"/>
              <a:buNone/>
            </a:pPr>
            <a:r>
              <a:rPr lang="en-US" altLang="zh-CN" b="0">
                <a:latin typeface="Times New Roman" pitchFamily="18" charset="0"/>
              </a:rPr>
              <a:t>    </a:t>
            </a:r>
            <a:r>
              <a:rPr lang="zh-CN" altLang="zh-CN">
                <a:latin typeface="Times New Roman" pitchFamily="18" charset="0"/>
              </a:rPr>
              <a:t>电子商务物流是一种全新的现代化物流服务，凭借其自身准确、迅速的响应给电子商务活动的各方参与者提供相应的服务，在提高物流运行效率的同时降低了企业的运营成本，并且有效地刺激了社会需求，提高了整个经济社会的福利，促进社会经济的不断发展。由于电子商务物流服务的快速响应能力和其自身所具有的与传统物流服务的差异，电子商务物流通常被人称为电子商务快递服务。</a:t>
            </a:r>
          </a:p>
        </p:txBody>
      </p:sp>
      <p:sp>
        <p:nvSpPr>
          <p:cNvPr id="18435" name="灯片编号占位符 1"/>
          <p:cNvSpPr>
            <a:spLocks noGrp="1" noChangeArrowheads="1"/>
          </p:cNvSpPr>
          <p:nvPr>
            <p:ph type="sldNum" sz="quarter" idx="12"/>
          </p:nvPr>
        </p:nvSpPr>
        <p:spPr>
          <a:noFill/>
        </p:spPr>
        <p:txBody>
          <a:bodyPr/>
          <a:lstStyle/>
          <a:p>
            <a:fld id="{7F449E4D-C4D7-4EE7-A172-BF46EB047475}" type="slidenum">
              <a:rPr lang="en-US" altLang="zh-CN"/>
              <a:pPr/>
              <a:t>7</a:t>
            </a:fld>
            <a:endParaRPr lang="zh-CN" altLang="en-US"/>
          </a:p>
        </p:txBody>
      </p:sp>
      <p:sp>
        <p:nvSpPr>
          <p:cNvPr id="6" name="Rectangle 2"/>
          <p:cNvSpPr txBox="1">
            <a:spLocks noChangeArrowheads="1"/>
          </p:cNvSpPr>
          <p:nvPr/>
        </p:nvSpPr>
        <p:spPr bwMode="auto">
          <a:xfrm>
            <a:off x="2792413" y="228600"/>
            <a:ext cx="6302375"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a:defRPr/>
            </a:pPr>
            <a:r>
              <a:rPr lang="en-US" altLang="zh-CN" kern="0" dirty="0">
                <a:ea typeface="宋体" panose="02010600030101010101" pitchFamily="2" charset="-122"/>
              </a:rPr>
              <a:t>7.1.2</a:t>
            </a:r>
            <a:r>
              <a:rPr lang="zh-CN" altLang="en-US" kern="0" dirty="0">
                <a:ea typeface="宋体" panose="02010600030101010101" pitchFamily="2" charset="-122"/>
              </a:rPr>
              <a:t> </a:t>
            </a:r>
            <a:r>
              <a:rPr lang="zh-CN" altLang="zh-CN" kern="0" dirty="0">
                <a:ea typeface="宋体" panose="02010600030101010101" pitchFamily="2" charset="-122"/>
              </a:rPr>
              <a:t>电子商务物流概念</a:t>
            </a:r>
            <a:r>
              <a:rPr lang="zh-CN" altLang="en-US" kern="0" dirty="0">
                <a:ea typeface="宋体" panose="02010600030101010101" pitchFamily="2" charset="-122"/>
              </a:rPr>
              <a:t>和内容</a:t>
            </a:r>
            <a:r>
              <a:rPr lang="zh-CN" altLang="zh-CN" kern="0" dirty="0">
                <a:ea typeface="宋体" panose="02010600030101010101" pitchFamily="2" charset="-122"/>
              </a:rPr>
              <a:t> </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82947" name="Rectangle 3"/>
          <p:cNvSpPr>
            <a:spLocks noGrp="1" noChangeArrowheads="1"/>
          </p:cNvSpPr>
          <p:nvPr>
            <p:ph type="body" idx="1"/>
          </p:nvPr>
        </p:nvSpPr>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2</a:t>
            </a:r>
            <a:r>
              <a:rPr lang="zh-CN" altLang="en-US" b="1" dirty="0">
                <a:solidFill>
                  <a:srgbClr val="0066FF"/>
                </a:solidFill>
                <a:ea typeface="宋体" panose="02010600030101010101" pitchFamily="2" charset="-122"/>
              </a:rPr>
              <a:t>）物流配送中心的管理内容</a:t>
            </a:r>
          </a:p>
          <a:p>
            <a:pPr marL="0" indent="540000">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7</a:t>
            </a:r>
            <a:r>
              <a:rPr lang="zh-CN" altLang="en-US" b="1" dirty="0">
                <a:solidFill>
                  <a:srgbClr val="FF0000"/>
                </a:solidFill>
                <a:ea typeface="宋体" panose="02010600030101010101" pitchFamily="2" charset="-122"/>
              </a:rPr>
              <a:t>）出货管理  </a:t>
            </a:r>
            <a:r>
              <a:rPr lang="zh-CN" altLang="en-US" b="1" dirty="0">
                <a:solidFill>
                  <a:srgbClr val="000000"/>
                </a:solidFill>
                <a:ea typeface="宋体" panose="02010600030101010101" pitchFamily="2" charset="-122"/>
              </a:rPr>
              <a:t>完成商品拣取及流通加工作业后，即可进行商品出货作业。出货作业包括根据客户订单为客户打印出货单据，制定出货调度，打印出货批次报表、出货商品上所需的地址标签及出货核对表；然后由调度人员决定集货方式、选用集货工具、调派集货作业人员，并决定运输车辆大小与数量；由仓库管理人员或出货管理人员决定出货区域的规划布置及出货商品的摆放方式。</a:t>
            </a:r>
          </a:p>
          <a:p>
            <a:pPr marL="0" indent="540000">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8</a:t>
            </a:r>
            <a:r>
              <a:rPr lang="zh-CN" altLang="en-US" b="1" dirty="0">
                <a:solidFill>
                  <a:srgbClr val="FF0000"/>
                </a:solidFill>
                <a:ea typeface="宋体" panose="02010600030101010101" pitchFamily="2" charset="-122"/>
              </a:rPr>
              <a:t>）配送管理  </a:t>
            </a:r>
            <a:r>
              <a:rPr lang="zh-CN" altLang="en-US" b="1" dirty="0">
                <a:solidFill>
                  <a:srgbClr val="000000"/>
                </a:solidFill>
                <a:ea typeface="宋体" panose="02010600030101010101" pitchFamily="2" charset="-122"/>
              </a:rPr>
              <a:t>配送商品作业包括商品装车并实际配送，完成这些作业则须事先规划配送区域的划分或配送路线安排，由配送路线选用的先后次序来决定商品装车顺序，并在商品配送途中进行商品跟踪、控制及配送途中意外状况的处理。</a:t>
            </a:r>
          </a:p>
        </p:txBody>
      </p:sp>
      <p:sp>
        <p:nvSpPr>
          <p:cNvPr id="84996" name="灯片编号占位符 1"/>
          <p:cNvSpPr>
            <a:spLocks noGrp="1" noChangeArrowheads="1"/>
          </p:cNvSpPr>
          <p:nvPr>
            <p:ph type="sldNum" sz="quarter" idx="12"/>
          </p:nvPr>
        </p:nvSpPr>
        <p:spPr>
          <a:noFill/>
        </p:spPr>
        <p:txBody>
          <a:bodyPr/>
          <a:lstStyle/>
          <a:p>
            <a:fld id="{95DE6106-4A41-437C-934C-224EC66CCB2A}" type="slidenum">
              <a:rPr lang="en-US" altLang="zh-CN"/>
              <a:pPr/>
              <a:t>70</a:t>
            </a:fld>
            <a:endParaRPr lang="zh-CN"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zh-CN" smtClean="0">
                <a:ea typeface="宋体" pitchFamily="2" charset="-122"/>
              </a:rPr>
              <a:t>7.3.3</a:t>
            </a:r>
            <a:r>
              <a:rPr lang="zh-CN" altLang="en-US" smtClean="0">
                <a:ea typeface="宋体" pitchFamily="2" charset="-122"/>
              </a:rPr>
              <a:t>物流配送中心管理</a:t>
            </a:r>
          </a:p>
        </p:txBody>
      </p:sp>
      <p:sp>
        <p:nvSpPr>
          <p:cNvPr id="83971" name="Rectangle 3"/>
          <p:cNvSpPr>
            <a:spLocks noGrp="1" noChangeArrowheads="1"/>
          </p:cNvSpPr>
          <p:nvPr>
            <p:ph type="body" idx="1"/>
          </p:nvPr>
        </p:nvSpPr>
        <p:spPr>
          <a:xfrm>
            <a:off x="390525" y="1295400"/>
            <a:ext cx="8362950" cy="4953000"/>
          </a:xfrm>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2</a:t>
            </a:r>
            <a:r>
              <a:rPr lang="zh-CN" altLang="en-US" b="1" dirty="0">
                <a:solidFill>
                  <a:srgbClr val="0066FF"/>
                </a:solidFill>
                <a:ea typeface="宋体" panose="02010600030101010101" pitchFamily="2" charset="-122"/>
              </a:rPr>
              <a:t>）物流配送中心的管理内容</a:t>
            </a:r>
          </a:p>
          <a:p>
            <a:pPr marL="0" indent="540000" algn="just">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9</a:t>
            </a:r>
            <a:r>
              <a:rPr lang="zh-CN" altLang="en-US" b="1" dirty="0">
                <a:solidFill>
                  <a:srgbClr val="FF0000"/>
                </a:solidFill>
                <a:ea typeface="宋体" panose="02010600030101010101" pitchFamily="2" charset="-122"/>
              </a:rPr>
              <a:t>）会计管理  </a:t>
            </a:r>
            <a:r>
              <a:rPr lang="zh-CN" altLang="en-US" b="1" dirty="0">
                <a:solidFill>
                  <a:srgbClr val="000000"/>
                </a:solidFill>
                <a:ea typeface="宋体" panose="02010600030101010101" pitchFamily="2" charset="-122"/>
              </a:rPr>
              <a:t>商品出库后销售部门可根据出货数据制作应收账单，并将账单转入会计部门作为收款凭据；此外，商品入库后，则由收货部门制作入库商品统计表以作为供货厂商催款稽核之用，并由会计部门制作各项财务报表以供经营管理及政策制定参考之用。</a:t>
            </a:r>
          </a:p>
          <a:p>
            <a:pPr marL="0" indent="540000" algn="just">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10</a:t>
            </a:r>
            <a:r>
              <a:rPr lang="zh-CN" altLang="en-US" b="1" dirty="0">
                <a:solidFill>
                  <a:srgbClr val="FF0000"/>
                </a:solidFill>
                <a:ea typeface="宋体" panose="02010600030101010101" pitchFamily="2" charset="-122"/>
              </a:rPr>
              <a:t>）绩效管理  </a:t>
            </a:r>
            <a:r>
              <a:rPr lang="zh-CN" altLang="en-US" b="1" dirty="0">
                <a:solidFill>
                  <a:srgbClr val="000000"/>
                </a:solidFill>
                <a:ea typeface="宋体" panose="02010600030101010101" pitchFamily="2" charset="-122"/>
              </a:rPr>
              <a:t>需要通过各种考核评估来实现配送中心的绩效管理，并制定相应的经营决策及方针，可由各个工作人员或中层管理人员提供各种信息与报表，包括出货销售统计数据、客户对配送服务的反应报告、配送商品次数及所需时间报告、配送商品的失误率、仓库缺货率分析、库存损失率报告、机具设备损坏及维修报告、燃料耗材等使用量分析、外雇人员、机具、设备成本分析、退货商品统计报表、人力使用率分析等。</a:t>
            </a:r>
          </a:p>
        </p:txBody>
      </p:sp>
      <p:sp>
        <p:nvSpPr>
          <p:cNvPr id="86020" name="灯片编号占位符 1"/>
          <p:cNvSpPr>
            <a:spLocks noGrp="1" noChangeArrowheads="1"/>
          </p:cNvSpPr>
          <p:nvPr>
            <p:ph type="sldNum" sz="quarter" idx="12"/>
          </p:nvPr>
        </p:nvSpPr>
        <p:spPr>
          <a:noFill/>
        </p:spPr>
        <p:txBody>
          <a:bodyPr/>
          <a:lstStyle/>
          <a:p>
            <a:fld id="{FF94AE32-BE54-4360-934B-1C857051B3EF}" type="slidenum">
              <a:rPr lang="en-US" altLang="zh-CN"/>
              <a:pPr/>
              <a:t>71</a:t>
            </a:fld>
            <a:endParaRPr lang="zh-CN"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590800" y="228600"/>
            <a:ext cx="6553200" cy="603250"/>
          </a:xfrm>
        </p:spPr>
        <p:txBody>
          <a:bodyPr/>
          <a:lstStyle/>
          <a:p>
            <a:r>
              <a:rPr lang="en-US" altLang="zh-CN" sz="2800" smtClean="0">
                <a:ea typeface="宋体" pitchFamily="2" charset="-122"/>
              </a:rPr>
              <a:t>7.3.4</a:t>
            </a:r>
            <a:r>
              <a:rPr lang="zh-CN" altLang="en-US" sz="2800" smtClean="0">
                <a:ea typeface="宋体" pitchFamily="2" charset="-122"/>
              </a:rPr>
              <a:t>电子商务物流配送质量的评价</a:t>
            </a:r>
          </a:p>
        </p:txBody>
      </p:sp>
      <p:sp>
        <p:nvSpPr>
          <p:cNvPr id="87043" name="Rectangle 3"/>
          <p:cNvSpPr>
            <a:spLocks noGrp="1" noChangeArrowheads="1"/>
          </p:cNvSpPr>
          <p:nvPr>
            <p:ph type="body" idx="1"/>
          </p:nvPr>
        </p:nvSpPr>
        <p:spPr/>
        <p:txBody>
          <a:bodyPr/>
          <a:lstStyle/>
          <a:p>
            <a:pPr marL="0" indent="719138">
              <a:spcBef>
                <a:spcPts val="1200"/>
              </a:spcBef>
              <a:buFont typeface="Wingdings" pitchFamily="2" charset="2"/>
              <a:buNone/>
            </a:pPr>
            <a:r>
              <a:rPr lang="zh-CN" altLang="en-US" b="1" dirty="0" smtClean="0">
                <a:solidFill>
                  <a:srgbClr val="000000"/>
                </a:solidFill>
                <a:ea typeface="宋体" pitchFamily="2" charset="-122"/>
              </a:rPr>
              <a:t>传统的电子商务物流配送质量评价是根据美国密西根大学斯麦基教授所倡导的</a:t>
            </a:r>
            <a:r>
              <a:rPr lang="zh-CN" altLang="en-US" b="1" dirty="0" smtClean="0">
                <a:solidFill>
                  <a:srgbClr val="000000"/>
                </a:solidFill>
                <a:latin typeface="Times New Roman" pitchFamily="18" charset="0"/>
                <a:ea typeface="宋体" pitchFamily="2" charset="-122"/>
                <a:cs typeface="Times New Roman" pitchFamily="18" charset="0"/>
              </a:rPr>
              <a:t>以时间、地点效用为基础的</a:t>
            </a:r>
            <a:r>
              <a:rPr lang="en-US" altLang="zh-CN" b="1" dirty="0" smtClean="0">
                <a:solidFill>
                  <a:srgbClr val="000000"/>
                </a:solidFill>
                <a:latin typeface="Times New Roman" pitchFamily="18" charset="0"/>
                <a:ea typeface="宋体" pitchFamily="2" charset="-122"/>
                <a:cs typeface="Times New Roman" pitchFamily="18" charset="0"/>
              </a:rPr>
              <a:t>7Rs</a:t>
            </a:r>
            <a:r>
              <a:rPr lang="zh-CN" altLang="en-US" b="1" dirty="0" smtClean="0">
                <a:solidFill>
                  <a:srgbClr val="000000"/>
                </a:solidFill>
                <a:latin typeface="Times New Roman" pitchFamily="18" charset="0"/>
                <a:ea typeface="宋体" pitchFamily="2" charset="-122"/>
                <a:cs typeface="Times New Roman" pitchFamily="18" charset="0"/>
              </a:rPr>
              <a:t>理论，即将恰当的</a:t>
            </a:r>
            <a:r>
              <a:rPr lang="zh-CN" altLang="en-US" b="1" dirty="0" smtClean="0">
                <a:solidFill>
                  <a:srgbClr val="FF0000"/>
                </a:solidFill>
                <a:latin typeface="Times New Roman" pitchFamily="18" charset="0"/>
                <a:ea typeface="宋体" pitchFamily="2" charset="-122"/>
                <a:cs typeface="Times New Roman" pitchFamily="18" charset="0"/>
              </a:rPr>
              <a:t>质量</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Right Quality</a:t>
            </a:r>
            <a:r>
              <a:rPr lang="zh-CN" altLang="en-US" b="1" dirty="0" smtClean="0">
                <a:solidFill>
                  <a:srgbClr val="000000"/>
                </a:solidFill>
                <a:latin typeface="Times New Roman" pitchFamily="18" charset="0"/>
                <a:ea typeface="宋体" pitchFamily="2" charset="-122"/>
                <a:cs typeface="Times New Roman" pitchFamily="18" charset="0"/>
              </a:rPr>
              <a:t>），恰当的</a:t>
            </a:r>
            <a:r>
              <a:rPr lang="zh-CN" altLang="en-US" b="1" dirty="0" smtClean="0">
                <a:solidFill>
                  <a:srgbClr val="FF0000"/>
                </a:solidFill>
                <a:latin typeface="Times New Roman" pitchFamily="18" charset="0"/>
                <a:ea typeface="宋体" pitchFamily="2" charset="-122"/>
                <a:cs typeface="Times New Roman" pitchFamily="18" charset="0"/>
              </a:rPr>
              <a:t>数量</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Right Quantity</a:t>
            </a:r>
            <a:r>
              <a:rPr lang="zh-CN" altLang="en-US" b="1" dirty="0" smtClean="0">
                <a:solidFill>
                  <a:srgbClr val="000000"/>
                </a:solidFill>
                <a:latin typeface="Times New Roman" pitchFamily="18" charset="0"/>
                <a:ea typeface="宋体" pitchFamily="2" charset="-122"/>
                <a:cs typeface="Times New Roman" pitchFamily="18" charset="0"/>
              </a:rPr>
              <a:t>），恰当的</a:t>
            </a:r>
            <a:r>
              <a:rPr lang="zh-CN" altLang="en-US" b="1" dirty="0" smtClean="0">
                <a:solidFill>
                  <a:srgbClr val="FF0000"/>
                </a:solidFill>
                <a:latin typeface="Times New Roman" pitchFamily="18" charset="0"/>
                <a:ea typeface="宋体" pitchFamily="2" charset="-122"/>
                <a:cs typeface="Times New Roman" pitchFamily="18" charset="0"/>
              </a:rPr>
              <a:t>价格</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Right Price</a:t>
            </a:r>
            <a:r>
              <a:rPr lang="zh-CN" altLang="en-US" b="1" dirty="0" smtClean="0">
                <a:solidFill>
                  <a:srgbClr val="000000"/>
                </a:solidFill>
                <a:latin typeface="Times New Roman" pitchFamily="18" charset="0"/>
                <a:ea typeface="宋体" pitchFamily="2" charset="-122"/>
                <a:cs typeface="Times New Roman" pitchFamily="18" charset="0"/>
              </a:rPr>
              <a:t>），恰当的</a:t>
            </a:r>
            <a:r>
              <a:rPr lang="zh-CN" altLang="en-US" b="1" dirty="0" smtClean="0">
                <a:solidFill>
                  <a:srgbClr val="FF0000"/>
                </a:solidFill>
                <a:latin typeface="Times New Roman" pitchFamily="18" charset="0"/>
                <a:ea typeface="宋体" pitchFamily="2" charset="-122"/>
                <a:cs typeface="Times New Roman" pitchFamily="18" charset="0"/>
              </a:rPr>
              <a:t>商品</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Right Commodity</a:t>
            </a:r>
            <a:r>
              <a:rPr lang="zh-CN" altLang="en-US" b="1" dirty="0" smtClean="0">
                <a:solidFill>
                  <a:srgbClr val="000000"/>
                </a:solidFill>
                <a:latin typeface="Times New Roman" pitchFamily="18" charset="0"/>
                <a:ea typeface="宋体" pitchFamily="2" charset="-122"/>
                <a:cs typeface="Times New Roman" pitchFamily="18" charset="0"/>
              </a:rPr>
              <a:t>），在恰当的</a:t>
            </a:r>
            <a:r>
              <a:rPr lang="zh-CN" altLang="en-US" b="1" dirty="0" smtClean="0">
                <a:solidFill>
                  <a:srgbClr val="FF0000"/>
                </a:solidFill>
                <a:latin typeface="Times New Roman" pitchFamily="18" charset="0"/>
                <a:ea typeface="宋体" pitchFamily="2" charset="-122"/>
                <a:cs typeface="Times New Roman" pitchFamily="18" charset="0"/>
              </a:rPr>
              <a:t>时间</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Right Time</a:t>
            </a:r>
            <a:r>
              <a:rPr lang="zh-CN" altLang="en-US" b="1" dirty="0" smtClean="0">
                <a:solidFill>
                  <a:srgbClr val="000000"/>
                </a:solidFill>
                <a:latin typeface="Times New Roman" pitchFamily="18" charset="0"/>
                <a:ea typeface="宋体" pitchFamily="2" charset="-122"/>
                <a:cs typeface="Times New Roman" pitchFamily="18" charset="0"/>
              </a:rPr>
              <a:t>）和恰当的</a:t>
            </a:r>
            <a:r>
              <a:rPr lang="zh-CN" altLang="en-US" b="1" dirty="0" smtClean="0">
                <a:solidFill>
                  <a:srgbClr val="FF0000"/>
                </a:solidFill>
                <a:latin typeface="Times New Roman" pitchFamily="18" charset="0"/>
                <a:ea typeface="宋体" pitchFamily="2" charset="-122"/>
                <a:cs typeface="Times New Roman" pitchFamily="18" charset="0"/>
              </a:rPr>
              <a:t>场所</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Right Place</a:t>
            </a:r>
            <a:r>
              <a:rPr lang="zh-CN" altLang="en-US" b="1" dirty="0" smtClean="0">
                <a:solidFill>
                  <a:srgbClr val="000000"/>
                </a:solidFill>
                <a:latin typeface="Times New Roman" pitchFamily="18" charset="0"/>
                <a:ea typeface="宋体" pitchFamily="2" charset="-122"/>
                <a:cs typeface="Times New Roman" pitchFamily="18" charset="0"/>
              </a:rPr>
              <a:t>），送到恰当的</a:t>
            </a:r>
            <a:r>
              <a:rPr lang="zh-CN" altLang="en-US" b="1" dirty="0" smtClean="0">
                <a:solidFill>
                  <a:srgbClr val="FF0000"/>
                </a:solidFill>
                <a:latin typeface="Times New Roman" pitchFamily="18" charset="0"/>
                <a:ea typeface="宋体" pitchFamily="2" charset="-122"/>
                <a:cs typeface="Times New Roman" pitchFamily="18" charset="0"/>
              </a:rPr>
              <a:t>顾客</a:t>
            </a:r>
            <a:r>
              <a:rPr lang="zh-CN" altLang="en-US"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Right Customers</a:t>
            </a:r>
            <a:r>
              <a:rPr lang="zh-CN" altLang="en-US" b="1" dirty="0" smtClean="0">
                <a:solidFill>
                  <a:srgbClr val="000000"/>
                </a:solidFill>
                <a:latin typeface="Times New Roman" pitchFamily="18" charset="0"/>
                <a:ea typeface="宋体" pitchFamily="2" charset="-122"/>
                <a:cs typeface="Times New Roman" pitchFamily="18" charset="0"/>
              </a:rPr>
              <a:t>）手中。</a:t>
            </a:r>
          </a:p>
          <a:p>
            <a:pPr marL="0" indent="719138">
              <a:spcBef>
                <a:spcPts val="1200"/>
              </a:spcBef>
              <a:buFont typeface="Wingdings" pitchFamily="2" charset="2"/>
              <a:buNone/>
            </a:pPr>
            <a:r>
              <a:rPr lang="zh-CN" altLang="en-US" b="1" dirty="0" smtClean="0">
                <a:solidFill>
                  <a:srgbClr val="000000"/>
                </a:solidFill>
                <a:ea typeface="宋体" pitchFamily="2" charset="-122"/>
              </a:rPr>
              <a:t>随着第三方物流市场的快速发展，传统的以产品运作为基础的电子商务物流配送质量内涵正不断发生变化，从过去只关注时间和地点拓展到关注新效用、新价值的增加，从而将电子商务物流配送质量评价从以满足顾客需要、保证顾客满意度及赢取企业赞誉为目的的供应商角度转变为以感知服务质量的顾客角度。</a:t>
            </a:r>
          </a:p>
        </p:txBody>
      </p:sp>
      <p:sp>
        <p:nvSpPr>
          <p:cNvPr id="87044" name="灯片编号占位符 1"/>
          <p:cNvSpPr>
            <a:spLocks noGrp="1" noChangeArrowheads="1"/>
          </p:cNvSpPr>
          <p:nvPr>
            <p:ph type="sldNum" sz="quarter" idx="12"/>
          </p:nvPr>
        </p:nvSpPr>
        <p:spPr>
          <a:noFill/>
        </p:spPr>
        <p:txBody>
          <a:bodyPr/>
          <a:lstStyle/>
          <a:p>
            <a:fld id="{55C898A9-5494-4A60-81E9-716D6A490292}" type="slidenum">
              <a:rPr lang="en-US" altLang="zh-CN"/>
              <a:pPr/>
              <a:t>72</a:t>
            </a:fld>
            <a:endParaRPr lang="zh-CN"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p:txBody>
          <a:bodyPr/>
          <a:lstStyle/>
          <a:p>
            <a:pPr>
              <a:lnSpc>
                <a:spcPct val="80000"/>
              </a:lnSpc>
              <a:buFont typeface="Wingdings" pitchFamily="2" charset="2"/>
              <a:buNone/>
              <a:defRPr/>
            </a:pPr>
            <a:r>
              <a:rPr lang="en-US" altLang="zh-CN" b="1" dirty="0">
                <a:solidFill>
                  <a:srgbClr val="0066FF"/>
                </a:solidFill>
                <a:ea typeface="宋体" panose="02010600030101010101" pitchFamily="2" charset="-122"/>
              </a:rPr>
              <a:t>1</a:t>
            </a:r>
            <a:r>
              <a:rPr lang="zh-CN" altLang="en-US" b="1" dirty="0">
                <a:solidFill>
                  <a:srgbClr val="0066FF"/>
                </a:solidFill>
                <a:ea typeface="宋体" panose="02010600030101010101" pitchFamily="2" charset="-122"/>
              </a:rPr>
              <a:t>）方便性</a:t>
            </a:r>
          </a:p>
          <a:p>
            <a:pPr marL="0" indent="468000">
              <a:spcBef>
                <a:spcPts val="0"/>
              </a:spcBef>
              <a:buFont typeface="Wingdings" pitchFamily="2" charset="2"/>
              <a:buNone/>
              <a:defRPr/>
            </a:pPr>
            <a:r>
              <a:rPr lang="zh-CN" altLang="en-US" b="1" dirty="0">
                <a:solidFill>
                  <a:srgbClr val="000000"/>
                </a:solidFill>
                <a:ea typeface="宋体" panose="02010600030101010101" pitchFamily="2" charset="-122"/>
              </a:rPr>
              <a:t>电子商务物流配送企业设置的服务场所、服务程序应为顾客带来便利，主要包括网点覆盖率、配送方式选择、寄收件流程、查询信息方式。</a:t>
            </a:r>
          </a:p>
          <a:p>
            <a:pPr>
              <a:lnSpc>
                <a:spcPct val="80000"/>
              </a:lnSpc>
              <a:buFont typeface="Wingdings" pitchFamily="2" charset="2"/>
              <a:buNone/>
              <a:defRPr/>
            </a:pPr>
            <a:endParaRPr lang="zh-CN" altLang="en-US" b="1" dirty="0">
              <a:solidFill>
                <a:srgbClr val="000000"/>
              </a:solidFill>
              <a:ea typeface="宋体" panose="02010600030101010101" pitchFamily="2" charset="-122"/>
            </a:endParaRPr>
          </a:p>
          <a:p>
            <a:pPr>
              <a:lnSpc>
                <a:spcPct val="8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）网点覆盖率</a:t>
            </a:r>
          </a:p>
          <a:p>
            <a:pPr>
              <a:lnSpc>
                <a:spcPct val="80000"/>
              </a:lnSpc>
              <a:buFont typeface="Wingdings" pitchFamily="2" charset="2"/>
              <a:buNone/>
              <a:defRPr/>
            </a:pPr>
            <a:endParaRPr lang="zh-CN" altLang="en-US" b="1" dirty="0">
              <a:solidFill>
                <a:srgbClr val="FF0000"/>
              </a:solidFill>
              <a:ea typeface="宋体" panose="02010600030101010101" pitchFamily="2" charset="-122"/>
            </a:endParaRPr>
          </a:p>
          <a:p>
            <a:pPr>
              <a:lnSpc>
                <a:spcPct val="8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）配送方式选择</a:t>
            </a:r>
          </a:p>
          <a:p>
            <a:pPr>
              <a:lnSpc>
                <a:spcPct val="80000"/>
              </a:lnSpc>
              <a:buFont typeface="Wingdings" pitchFamily="2" charset="2"/>
              <a:buNone/>
              <a:defRPr/>
            </a:pPr>
            <a:endParaRPr lang="zh-CN" altLang="en-US" b="1" dirty="0">
              <a:solidFill>
                <a:srgbClr val="FF0000"/>
              </a:solidFill>
              <a:ea typeface="宋体" panose="02010600030101010101" pitchFamily="2" charset="-122"/>
            </a:endParaRPr>
          </a:p>
          <a:p>
            <a:pPr>
              <a:lnSpc>
                <a:spcPct val="8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）寄收件流程</a:t>
            </a:r>
          </a:p>
          <a:p>
            <a:pPr>
              <a:lnSpc>
                <a:spcPct val="80000"/>
              </a:lnSpc>
              <a:buFont typeface="Wingdings" pitchFamily="2" charset="2"/>
              <a:buNone/>
              <a:defRPr/>
            </a:pPr>
            <a:endParaRPr lang="zh-CN" altLang="en-US" b="1" dirty="0">
              <a:solidFill>
                <a:srgbClr val="FF0000"/>
              </a:solidFill>
              <a:ea typeface="宋体" panose="02010600030101010101" pitchFamily="2" charset="-122"/>
            </a:endParaRPr>
          </a:p>
          <a:p>
            <a:pPr>
              <a:lnSpc>
                <a:spcPct val="8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）信息查询方式 </a:t>
            </a:r>
          </a:p>
        </p:txBody>
      </p:sp>
      <p:sp>
        <p:nvSpPr>
          <p:cNvPr id="88067" name="灯片编号占位符 1"/>
          <p:cNvSpPr>
            <a:spLocks noGrp="1" noChangeArrowheads="1"/>
          </p:cNvSpPr>
          <p:nvPr>
            <p:ph type="sldNum" sz="quarter" idx="12"/>
          </p:nvPr>
        </p:nvSpPr>
        <p:spPr>
          <a:noFill/>
        </p:spPr>
        <p:txBody>
          <a:bodyPr/>
          <a:lstStyle/>
          <a:p>
            <a:fld id="{763604AB-C181-41B2-B793-F52F02D312EA}" type="slidenum">
              <a:rPr lang="en-US" altLang="zh-CN"/>
              <a:pPr/>
              <a:t>73</a:t>
            </a:fld>
            <a:endParaRPr lang="zh-CN" altLang="en-US"/>
          </a:p>
        </p:txBody>
      </p:sp>
      <p:sp>
        <p:nvSpPr>
          <p:cNvPr id="88068" name="Rectangle 2"/>
          <p:cNvSpPr>
            <a:spLocks noGrp="1" noChangeArrowheads="1"/>
          </p:cNvSpPr>
          <p:nvPr>
            <p:ph type="title"/>
          </p:nvPr>
        </p:nvSpPr>
        <p:spPr>
          <a:xfrm>
            <a:off x="2590800" y="228600"/>
            <a:ext cx="6553200" cy="603250"/>
          </a:xfrm>
        </p:spPr>
        <p:txBody>
          <a:bodyPr/>
          <a:lstStyle/>
          <a:p>
            <a:r>
              <a:rPr lang="en-US" altLang="zh-CN" sz="2800" smtClean="0">
                <a:ea typeface="宋体" pitchFamily="2" charset="-122"/>
              </a:rPr>
              <a:t>7.3.4</a:t>
            </a:r>
            <a:r>
              <a:rPr lang="zh-CN" altLang="en-US" sz="2800" smtClean="0">
                <a:ea typeface="宋体" pitchFamily="2" charset="-122"/>
              </a:rPr>
              <a:t>电子商务物流配送质量的评价</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2</a:t>
            </a:r>
            <a:r>
              <a:rPr lang="zh-CN" altLang="en-US" b="1" dirty="0">
                <a:solidFill>
                  <a:srgbClr val="0066FF"/>
                </a:solidFill>
                <a:ea typeface="宋体" panose="02010600030101010101" pitchFamily="2" charset="-122"/>
              </a:rPr>
              <a:t>）时间性</a:t>
            </a:r>
          </a:p>
          <a:p>
            <a:pPr marL="0" indent="468000" algn="just">
              <a:spcBef>
                <a:spcPts val="0"/>
              </a:spcBef>
              <a:buFont typeface="Wingdings" pitchFamily="2" charset="2"/>
              <a:buNone/>
              <a:defRPr/>
            </a:pPr>
            <a:r>
              <a:rPr lang="zh-CN" altLang="en-US" b="1" dirty="0">
                <a:solidFill>
                  <a:srgbClr val="000000"/>
                </a:solidFill>
                <a:ea typeface="宋体" panose="02010600030101010101" pitchFamily="2" charset="-122"/>
              </a:rPr>
              <a:t>时间性是指电子商务物流配送企业提供配送服务所需要的时间不应该超出双方约定的时限，不拖延、不积压，主要指标包括订单响应时间、特殊节日延迟、信息更新速度、订货</a:t>
            </a:r>
            <a:r>
              <a:rPr lang="en-US" altLang="zh-CN"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rPr>
              <a:t>收货时间、收寄等待时间。</a:t>
            </a:r>
          </a:p>
          <a:p>
            <a:pPr>
              <a:lnSpc>
                <a:spcPts val="4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）订单响应时间</a:t>
            </a:r>
          </a:p>
          <a:p>
            <a:pPr>
              <a:lnSpc>
                <a:spcPts val="4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）特殊节日延迟</a:t>
            </a:r>
          </a:p>
          <a:p>
            <a:pPr>
              <a:lnSpc>
                <a:spcPts val="4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）信息更新速度</a:t>
            </a:r>
          </a:p>
          <a:p>
            <a:pPr>
              <a:lnSpc>
                <a:spcPts val="4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）订货</a:t>
            </a:r>
            <a:r>
              <a:rPr lang="en-US" altLang="zh-CN" b="1" dirty="0">
                <a:solidFill>
                  <a:srgbClr val="FF0000"/>
                </a:solidFill>
                <a:ea typeface="宋体" panose="02010600030101010101" pitchFamily="2" charset="-122"/>
              </a:rPr>
              <a:t>——</a:t>
            </a:r>
            <a:r>
              <a:rPr lang="zh-CN" altLang="en-US" b="1" dirty="0">
                <a:solidFill>
                  <a:srgbClr val="FF0000"/>
                </a:solidFill>
                <a:ea typeface="宋体" panose="02010600030101010101" pitchFamily="2" charset="-122"/>
              </a:rPr>
              <a:t>收货时间  </a:t>
            </a:r>
          </a:p>
          <a:p>
            <a:pPr>
              <a:lnSpc>
                <a:spcPts val="4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5</a:t>
            </a:r>
            <a:r>
              <a:rPr lang="zh-CN" altLang="en-US" b="1" dirty="0">
                <a:solidFill>
                  <a:srgbClr val="FF0000"/>
                </a:solidFill>
                <a:ea typeface="宋体" panose="02010600030101010101" pitchFamily="2" charset="-122"/>
              </a:rPr>
              <a:t>）收寄包裹等待时间 </a:t>
            </a:r>
          </a:p>
        </p:txBody>
      </p:sp>
      <p:sp>
        <p:nvSpPr>
          <p:cNvPr id="89091" name="灯片编号占位符 1"/>
          <p:cNvSpPr>
            <a:spLocks noGrp="1" noChangeArrowheads="1"/>
          </p:cNvSpPr>
          <p:nvPr>
            <p:ph type="sldNum" sz="quarter" idx="12"/>
          </p:nvPr>
        </p:nvSpPr>
        <p:spPr>
          <a:noFill/>
        </p:spPr>
        <p:txBody>
          <a:bodyPr/>
          <a:lstStyle/>
          <a:p>
            <a:fld id="{2F9446E3-B110-47E4-94C7-2404B44FB858}" type="slidenum">
              <a:rPr lang="en-US" altLang="zh-CN"/>
              <a:pPr/>
              <a:t>74</a:t>
            </a:fld>
            <a:endParaRPr lang="zh-CN" altLang="en-US"/>
          </a:p>
        </p:txBody>
      </p:sp>
      <p:sp>
        <p:nvSpPr>
          <p:cNvPr id="89092" name="Rectangle 2"/>
          <p:cNvSpPr>
            <a:spLocks noGrp="1" noChangeArrowheads="1"/>
          </p:cNvSpPr>
          <p:nvPr>
            <p:ph type="title"/>
          </p:nvPr>
        </p:nvSpPr>
        <p:spPr>
          <a:xfrm>
            <a:off x="2590800" y="228600"/>
            <a:ext cx="6553200" cy="603250"/>
          </a:xfrm>
        </p:spPr>
        <p:txBody>
          <a:bodyPr/>
          <a:lstStyle/>
          <a:p>
            <a:r>
              <a:rPr lang="en-US" altLang="zh-CN" sz="2800" smtClean="0">
                <a:ea typeface="宋体" pitchFamily="2" charset="-122"/>
              </a:rPr>
              <a:t>7.3.4</a:t>
            </a:r>
            <a:r>
              <a:rPr lang="zh-CN" altLang="en-US" sz="2800" smtClean="0">
                <a:ea typeface="宋体" pitchFamily="2" charset="-122"/>
              </a:rPr>
              <a:t>电子商务物流配送质量的评价</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p:txBody>
          <a:bodyPr/>
          <a:lstStyle/>
          <a:p>
            <a:pPr>
              <a:buFont typeface="Wingdings" pitchFamily="2" charset="2"/>
              <a:buNone/>
              <a:defRPr/>
            </a:pPr>
            <a:r>
              <a:rPr lang="en-US" altLang="zh-CN" b="1" dirty="0">
                <a:solidFill>
                  <a:srgbClr val="0066FF"/>
                </a:solidFill>
                <a:ea typeface="宋体" panose="02010600030101010101" pitchFamily="2" charset="-122"/>
              </a:rPr>
              <a:t>3</a:t>
            </a:r>
            <a:r>
              <a:rPr lang="zh-CN" altLang="en-US" b="1" dirty="0">
                <a:solidFill>
                  <a:srgbClr val="0066FF"/>
                </a:solidFill>
                <a:ea typeface="宋体" panose="02010600030101010101" pitchFamily="2" charset="-122"/>
              </a:rPr>
              <a:t>）可靠性</a:t>
            </a:r>
          </a:p>
          <a:p>
            <a:pPr marL="0" indent="468000">
              <a:spcBef>
                <a:spcPts val="0"/>
              </a:spcBef>
              <a:buFont typeface="Wingdings" pitchFamily="2" charset="2"/>
              <a:buNone/>
              <a:defRPr/>
            </a:pPr>
            <a:r>
              <a:rPr lang="zh-CN" altLang="en-US" b="1" dirty="0">
                <a:solidFill>
                  <a:srgbClr val="000000"/>
                </a:solidFill>
                <a:ea typeface="宋体" panose="02010600030101010101" pitchFamily="2" charset="-122"/>
              </a:rPr>
              <a:t>电子商务物流配送企业应以正确的方式将正确的物品（快件不损失、不丢失）投递至正确的地点。</a:t>
            </a:r>
          </a:p>
          <a:p>
            <a:pPr>
              <a:buFont typeface="Wingdings" pitchFamily="2" charset="2"/>
              <a:buNone/>
              <a:defRPr/>
            </a:pPr>
            <a:endParaRPr lang="zh-CN" altLang="en-US" b="1" dirty="0">
              <a:solidFill>
                <a:srgbClr val="000000"/>
              </a:solidFill>
              <a:ea typeface="宋体" panose="02010600030101010101" pitchFamily="2" charset="-122"/>
            </a:endParaRPr>
          </a:p>
          <a:p>
            <a:pPr>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）外包装及货物完好</a:t>
            </a:r>
          </a:p>
          <a:p>
            <a:pPr>
              <a:buFont typeface="Wingdings" pitchFamily="2" charset="2"/>
              <a:buNone/>
              <a:defRPr/>
            </a:pPr>
            <a:endParaRPr lang="zh-CN" altLang="en-US" b="1" dirty="0">
              <a:solidFill>
                <a:srgbClr val="FF0000"/>
              </a:solidFill>
              <a:ea typeface="宋体" panose="02010600030101010101" pitchFamily="2" charset="-122"/>
            </a:endParaRPr>
          </a:p>
          <a:p>
            <a:pPr>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）准确投递 </a:t>
            </a:r>
          </a:p>
          <a:p>
            <a:pPr>
              <a:buFont typeface="Wingdings" pitchFamily="2" charset="2"/>
              <a:buNone/>
              <a:defRPr/>
            </a:pPr>
            <a:endParaRPr lang="zh-CN" altLang="en-US" b="1" dirty="0">
              <a:solidFill>
                <a:srgbClr val="FF0000"/>
              </a:solidFill>
              <a:ea typeface="宋体" panose="02010600030101010101" pitchFamily="2" charset="-122"/>
            </a:endParaRPr>
          </a:p>
          <a:p>
            <a:pPr>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）线上准确显示信息 </a:t>
            </a:r>
          </a:p>
        </p:txBody>
      </p:sp>
      <p:sp>
        <p:nvSpPr>
          <p:cNvPr id="90115" name="灯片编号占位符 1"/>
          <p:cNvSpPr>
            <a:spLocks noGrp="1" noChangeArrowheads="1"/>
          </p:cNvSpPr>
          <p:nvPr>
            <p:ph type="sldNum" sz="quarter" idx="12"/>
          </p:nvPr>
        </p:nvSpPr>
        <p:spPr>
          <a:noFill/>
        </p:spPr>
        <p:txBody>
          <a:bodyPr/>
          <a:lstStyle/>
          <a:p>
            <a:fld id="{83DDF09E-E664-4972-B048-D6DBE3BED4AA}" type="slidenum">
              <a:rPr lang="en-US" altLang="zh-CN"/>
              <a:pPr/>
              <a:t>75</a:t>
            </a:fld>
            <a:endParaRPr lang="zh-CN" altLang="en-US"/>
          </a:p>
        </p:txBody>
      </p:sp>
      <p:sp>
        <p:nvSpPr>
          <p:cNvPr id="90116" name="Rectangle 2"/>
          <p:cNvSpPr>
            <a:spLocks noGrp="1" noChangeArrowheads="1"/>
          </p:cNvSpPr>
          <p:nvPr>
            <p:ph type="title"/>
          </p:nvPr>
        </p:nvSpPr>
        <p:spPr>
          <a:xfrm>
            <a:off x="2590800" y="228600"/>
            <a:ext cx="6553200" cy="603250"/>
          </a:xfrm>
        </p:spPr>
        <p:txBody>
          <a:bodyPr/>
          <a:lstStyle/>
          <a:p>
            <a:r>
              <a:rPr lang="en-US" altLang="zh-CN" sz="2800" smtClean="0">
                <a:ea typeface="宋体" pitchFamily="2" charset="-122"/>
              </a:rPr>
              <a:t>7.3.4</a:t>
            </a:r>
            <a:r>
              <a:rPr lang="zh-CN" altLang="en-US" sz="2800" smtClean="0">
                <a:ea typeface="宋体" pitchFamily="2" charset="-122"/>
              </a:rPr>
              <a:t>电子商务物流配送质量的评价</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4</a:t>
            </a:r>
            <a:r>
              <a:rPr lang="zh-CN" altLang="en-US" b="1" dirty="0">
                <a:solidFill>
                  <a:srgbClr val="0066FF"/>
                </a:solidFill>
                <a:ea typeface="宋体" panose="02010600030101010101" pitchFamily="2" charset="-122"/>
              </a:rPr>
              <a:t>）经济性</a:t>
            </a:r>
          </a:p>
          <a:p>
            <a:pPr marL="0" indent="468000">
              <a:spcBef>
                <a:spcPts val="0"/>
              </a:spcBef>
              <a:buFont typeface="Wingdings" pitchFamily="2" charset="2"/>
              <a:buNone/>
              <a:defRPr/>
            </a:pPr>
            <a:r>
              <a:rPr lang="zh-CN" altLang="en-US" b="1" dirty="0">
                <a:solidFill>
                  <a:srgbClr val="000000"/>
                </a:solidFill>
                <a:ea typeface="宋体" panose="02010600030101010101" pitchFamily="2" charset="-122"/>
              </a:rPr>
              <a:t>经济性反映了电子商务物流配送企业提供服务所需的费用，主要指标包括服务性价比、价格是否合理、运费与计价方式是否具有弹性。</a:t>
            </a:r>
          </a:p>
          <a:p>
            <a:pPr>
              <a:lnSpc>
                <a:spcPct val="90000"/>
              </a:lnSpc>
              <a:buFont typeface="Wingdings" pitchFamily="2" charset="2"/>
              <a:buNone/>
              <a:defRPr/>
            </a:pPr>
            <a:endParaRPr lang="zh-CN" altLang="en-US" b="1" dirty="0">
              <a:solidFill>
                <a:srgbClr val="000000"/>
              </a:solidFill>
              <a:ea typeface="宋体" panose="02010600030101010101" pitchFamily="2" charset="-122"/>
            </a:endParaRPr>
          </a:p>
          <a:p>
            <a:pPr>
              <a:lnSpc>
                <a:spcPct val="9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）服务性价比 </a:t>
            </a:r>
          </a:p>
          <a:p>
            <a:pPr>
              <a:lnSpc>
                <a:spcPct val="90000"/>
              </a:lnSpc>
              <a:buFont typeface="Wingdings" pitchFamily="2" charset="2"/>
              <a:buNone/>
              <a:defRPr/>
            </a:pPr>
            <a:endParaRPr lang="zh-CN" altLang="en-US" b="1" dirty="0">
              <a:solidFill>
                <a:srgbClr val="FF0000"/>
              </a:solidFill>
              <a:ea typeface="宋体" panose="02010600030101010101" pitchFamily="2" charset="-122"/>
            </a:endParaRPr>
          </a:p>
          <a:p>
            <a:pPr>
              <a:lnSpc>
                <a:spcPct val="9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）价格是否合理</a:t>
            </a:r>
          </a:p>
          <a:p>
            <a:pPr>
              <a:lnSpc>
                <a:spcPct val="90000"/>
              </a:lnSpc>
              <a:buFont typeface="Wingdings" pitchFamily="2" charset="2"/>
              <a:buNone/>
              <a:defRPr/>
            </a:pPr>
            <a:endParaRPr lang="zh-CN" altLang="en-US" b="1" dirty="0">
              <a:solidFill>
                <a:srgbClr val="FF0000"/>
              </a:solidFill>
              <a:ea typeface="宋体" panose="02010600030101010101" pitchFamily="2" charset="-122"/>
            </a:endParaRPr>
          </a:p>
          <a:p>
            <a:pPr>
              <a:lnSpc>
                <a:spcPct val="90000"/>
              </a:lnSpc>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）运费与计价方式弹性</a:t>
            </a:r>
          </a:p>
        </p:txBody>
      </p:sp>
      <p:sp>
        <p:nvSpPr>
          <p:cNvPr id="91139" name="灯片编号占位符 1"/>
          <p:cNvSpPr>
            <a:spLocks noGrp="1" noChangeArrowheads="1"/>
          </p:cNvSpPr>
          <p:nvPr>
            <p:ph type="sldNum" sz="quarter" idx="12"/>
          </p:nvPr>
        </p:nvSpPr>
        <p:spPr>
          <a:noFill/>
        </p:spPr>
        <p:txBody>
          <a:bodyPr/>
          <a:lstStyle/>
          <a:p>
            <a:fld id="{D33DC328-6634-4D06-B4D6-1437958D2F3B}" type="slidenum">
              <a:rPr lang="en-US" altLang="zh-CN"/>
              <a:pPr/>
              <a:t>76</a:t>
            </a:fld>
            <a:endParaRPr lang="zh-CN" altLang="en-US"/>
          </a:p>
        </p:txBody>
      </p:sp>
      <p:sp>
        <p:nvSpPr>
          <p:cNvPr id="91140" name="Rectangle 2"/>
          <p:cNvSpPr>
            <a:spLocks noGrp="1" noChangeArrowheads="1"/>
          </p:cNvSpPr>
          <p:nvPr>
            <p:ph type="title"/>
          </p:nvPr>
        </p:nvSpPr>
        <p:spPr>
          <a:xfrm>
            <a:off x="2590800" y="228600"/>
            <a:ext cx="6553200" cy="603250"/>
          </a:xfrm>
        </p:spPr>
        <p:txBody>
          <a:bodyPr/>
          <a:lstStyle/>
          <a:p>
            <a:r>
              <a:rPr lang="en-US" altLang="zh-CN" sz="2800" smtClean="0">
                <a:ea typeface="宋体" pitchFamily="2" charset="-122"/>
              </a:rPr>
              <a:t>7.3.4</a:t>
            </a:r>
            <a:r>
              <a:rPr lang="zh-CN" altLang="en-US" sz="2800" smtClean="0">
                <a:ea typeface="宋体" pitchFamily="2" charset="-122"/>
              </a:rPr>
              <a:t>电子商务物流配送质量的评价</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57200" y="1447800"/>
            <a:ext cx="8362950" cy="4953000"/>
          </a:xfrm>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5</a:t>
            </a:r>
            <a:r>
              <a:rPr lang="zh-CN" altLang="en-US" b="1" dirty="0">
                <a:solidFill>
                  <a:srgbClr val="0066FF"/>
                </a:solidFill>
                <a:ea typeface="宋体" panose="02010600030101010101" pitchFamily="2" charset="-122"/>
              </a:rPr>
              <a:t>）移情性</a:t>
            </a:r>
          </a:p>
          <a:p>
            <a:pPr marL="0" indent="468000" algn="just">
              <a:spcBef>
                <a:spcPts val="0"/>
              </a:spcBef>
              <a:buFont typeface="Wingdings" pitchFamily="2" charset="2"/>
              <a:buNone/>
              <a:defRPr/>
            </a:pPr>
            <a:r>
              <a:rPr lang="zh-CN" altLang="en-US" b="1" dirty="0">
                <a:solidFill>
                  <a:srgbClr val="000000"/>
                </a:solidFill>
                <a:ea typeface="宋体" panose="02010600030101010101" pitchFamily="2" charset="-122"/>
              </a:rPr>
              <a:t>移情性是指电子商务物流配送企业及其人员能够设身处地的为客户着想、替客户解决问题，提供个性化服务，主要指标包括个性化服务、投递落实、员工着装、员工服务态度、员工操作熟练度。</a:t>
            </a: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）个性化服务  </a:t>
            </a: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）投递落实 </a:t>
            </a: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）员工着装</a:t>
            </a: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）员工服务态度  </a:t>
            </a: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5</a:t>
            </a:r>
            <a:r>
              <a:rPr lang="zh-CN" altLang="en-US" b="1" dirty="0">
                <a:solidFill>
                  <a:srgbClr val="FF0000"/>
                </a:solidFill>
                <a:ea typeface="宋体" panose="02010600030101010101" pitchFamily="2" charset="-122"/>
              </a:rPr>
              <a:t>）员工操作熟练度</a:t>
            </a:r>
          </a:p>
        </p:txBody>
      </p:sp>
      <p:sp>
        <p:nvSpPr>
          <p:cNvPr id="92163" name="灯片编号占位符 1"/>
          <p:cNvSpPr>
            <a:spLocks noGrp="1" noChangeArrowheads="1"/>
          </p:cNvSpPr>
          <p:nvPr>
            <p:ph type="sldNum" sz="quarter" idx="12"/>
          </p:nvPr>
        </p:nvSpPr>
        <p:spPr>
          <a:noFill/>
        </p:spPr>
        <p:txBody>
          <a:bodyPr/>
          <a:lstStyle/>
          <a:p>
            <a:fld id="{08F93F25-2C74-4F34-BFA3-814219062078}" type="slidenum">
              <a:rPr lang="en-US" altLang="zh-CN"/>
              <a:pPr/>
              <a:t>77</a:t>
            </a:fld>
            <a:endParaRPr lang="zh-CN" altLang="en-US"/>
          </a:p>
        </p:txBody>
      </p:sp>
      <p:sp>
        <p:nvSpPr>
          <p:cNvPr id="92164" name="Rectangle 2"/>
          <p:cNvSpPr>
            <a:spLocks noGrp="1" noChangeArrowheads="1"/>
          </p:cNvSpPr>
          <p:nvPr>
            <p:ph type="title"/>
          </p:nvPr>
        </p:nvSpPr>
        <p:spPr>
          <a:xfrm>
            <a:off x="2590800" y="228600"/>
            <a:ext cx="6553200" cy="603250"/>
          </a:xfrm>
        </p:spPr>
        <p:txBody>
          <a:bodyPr/>
          <a:lstStyle/>
          <a:p>
            <a:r>
              <a:rPr lang="en-US" altLang="zh-CN" sz="2800" smtClean="0">
                <a:ea typeface="宋体" pitchFamily="2" charset="-122"/>
              </a:rPr>
              <a:t>7.3.4</a:t>
            </a:r>
            <a:r>
              <a:rPr lang="zh-CN" altLang="en-US" sz="2800" smtClean="0">
                <a:ea typeface="宋体" pitchFamily="2" charset="-122"/>
              </a:rPr>
              <a:t>电子商务物流配送质量的评价</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57200" y="1447800"/>
            <a:ext cx="8362950" cy="4953000"/>
          </a:xfrm>
        </p:spPr>
        <p:txBody>
          <a:bodyPr/>
          <a:lstStyle/>
          <a:p>
            <a:pPr>
              <a:lnSpc>
                <a:spcPct val="90000"/>
              </a:lnSpc>
              <a:buFont typeface="Wingdings" pitchFamily="2" charset="2"/>
              <a:buNone/>
              <a:defRPr/>
            </a:pPr>
            <a:r>
              <a:rPr lang="en-US" altLang="zh-CN" b="1" dirty="0">
                <a:solidFill>
                  <a:srgbClr val="0066FF"/>
                </a:solidFill>
                <a:ea typeface="宋体" panose="02010600030101010101" pitchFamily="2" charset="-122"/>
              </a:rPr>
              <a:t>6</a:t>
            </a:r>
            <a:r>
              <a:rPr lang="zh-CN" altLang="en-US" b="1" dirty="0">
                <a:solidFill>
                  <a:srgbClr val="0066FF"/>
                </a:solidFill>
                <a:ea typeface="宋体" panose="02010600030101010101" pitchFamily="2" charset="-122"/>
              </a:rPr>
              <a:t>）反应性</a:t>
            </a:r>
          </a:p>
          <a:p>
            <a:pPr marL="0" indent="468000" algn="just">
              <a:spcBef>
                <a:spcPts val="0"/>
              </a:spcBef>
              <a:buFont typeface="Wingdings" pitchFamily="2" charset="2"/>
              <a:buNone/>
              <a:defRPr/>
            </a:pPr>
            <a:r>
              <a:rPr lang="zh-CN" altLang="en-US" b="1" dirty="0">
                <a:solidFill>
                  <a:srgbClr val="000000"/>
                </a:solidFill>
                <a:ea typeface="宋体" panose="02010600030101010101" pitchFamily="2" charset="-122"/>
              </a:rPr>
              <a:t>反应性是指对客户要求能否及时的响应，主要指标包括客服应答及时性、对遗失或者损毁的处理速度、对突发事件的处理速度。</a:t>
            </a: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en-US" b="1" dirty="0">
                <a:solidFill>
                  <a:srgbClr val="FF0000"/>
                </a:solidFill>
                <a:ea typeface="宋体" panose="02010600030101010101" pitchFamily="2" charset="-122"/>
              </a:rPr>
              <a:t>）对客服应答的及时性</a:t>
            </a:r>
            <a:endParaRPr lang="en-US" altLang="zh-CN" b="1" dirty="0">
              <a:solidFill>
                <a:srgbClr val="FF0000"/>
              </a:solidFill>
              <a:ea typeface="宋体" panose="02010600030101010101" pitchFamily="2" charset="-122"/>
            </a:endParaRPr>
          </a:p>
          <a:p>
            <a:pPr marL="0" indent="0">
              <a:lnSpc>
                <a:spcPts val="4000"/>
              </a:lnSpc>
              <a:spcBef>
                <a:spcPts val="0"/>
              </a:spcBef>
              <a:buFont typeface="Wingdings" pitchFamily="2" charset="2"/>
              <a:buNone/>
              <a:defRPr/>
            </a:pPr>
            <a:endParaRPr lang="zh-CN" altLang="en-US" b="1" dirty="0">
              <a:solidFill>
                <a:srgbClr val="FF0000"/>
              </a:solidFill>
              <a:ea typeface="宋体" panose="02010600030101010101" pitchFamily="2" charset="-122"/>
            </a:endParaRP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en-US" b="1" dirty="0">
                <a:solidFill>
                  <a:srgbClr val="FF0000"/>
                </a:solidFill>
                <a:ea typeface="宋体" panose="02010600030101010101" pitchFamily="2" charset="-122"/>
              </a:rPr>
              <a:t>）对遗失或者损毁的处理速度</a:t>
            </a:r>
            <a:endParaRPr lang="en-US" altLang="zh-CN" b="1" dirty="0">
              <a:solidFill>
                <a:srgbClr val="FF0000"/>
              </a:solidFill>
              <a:ea typeface="宋体" panose="02010600030101010101" pitchFamily="2" charset="-122"/>
            </a:endParaRPr>
          </a:p>
          <a:p>
            <a:pPr marL="0" indent="0">
              <a:lnSpc>
                <a:spcPts val="4000"/>
              </a:lnSpc>
              <a:spcBef>
                <a:spcPts val="0"/>
              </a:spcBef>
              <a:buFont typeface="Wingdings" pitchFamily="2" charset="2"/>
              <a:buNone/>
              <a:defRPr/>
            </a:pPr>
            <a:endParaRPr lang="zh-CN" altLang="en-US" b="1" dirty="0">
              <a:solidFill>
                <a:srgbClr val="FF0000"/>
              </a:solidFill>
              <a:ea typeface="宋体" panose="02010600030101010101" pitchFamily="2" charset="-122"/>
            </a:endParaRPr>
          </a:p>
          <a:p>
            <a:pPr marL="0" indent="0">
              <a:lnSpc>
                <a:spcPts val="4000"/>
              </a:lnSpc>
              <a:spcBef>
                <a:spcPts val="0"/>
              </a:spcBef>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en-US" b="1" dirty="0">
                <a:solidFill>
                  <a:srgbClr val="FF0000"/>
                </a:solidFill>
                <a:ea typeface="宋体" panose="02010600030101010101" pitchFamily="2" charset="-122"/>
              </a:rPr>
              <a:t>）对突发事件的处理速度 </a:t>
            </a:r>
          </a:p>
        </p:txBody>
      </p:sp>
      <p:sp>
        <p:nvSpPr>
          <p:cNvPr id="93187" name="灯片编号占位符 1"/>
          <p:cNvSpPr>
            <a:spLocks noGrp="1" noChangeArrowheads="1"/>
          </p:cNvSpPr>
          <p:nvPr>
            <p:ph type="sldNum" sz="quarter" idx="12"/>
          </p:nvPr>
        </p:nvSpPr>
        <p:spPr>
          <a:noFill/>
        </p:spPr>
        <p:txBody>
          <a:bodyPr/>
          <a:lstStyle/>
          <a:p>
            <a:fld id="{0CAC6117-7E01-4018-9762-30AFB48FE83C}" type="slidenum">
              <a:rPr lang="en-US" altLang="zh-CN"/>
              <a:pPr/>
              <a:t>78</a:t>
            </a:fld>
            <a:endParaRPr lang="zh-CN" altLang="en-US"/>
          </a:p>
        </p:txBody>
      </p:sp>
      <p:sp>
        <p:nvSpPr>
          <p:cNvPr id="93188" name="Rectangle 2"/>
          <p:cNvSpPr>
            <a:spLocks noGrp="1" noChangeArrowheads="1"/>
          </p:cNvSpPr>
          <p:nvPr>
            <p:ph type="title"/>
          </p:nvPr>
        </p:nvSpPr>
        <p:spPr>
          <a:xfrm>
            <a:off x="2590800" y="228600"/>
            <a:ext cx="6553200" cy="603250"/>
          </a:xfrm>
        </p:spPr>
        <p:txBody>
          <a:bodyPr/>
          <a:lstStyle/>
          <a:p>
            <a:r>
              <a:rPr lang="en-US" altLang="zh-CN" sz="2800" smtClean="0">
                <a:ea typeface="宋体" pitchFamily="2" charset="-122"/>
              </a:rPr>
              <a:t>7.3.4</a:t>
            </a:r>
            <a:r>
              <a:rPr lang="zh-CN" altLang="en-US" sz="2800" smtClean="0">
                <a:ea typeface="宋体" pitchFamily="2" charset="-122"/>
              </a:rPr>
              <a:t>电子商务物流配送质量的评价</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日期占位符 3"/>
          <p:cNvSpPr txBox="1">
            <a:spLocks noGrp="1" noChangeArrowheads="1"/>
          </p:cNvSpPr>
          <p:nvPr/>
        </p:nvSpPr>
        <p:spPr bwMode="auto">
          <a:xfrm>
            <a:off x="327025" y="6453188"/>
            <a:ext cx="2514600" cy="304800"/>
          </a:xfrm>
          <a:prstGeom prst="rect">
            <a:avLst/>
          </a:prstGeom>
          <a:noFill/>
          <a:ln w="9525">
            <a:noFill/>
            <a:miter lim="800000"/>
            <a:headEnd/>
            <a:tailEnd/>
          </a:ln>
        </p:spPr>
        <p:txBody>
          <a:bodyPr/>
          <a:lstStyle/>
          <a:p>
            <a:pPr eaLnBrk="1" hangingPunct="1">
              <a:buFont typeface="Arial" pitchFamily="34" charset="0"/>
              <a:buNone/>
            </a:pPr>
            <a:endParaRPr lang="zh-CN" altLang="en-US" sz="1000">
              <a:solidFill>
                <a:schemeClr val="tx1"/>
              </a:solidFill>
              <a:latin typeface="Verdana" pitchFamily="34" charset="0"/>
              <a:ea typeface="Gulim" pitchFamily="34" charset="-127"/>
            </a:endParaRPr>
          </a:p>
        </p:txBody>
      </p:sp>
      <p:sp>
        <p:nvSpPr>
          <p:cNvPr id="94211" name="灯片编号占位符 5"/>
          <p:cNvSpPr txBox="1">
            <a:spLocks noGrp="1" noChangeArrowheads="1"/>
          </p:cNvSpPr>
          <p:nvPr/>
        </p:nvSpPr>
        <p:spPr bwMode="auto">
          <a:xfrm>
            <a:off x="3276600" y="6453188"/>
            <a:ext cx="2133600" cy="304800"/>
          </a:xfrm>
          <a:prstGeom prst="rect">
            <a:avLst/>
          </a:prstGeom>
          <a:noFill/>
          <a:ln w="9525">
            <a:noFill/>
            <a:miter lim="800000"/>
            <a:headEnd/>
            <a:tailEnd/>
          </a:ln>
        </p:spPr>
        <p:txBody>
          <a:bodyPr/>
          <a:lstStyle/>
          <a:p>
            <a:pPr algn="ctr" eaLnBrk="1" hangingPunct="1">
              <a:buFont typeface="Arial" pitchFamily="34" charset="0"/>
              <a:buNone/>
            </a:pPr>
            <a:fld id="{3F470242-0784-4143-A38D-4E22A57CDF28}" type="slidenum">
              <a:rPr lang="en-US" altLang="zh-CN" sz="1000">
                <a:solidFill>
                  <a:schemeClr val="tx1"/>
                </a:solidFill>
                <a:latin typeface="Verdana" pitchFamily="34" charset="0"/>
              </a:rPr>
              <a:pPr algn="ctr" eaLnBrk="1" hangingPunct="1">
                <a:buFont typeface="Arial" pitchFamily="34" charset="0"/>
                <a:buNone/>
              </a:pPr>
              <a:t>79</a:t>
            </a:fld>
            <a:endParaRPr lang="zh-CN" altLang="en-US" sz="1000">
              <a:solidFill>
                <a:schemeClr val="tx1"/>
              </a:solidFill>
              <a:latin typeface="Verdana" pitchFamily="34" charset="0"/>
            </a:endParaRPr>
          </a:p>
        </p:txBody>
      </p:sp>
      <p:sp>
        <p:nvSpPr>
          <p:cNvPr id="94212" name="Rectangle 2"/>
          <p:cNvSpPr>
            <a:spLocks noGrp="1" noChangeArrowheads="1"/>
          </p:cNvSpPr>
          <p:nvPr>
            <p:ph type="title" idx="4294967295"/>
          </p:nvPr>
        </p:nvSpPr>
        <p:spPr>
          <a:xfrm>
            <a:off x="2590800" y="228600"/>
            <a:ext cx="7315200" cy="603250"/>
          </a:xfrm>
        </p:spPr>
        <p:txBody>
          <a:bodyPr/>
          <a:lstStyle/>
          <a:p>
            <a:pPr eaLnBrk="1" hangingPunct="1"/>
            <a:r>
              <a:rPr lang="en-US" altLang="zh-CN" sz="2800" smtClean="0">
                <a:ea typeface="宋体" pitchFamily="2" charset="-122"/>
              </a:rPr>
              <a:t>7.4</a:t>
            </a:r>
            <a:r>
              <a:rPr lang="zh-CN" altLang="zh-CN" sz="2800" smtClean="0">
                <a:ea typeface="宋体" pitchFamily="2" charset="-122"/>
              </a:rPr>
              <a:t>电子商务物流包装、仓储、冷链保鲜</a:t>
            </a:r>
            <a:endParaRPr lang="zh-CN" altLang="en-US" sz="2800" smtClean="0">
              <a:ea typeface="宋体" pitchFamily="2" charset="-122"/>
            </a:endParaRPr>
          </a:p>
        </p:txBody>
      </p:sp>
      <p:grpSp>
        <p:nvGrpSpPr>
          <p:cNvPr id="94213" name="Group 3"/>
          <p:cNvGrpSpPr>
            <a:grpSpLocks/>
          </p:cNvGrpSpPr>
          <p:nvPr/>
        </p:nvGrpSpPr>
        <p:grpSpPr bwMode="auto">
          <a:xfrm>
            <a:off x="1981200" y="1905000"/>
            <a:ext cx="5043488" cy="530225"/>
            <a:chOff x="0" y="0"/>
            <a:chExt cx="3177" cy="334"/>
          </a:xfrm>
        </p:grpSpPr>
        <p:sp>
          <p:nvSpPr>
            <p:cNvPr id="94227" name="Line 4"/>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94228" name="Group 5"/>
            <p:cNvGrpSpPr>
              <a:grpSpLocks/>
            </p:cNvGrpSpPr>
            <p:nvPr/>
          </p:nvGrpSpPr>
          <p:grpSpPr bwMode="auto">
            <a:xfrm>
              <a:off x="0" y="219"/>
              <a:ext cx="115" cy="115"/>
              <a:chOff x="0" y="0"/>
              <a:chExt cx="115" cy="115"/>
            </a:xfrm>
          </p:grpSpPr>
          <p:sp>
            <p:nvSpPr>
              <p:cNvPr id="94230" name="AutoShape 6"/>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rot="10800000" vert="eaVert"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94231" name="AutoShape 7"/>
              <p:cNvSpPr>
                <a:spLocks noChangeArrowheads="1"/>
              </p:cNvSpPr>
              <p:nvPr/>
            </p:nvSpPr>
            <p:spPr bwMode="auto">
              <a:xfrm rot="18900000" flipH="1">
                <a:off x="0" y="0"/>
                <a:ext cx="115" cy="115"/>
              </a:xfrm>
              <a:prstGeom prst="rtTriangle">
                <a:avLst/>
              </a:prstGeom>
              <a:solidFill>
                <a:schemeClr val="hlink"/>
              </a:solidFill>
              <a:ln w="9525">
                <a:noFill/>
                <a:miter lim="800000"/>
                <a:headEnd/>
                <a:tailEnd/>
              </a:ln>
            </p:spPr>
            <p:txBody>
              <a:bodyPr vert="eaVert"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94229" name="Text Box 8"/>
            <p:cNvSpPr txBox="1">
              <a:spLocks noChangeArrowheads="1"/>
            </p:cNvSpPr>
            <p:nvPr/>
          </p:nvSpPr>
          <p:spPr bwMode="auto">
            <a:xfrm>
              <a:off x="288" y="0"/>
              <a:ext cx="2107" cy="291"/>
            </a:xfrm>
            <a:prstGeom prst="rect">
              <a:avLst/>
            </a:prstGeom>
            <a:noFill/>
            <a:ln w="9525">
              <a:noFill/>
              <a:miter lim="800000"/>
              <a:headEnd/>
              <a:tailEnd/>
            </a:ln>
          </p:spPr>
          <p:txBody>
            <a:bodyPr wrap="none">
              <a:spAutoFit/>
            </a:bodyPr>
            <a:lstStyle/>
            <a:p>
              <a:pPr>
                <a:buFont typeface="Arial" pitchFamily="34" charset="0"/>
                <a:buNone/>
              </a:pPr>
              <a:r>
                <a:rPr lang="en-US" altLang="zh-CN"/>
                <a:t>7.4.1</a:t>
              </a:r>
              <a:r>
                <a:rPr lang="zh-CN" altLang="zh-CN"/>
                <a:t>电子商务物流包装</a:t>
              </a:r>
            </a:p>
          </p:txBody>
        </p:sp>
      </p:grpSp>
      <p:grpSp>
        <p:nvGrpSpPr>
          <p:cNvPr id="94214" name="Group 9"/>
          <p:cNvGrpSpPr>
            <a:grpSpLocks/>
          </p:cNvGrpSpPr>
          <p:nvPr/>
        </p:nvGrpSpPr>
        <p:grpSpPr bwMode="auto">
          <a:xfrm>
            <a:off x="1966913" y="2743200"/>
            <a:ext cx="5043487" cy="606425"/>
            <a:chOff x="0" y="-48"/>
            <a:chExt cx="3177" cy="382"/>
          </a:xfrm>
        </p:grpSpPr>
        <p:sp>
          <p:nvSpPr>
            <p:cNvPr id="94222" name="Line 10"/>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94223" name="Group 11"/>
            <p:cNvGrpSpPr>
              <a:grpSpLocks/>
            </p:cNvGrpSpPr>
            <p:nvPr/>
          </p:nvGrpSpPr>
          <p:grpSpPr bwMode="auto">
            <a:xfrm>
              <a:off x="0" y="219"/>
              <a:ext cx="115" cy="115"/>
              <a:chOff x="0" y="0"/>
              <a:chExt cx="115" cy="115"/>
            </a:xfrm>
          </p:grpSpPr>
          <p:sp>
            <p:nvSpPr>
              <p:cNvPr id="94225" name="AutoShape 12"/>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94226" name="AutoShape 13"/>
              <p:cNvSpPr>
                <a:spLocks noChangeArrowheads="1"/>
              </p:cNvSpPr>
              <p:nvPr/>
            </p:nvSpPr>
            <p:spPr bwMode="auto">
              <a:xfrm rot="18900000" flipH="1">
                <a:off x="0" y="0"/>
                <a:ext cx="115" cy="115"/>
              </a:xfrm>
              <a:prstGeom prst="rtTriangle">
                <a:avLst/>
              </a:prstGeom>
              <a:solidFill>
                <a:schemeClr val="folHlink"/>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94224" name="Text Box 14"/>
            <p:cNvSpPr txBox="1">
              <a:spLocks noChangeArrowheads="1"/>
            </p:cNvSpPr>
            <p:nvPr/>
          </p:nvSpPr>
          <p:spPr bwMode="auto">
            <a:xfrm>
              <a:off x="297" y="-48"/>
              <a:ext cx="2832" cy="291"/>
            </a:xfrm>
            <a:prstGeom prst="rect">
              <a:avLst/>
            </a:prstGeom>
            <a:noFill/>
            <a:ln w="9525">
              <a:noFill/>
              <a:miter lim="800000"/>
              <a:headEnd/>
              <a:tailEnd/>
            </a:ln>
          </p:spPr>
          <p:txBody>
            <a:bodyPr>
              <a:spAutoFit/>
            </a:bodyPr>
            <a:lstStyle/>
            <a:p>
              <a:pPr>
                <a:buFont typeface="Arial" pitchFamily="34" charset="0"/>
                <a:buNone/>
              </a:pPr>
              <a:r>
                <a:rPr lang="en-US" altLang="zh-CN"/>
                <a:t>7.4.2</a:t>
              </a:r>
              <a:r>
                <a:rPr lang="zh-CN" altLang="zh-CN"/>
                <a:t>电子商务物流仓储</a:t>
              </a:r>
            </a:p>
          </p:txBody>
        </p:sp>
      </p:grpSp>
      <p:grpSp>
        <p:nvGrpSpPr>
          <p:cNvPr id="94215" name="Group 15"/>
          <p:cNvGrpSpPr>
            <a:grpSpLocks/>
          </p:cNvGrpSpPr>
          <p:nvPr/>
        </p:nvGrpSpPr>
        <p:grpSpPr bwMode="auto">
          <a:xfrm>
            <a:off x="1966913" y="3733800"/>
            <a:ext cx="5043487" cy="533400"/>
            <a:chOff x="0" y="-2"/>
            <a:chExt cx="3177" cy="336"/>
          </a:xfrm>
        </p:grpSpPr>
        <p:sp>
          <p:nvSpPr>
            <p:cNvPr id="94217" name="Line 16"/>
            <p:cNvSpPr>
              <a:spLocks noChangeShapeType="1"/>
            </p:cNvSpPr>
            <p:nvPr/>
          </p:nvSpPr>
          <p:spPr bwMode="auto">
            <a:xfrm>
              <a:off x="153" y="286"/>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94218" name="Group 17"/>
            <p:cNvGrpSpPr>
              <a:grpSpLocks/>
            </p:cNvGrpSpPr>
            <p:nvPr/>
          </p:nvGrpSpPr>
          <p:grpSpPr bwMode="auto">
            <a:xfrm>
              <a:off x="0" y="219"/>
              <a:ext cx="115" cy="115"/>
              <a:chOff x="0" y="0"/>
              <a:chExt cx="115" cy="115"/>
            </a:xfrm>
          </p:grpSpPr>
          <p:sp>
            <p:nvSpPr>
              <p:cNvPr id="94220" name="AutoShape 18"/>
              <p:cNvSpPr>
                <a:spLocks noChangeArrowheads="1"/>
              </p:cNvSpPr>
              <p:nvPr/>
            </p:nvSpPr>
            <p:spPr bwMode="auto">
              <a:xfrm rot="2700000">
                <a:off x="0" y="0"/>
                <a:ext cx="115" cy="115"/>
              </a:xfrm>
              <a:prstGeom prst="rtTriangle">
                <a:avLst/>
              </a:prstGeom>
              <a:solidFill>
                <a:srgbClr val="808080"/>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sp>
            <p:nvSpPr>
              <p:cNvPr id="94221" name="AutoShape 19"/>
              <p:cNvSpPr>
                <a:spLocks noChangeArrowheads="1"/>
              </p:cNvSpPr>
              <p:nvPr/>
            </p:nvSpPr>
            <p:spPr bwMode="auto">
              <a:xfrm rot="18900000" flipH="1">
                <a:off x="0" y="0"/>
                <a:ext cx="115" cy="115"/>
              </a:xfrm>
              <a:prstGeom prst="rtTriangle">
                <a:avLst/>
              </a:prstGeom>
              <a:solidFill>
                <a:schemeClr val="accent2"/>
              </a:solidFill>
              <a:ln w="9525">
                <a:noFill/>
                <a:miter lim="800000"/>
                <a:headEnd/>
                <a:tailEnd/>
              </a:ln>
            </p:spPr>
            <p:txBody>
              <a:bodyPr wrap="none" anchor="ctr"/>
              <a:lstStyle/>
              <a:p>
                <a:pPr eaLnBrk="1" hangingPunct="1">
                  <a:buFont typeface="Arial" pitchFamily="34" charset="0"/>
                  <a:buNone/>
                </a:pPr>
                <a:endParaRPr lang="zh-CN" altLang="en-US" sz="2800">
                  <a:solidFill>
                    <a:schemeClr val="tx1"/>
                  </a:solidFill>
                  <a:ea typeface="楷体_GB2312" pitchFamily="1" charset="-122"/>
                </a:endParaRPr>
              </a:p>
            </p:txBody>
          </p:sp>
        </p:grpSp>
        <p:sp>
          <p:nvSpPr>
            <p:cNvPr id="94219" name="Text Box 20"/>
            <p:cNvSpPr txBox="1">
              <a:spLocks noChangeArrowheads="1"/>
            </p:cNvSpPr>
            <p:nvPr/>
          </p:nvSpPr>
          <p:spPr bwMode="auto">
            <a:xfrm>
              <a:off x="345" y="-2"/>
              <a:ext cx="2496" cy="291"/>
            </a:xfrm>
            <a:prstGeom prst="rect">
              <a:avLst/>
            </a:prstGeom>
            <a:noFill/>
            <a:ln w="9525">
              <a:noFill/>
              <a:miter lim="800000"/>
              <a:headEnd/>
              <a:tailEnd/>
            </a:ln>
          </p:spPr>
          <p:txBody>
            <a:bodyPr wrap="none">
              <a:spAutoFit/>
            </a:bodyPr>
            <a:lstStyle/>
            <a:p>
              <a:pPr>
                <a:buFont typeface="Arial" pitchFamily="34" charset="0"/>
                <a:buNone/>
              </a:pPr>
              <a:r>
                <a:rPr lang="en-US" altLang="zh-CN"/>
                <a:t>7.4.3</a:t>
              </a:r>
              <a:r>
                <a:rPr lang="zh-CN" altLang="zh-CN"/>
                <a:t>电子商务物流冷链保鲜</a:t>
              </a:r>
            </a:p>
          </p:txBody>
        </p:sp>
      </p:grpSp>
      <p:sp>
        <p:nvSpPr>
          <p:cNvPr id="94216" name="灯片编号占位符 1"/>
          <p:cNvSpPr>
            <a:spLocks noGrp="1" noChangeArrowheads="1"/>
          </p:cNvSpPr>
          <p:nvPr>
            <p:ph type="sldNum" sz="quarter" idx="12"/>
          </p:nvPr>
        </p:nvSpPr>
        <p:spPr>
          <a:noFill/>
        </p:spPr>
        <p:txBody>
          <a:bodyPr/>
          <a:lstStyle/>
          <a:p>
            <a:fld id="{3A95DD90-4483-46F2-8CB6-F3B85B83BE06}" type="slidenum">
              <a:rPr lang="en-US" altLang="zh-CN"/>
              <a:pPr/>
              <a:t>79</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2"/>
          <p:cNvSpPr>
            <a:spLocks noChangeArrowheads="1"/>
          </p:cNvSpPr>
          <p:nvPr/>
        </p:nvSpPr>
        <p:spPr bwMode="auto">
          <a:xfrm>
            <a:off x="304800" y="1371600"/>
            <a:ext cx="8458200" cy="3786188"/>
          </a:xfrm>
          <a:prstGeom prst="rect">
            <a:avLst/>
          </a:prstGeom>
          <a:noFill/>
          <a:ln w="9525">
            <a:noFill/>
            <a:miter lim="800000"/>
            <a:headEnd/>
            <a:tailEnd/>
          </a:ln>
        </p:spPr>
        <p:txBody>
          <a:bodyPr>
            <a:spAutoFit/>
          </a:bodyPr>
          <a:lstStyle/>
          <a:p>
            <a:pPr indent="266700" algn="just">
              <a:buFont typeface="Arial" pitchFamily="34" charset="0"/>
              <a:buNone/>
            </a:pPr>
            <a:r>
              <a:rPr lang="en-US" altLang="zh-CN">
                <a:solidFill>
                  <a:srgbClr val="0066FF"/>
                </a:solidFill>
                <a:latin typeface="宋体" pitchFamily="2" charset="-122"/>
              </a:rPr>
              <a:t>2</a:t>
            </a:r>
            <a:r>
              <a:rPr lang="zh-CN" altLang="zh-CN">
                <a:solidFill>
                  <a:srgbClr val="0066FF"/>
                </a:solidFill>
                <a:latin typeface="Times New Roman" pitchFamily="18" charset="0"/>
              </a:rPr>
              <a:t>）电子商务物流内容</a:t>
            </a:r>
          </a:p>
          <a:p>
            <a:pPr indent="266700" algn="just">
              <a:buFont typeface="Arial" pitchFamily="34" charset="0"/>
              <a:buNone/>
            </a:pPr>
            <a:r>
              <a:rPr lang="en-US" altLang="zh-CN">
                <a:latin typeface="Times New Roman" pitchFamily="18" charset="0"/>
              </a:rPr>
              <a:t>     </a:t>
            </a:r>
            <a:r>
              <a:rPr lang="zh-CN" altLang="zh-CN">
                <a:latin typeface="Times New Roman" pitchFamily="18" charset="0"/>
              </a:rPr>
              <a:t>与传统的商品零售企业相比较，利用电子商务进行商品销售的企业在实质上并没有什么不同，物流始终都是实现销售过程的最终环节。但由于二者所采用的销售形式不同，电子商务自身的特点可以实现跨越时间和空间的交易活动，因此电子商务物流服务的内容也要体现出自身的差异化需求。</a:t>
            </a:r>
          </a:p>
          <a:p>
            <a:pPr indent="266700" algn="just">
              <a:buFont typeface="Arial" pitchFamily="34" charset="0"/>
              <a:buNone/>
            </a:pPr>
            <a:r>
              <a:rPr lang="zh-CN" altLang="zh-CN">
                <a:solidFill>
                  <a:srgbClr val="FF0000"/>
                </a:solidFill>
                <a:latin typeface="Times New Roman" pitchFamily="18" charset="0"/>
              </a:rPr>
              <a:t>（</a:t>
            </a:r>
            <a:r>
              <a:rPr lang="en-US" altLang="zh-CN">
                <a:solidFill>
                  <a:srgbClr val="FF0000"/>
                </a:solidFill>
                <a:latin typeface="Times New Roman" pitchFamily="18" charset="0"/>
              </a:rPr>
              <a:t>1</a:t>
            </a:r>
            <a:r>
              <a:rPr lang="zh-CN" altLang="zh-CN">
                <a:solidFill>
                  <a:srgbClr val="FF0000"/>
                </a:solidFill>
                <a:latin typeface="Times New Roman" pitchFamily="18" charset="0"/>
              </a:rPr>
              <a:t>）订单管理</a:t>
            </a:r>
          </a:p>
          <a:p>
            <a:pPr indent="266700">
              <a:buFont typeface="Arial" pitchFamily="34" charset="0"/>
              <a:buNone/>
            </a:pPr>
            <a:r>
              <a:rPr lang="en-US" altLang="zh-CN">
                <a:solidFill>
                  <a:schemeClr val="tx1"/>
                </a:solidFill>
                <a:latin typeface="Times New Roman" pitchFamily="18" charset="0"/>
                <a:cs typeface="Times New Roman" pitchFamily="18" charset="0"/>
              </a:rPr>
              <a:t>     </a:t>
            </a:r>
            <a:r>
              <a:rPr lang="zh-CN" altLang="zh-CN">
                <a:latin typeface="Times New Roman" pitchFamily="18" charset="0"/>
                <a:cs typeface="Times New Roman" pitchFamily="18" charset="0"/>
              </a:rPr>
              <a:t>电子商务物流的订单管理业务活动包括接收订单、整理数据、订单确认、交易处理等，为提高电子商务物流的订单管理效率，需要通过复杂的软件应用来处理繁杂的业务环节。</a:t>
            </a:r>
            <a:r>
              <a:rPr lang="zh-CN" altLang="zh-CN"/>
              <a:t> </a:t>
            </a:r>
            <a:endParaRPr lang="zh-CN" altLang="en-US"/>
          </a:p>
        </p:txBody>
      </p:sp>
      <p:sp>
        <p:nvSpPr>
          <p:cNvPr id="19459" name="灯片编号占位符 1"/>
          <p:cNvSpPr>
            <a:spLocks noGrp="1" noChangeArrowheads="1"/>
          </p:cNvSpPr>
          <p:nvPr>
            <p:ph type="sldNum" sz="quarter" idx="12"/>
          </p:nvPr>
        </p:nvSpPr>
        <p:spPr>
          <a:noFill/>
        </p:spPr>
        <p:txBody>
          <a:bodyPr/>
          <a:lstStyle/>
          <a:p>
            <a:fld id="{0FFF5EA8-6DD8-4388-8018-8A3823BFA5BF}" type="slidenum">
              <a:rPr lang="en-US" altLang="zh-CN"/>
              <a:pPr/>
              <a:t>8</a:t>
            </a:fld>
            <a:endParaRPr lang="zh-CN" altLang="en-US"/>
          </a:p>
        </p:txBody>
      </p:sp>
      <p:sp>
        <p:nvSpPr>
          <p:cNvPr id="5" name="Rectangle 2"/>
          <p:cNvSpPr txBox="1">
            <a:spLocks noChangeArrowheads="1"/>
          </p:cNvSpPr>
          <p:nvPr/>
        </p:nvSpPr>
        <p:spPr bwMode="auto">
          <a:xfrm>
            <a:off x="2792413" y="228600"/>
            <a:ext cx="6302375"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a:defRPr/>
            </a:pPr>
            <a:r>
              <a:rPr lang="en-US" altLang="zh-CN" kern="0" dirty="0">
                <a:ea typeface="宋体" panose="02010600030101010101" pitchFamily="2" charset="-122"/>
              </a:rPr>
              <a:t>7.1.2</a:t>
            </a:r>
            <a:r>
              <a:rPr lang="zh-CN" altLang="en-US" kern="0" dirty="0">
                <a:ea typeface="宋体" panose="02010600030101010101" pitchFamily="2" charset="-122"/>
              </a:rPr>
              <a:t> </a:t>
            </a:r>
            <a:r>
              <a:rPr lang="zh-CN" altLang="zh-CN" kern="0" dirty="0">
                <a:ea typeface="宋体" panose="02010600030101010101" pitchFamily="2" charset="-122"/>
              </a:rPr>
              <a:t>电子商务物流概念</a:t>
            </a:r>
            <a:r>
              <a:rPr lang="zh-CN" altLang="en-US" kern="0" dirty="0">
                <a:ea typeface="宋体" panose="02010600030101010101" pitchFamily="2" charset="-122"/>
              </a:rPr>
              <a:t>和内容</a:t>
            </a:r>
            <a:r>
              <a:rPr lang="zh-CN" altLang="zh-CN" kern="0" dirty="0">
                <a:ea typeface="宋体" panose="02010600030101010101" pitchFamily="2" charset="-122"/>
              </a:rPr>
              <a:t> </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
        <p:nvSpPr>
          <p:cNvPr id="95235" name="Rectangle 3"/>
          <p:cNvSpPr>
            <a:spLocks noGrp="1" noChangeArrowheads="1"/>
          </p:cNvSpPr>
          <p:nvPr>
            <p:ph type="body" idx="1"/>
          </p:nvPr>
        </p:nvSpPr>
        <p:spPr/>
        <p:txBody>
          <a:bodyPr/>
          <a:lstStyle/>
          <a:p>
            <a:pPr marL="0" indent="719138" algn="just">
              <a:spcBef>
                <a:spcPct val="0"/>
              </a:spcBef>
              <a:buFont typeface="Wingdings" pitchFamily="2" charset="2"/>
              <a:buNone/>
            </a:pPr>
            <a:r>
              <a:rPr lang="zh-CN" altLang="zh-CN" b="1" smtClean="0">
                <a:solidFill>
                  <a:srgbClr val="000000"/>
                </a:solidFill>
                <a:ea typeface="宋体" pitchFamily="2" charset="-122"/>
              </a:rPr>
              <a:t>一个美观大方、细致入微的包装即能够保护物品安全到达，也能够赢得买家对您的信任，赢得了顾客的心，就是赢得了生意上的成功。</a:t>
            </a:r>
            <a:r>
              <a:rPr lang="zh-CN" altLang="en-US" b="1" smtClean="0">
                <a:solidFill>
                  <a:srgbClr val="000000"/>
                </a:solidFill>
                <a:ea typeface="宋体" pitchFamily="2" charset="-122"/>
              </a:rPr>
              <a:t>电子商务物流包装的方式有以下几种：</a:t>
            </a:r>
            <a:endParaRPr lang="en-US" altLang="zh-CN" b="1" smtClean="0">
              <a:solidFill>
                <a:srgbClr val="000000"/>
              </a:solidFill>
              <a:ea typeface="宋体" pitchFamily="2" charset="-122"/>
            </a:endParaRPr>
          </a:p>
          <a:p>
            <a:pPr marL="0" indent="719138" algn="just">
              <a:spcBef>
                <a:spcPct val="0"/>
              </a:spcBef>
              <a:buFont typeface="Wingdings" pitchFamily="2" charset="2"/>
              <a:buNone/>
            </a:pPr>
            <a:r>
              <a:rPr lang="zh-CN" altLang="en-US" b="1" smtClean="0">
                <a:solidFill>
                  <a:srgbClr val="FF0000"/>
                </a:solidFill>
                <a:ea typeface="宋体" pitchFamily="2" charset="-122"/>
              </a:rPr>
              <a:t>（</a:t>
            </a:r>
            <a:r>
              <a:rPr lang="en-US" altLang="zh-CN" b="1" smtClean="0">
                <a:solidFill>
                  <a:srgbClr val="FF0000"/>
                </a:solidFill>
                <a:ea typeface="宋体" pitchFamily="2" charset="-122"/>
              </a:rPr>
              <a:t>1</a:t>
            </a:r>
            <a:r>
              <a:rPr lang="zh-CN" altLang="en-US" b="1" smtClean="0">
                <a:solidFill>
                  <a:srgbClr val="FF0000"/>
                </a:solidFill>
                <a:ea typeface="宋体" pitchFamily="2" charset="-122"/>
              </a:rPr>
              <a:t>）</a:t>
            </a:r>
            <a:r>
              <a:rPr lang="zh-CN" altLang="zh-CN" b="1" smtClean="0">
                <a:solidFill>
                  <a:srgbClr val="FF0000"/>
                </a:solidFill>
                <a:ea typeface="宋体" pitchFamily="2" charset="-122"/>
              </a:rPr>
              <a:t>包装</a:t>
            </a:r>
            <a:r>
              <a:rPr lang="en-US" altLang="zh-CN" b="1" smtClean="0">
                <a:solidFill>
                  <a:srgbClr val="000000"/>
                </a:solidFill>
                <a:ea typeface="宋体" pitchFamily="2" charset="-122"/>
              </a:rPr>
              <a:t>  </a:t>
            </a:r>
            <a:r>
              <a:rPr lang="zh-CN" altLang="en-US" b="1" smtClean="0">
                <a:solidFill>
                  <a:srgbClr val="000000"/>
                </a:solidFill>
                <a:ea typeface="宋体" pitchFamily="2" charset="-122"/>
              </a:rPr>
              <a:t>如果有多件物品，要把每件物品都分开放置，为每件物品都准备充足的缓冲材料（泡沫板、泡沫颗粒等，皱纹纸）。需要注意的是颗粒缓冲材料可能会在运输过程中移动，所以一定要压紧压实</a:t>
            </a:r>
            <a:r>
              <a:rPr lang="zh-CN" altLang="zh-CN" b="1" smtClean="0">
                <a:solidFill>
                  <a:srgbClr val="000000"/>
                </a:solidFill>
                <a:ea typeface="宋体" pitchFamily="2" charset="-122"/>
              </a:rPr>
              <a:t>。</a:t>
            </a:r>
            <a:endParaRPr lang="en-US" altLang="zh-CN" b="1" smtClean="0">
              <a:solidFill>
                <a:srgbClr val="000000"/>
              </a:solidFill>
              <a:ea typeface="宋体" pitchFamily="2" charset="-122"/>
            </a:endParaRPr>
          </a:p>
          <a:p>
            <a:pPr marL="0" indent="719138" algn="just">
              <a:spcBef>
                <a:spcPct val="0"/>
              </a:spcBef>
              <a:buFont typeface="Wingdings" pitchFamily="2" charset="2"/>
              <a:buNone/>
            </a:pPr>
            <a:r>
              <a:rPr lang="zh-CN" altLang="en-US" b="1" smtClean="0">
                <a:solidFill>
                  <a:srgbClr val="FF0000"/>
                </a:solidFill>
                <a:ea typeface="宋体" pitchFamily="2" charset="-122"/>
              </a:rPr>
              <a:t>（</a:t>
            </a:r>
            <a:r>
              <a:rPr lang="en-US" altLang="zh-CN" b="1" smtClean="0">
                <a:solidFill>
                  <a:srgbClr val="FF0000"/>
                </a:solidFill>
                <a:ea typeface="宋体" pitchFamily="2" charset="-122"/>
              </a:rPr>
              <a:t>2</a:t>
            </a:r>
            <a:r>
              <a:rPr lang="zh-CN" altLang="en-US" b="1" smtClean="0">
                <a:solidFill>
                  <a:srgbClr val="FF0000"/>
                </a:solidFill>
                <a:ea typeface="宋体" pitchFamily="2" charset="-122"/>
              </a:rPr>
              <a:t>）</a:t>
            </a:r>
            <a:r>
              <a:rPr lang="zh-CN" altLang="zh-CN" b="1" smtClean="0">
                <a:solidFill>
                  <a:srgbClr val="FF0000"/>
                </a:solidFill>
                <a:ea typeface="宋体" pitchFamily="2" charset="-122"/>
              </a:rPr>
              <a:t>打包</a:t>
            </a:r>
            <a:r>
              <a:rPr lang="en-US" altLang="zh-CN" b="1" smtClean="0">
                <a:solidFill>
                  <a:srgbClr val="000000"/>
                </a:solidFill>
                <a:ea typeface="宋体" pitchFamily="2" charset="-122"/>
              </a:rPr>
              <a:t>  </a:t>
            </a:r>
            <a:r>
              <a:rPr lang="zh-CN" altLang="zh-CN" b="1" smtClean="0">
                <a:solidFill>
                  <a:srgbClr val="000000"/>
                </a:solidFill>
                <a:ea typeface="宋体" pitchFamily="2" charset="-122"/>
              </a:rPr>
              <a:t>使用一个新的坚固的箱子，并使用缓冲材料把空隙填满。</a:t>
            </a:r>
            <a:endParaRPr lang="en-US" altLang="zh-CN" b="1" smtClean="0">
              <a:solidFill>
                <a:srgbClr val="000000"/>
              </a:solidFill>
              <a:ea typeface="宋体" pitchFamily="2" charset="-122"/>
            </a:endParaRPr>
          </a:p>
          <a:p>
            <a:pPr marL="0" indent="719138" algn="just">
              <a:spcBef>
                <a:spcPct val="0"/>
              </a:spcBef>
              <a:buFont typeface="Wingdings" pitchFamily="2" charset="2"/>
              <a:buNone/>
            </a:pPr>
            <a:r>
              <a:rPr lang="zh-CN" altLang="en-US" b="1" smtClean="0">
                <a:solidFill>
                  <a:srgbClr val="FF0000"/>
                </a:solidFill>
                <a:ea typeface="宋体" pitchFamily="2" charset="-122"/>
              </a:rPr>
              <a:t>（</a:t>
            </a:r>
            <a:r>
              <a:rPr lang="en-US" altLang="zh-CN" b="1" smtClean="0">
                <a:solidFill>
                  <a:srgbClr val="FF0000"/>
                </a:solidFill>
                <a:ea typeface="宋体" pitchFamily="2" charset="-122"/>
              </a:rPr>
              <a:t>3</a:t>
            </a:r>
            <a:r>
              <a:rPr lang="zh-CN" altLang="en-US" b="1" smtClean="0">
                <a:solidFill>
                  <a:srgbClr val="FF0000"/>
                </a:solidFill>
                <a:ea typeface="宋体" pitchFamily="2" charset="-122"/>
              </a:rPr>
              <a:t>）</a:t>
            </a:r>
            <a:r>
              <a:rPr lang="zh-CN" altLang="zh-CN" b="1" smtClean="0">
                <a:solidFill>
                  <a:srgbClr val="FF0000"/>
                </a:solidFill>
                <a:ea typeface="宋体" pitchFamily="2" charset="-122"/>
              </a:rPr>
              <a:t>封装</a:t>
            </a:r>
            <a:r>
              <a:rPr lang="en-US" altLang="zh-CN" b="1" smtClean="0">
                <a:solidFill>
                  <a:srgbClr val="000000"/>
                </a:solidFill>
                <a:ea typeface="宋体" pitchFamily="2" charset="-122"/>
              </a:rPr>
              <a:t>  </a:t>
            </a:r>
            <a:r>
              <a:rPr lang="zh-CN" altLang="zh-CN" b="1" smtClean="0">
                <a:solidFill>
                  <a:srgbClr val="000000"/>
                </a:solidFill>
                <a:ea typeface="宋体" pitchFamily="2" charset="-122"/>
              </a:rPr>
              <a:t>用宽大的胶带（</a:t>
            </a:r>
            <a:r>
              <a:rPr lang="zh-CN" altLang="en-US" b="1" smtClean="0">
                <a:solidFill>
                  <a:srgbClr val="000000"/>
                </a:solidFill>
                <a:ea typeface="宋体" pitchFamily="2" charset="-122"/>
              </a:rPr>
              <a:t>（封箱带）来封装，再用封箱带把包装拉紧（封箱带用十字交叉的方法拉紧，如果是胶带至少</a:t>
            </a:r>
            <a:r>
              <a:rPr lang="en-US" altLang="zh-CN" b="1" smtClean="0">
                <a:solidFill>
                  <a:srgbClr val="000000"/>
                </a:solidFill>
                <a:ea typeface="宋体" pitchFamily="2" charset="-122"/>
              </a:rPr>
              <a:t>6</a:t>
            </a:r>
            <a:r>
              <a:rPr lang="zh-CN" altLang="en-US" b="1" smtClean="0">
                <a:solidFill>
                  <a:srgbClr val="000000"/>
                </a:solidFill>
                <a:ea typeface="宋体" pitchFamily="2" charset="-122"/>
              </a:rPr>
              <a:t>厘米宽）</a:t>
            </a:r>
            <a:r>
              <a:rPr lang="zh-CN" altLang="zh-CN" b="1" smtClean="0">
                <a:solidFill>
                  <a:srgbClr val="000000"/>
                </a:solidFill>
                <a:ea typeface="宋体" pitchFamily="2" charset="-122"/>
              </a:rPr>
              <a:t>。</a:t>
            </a:r>
          </a:p>
          <a:p>
            <a:pPr marL="0" indent="719138">
              <a:spcBef>
                <a:spcPct val="0"/>
              </a:spcBef>
              <a:buFont typeface="Wingdings" pitchFamily="2" charset="2"/>
              <a:buNone/>
            </a:pPr>
            <a:endParaRPr lang="zh-CN" altLang="en-US" smtClean="0">
              <a:ea typeface="宋体" pitchFamily="2" charset="-122"/>
            </a:endParaRPr>
          </a:p>
        </p:txBody>
      </p:sp>
      <p:sp>
        <p:nvSpPr>
          <p:cNvPr id="95236" name="灯片编号占位符 1"/>
          <p:cNvSpPr>
            <a:spLocks noGrp="1" noChangeArrowheads="1"/>
          </p:cNvSpPr>
          <p:nvPr>
            <p:ph type="sldNum" sz="quarter" idx="12"/>
          </p:nvPr>
        </p:nvSpPr>
        <p:spPr>
          <a:noFill/>
        </p:spPr>
        <p:txBody>
          <a:bodyPr/>
          <a:lstStyle/>
          <a:p>
            <a:fld id="{FE9DF1B6-CBBF-4835-82C9-A1DFC56BC5E6}" type="slidenum">
              <a:rPr lang="en-US" altLang="zh-CN"/>
              <a:pPr/>
              <a:t>80</a:t>
            </a:fld>
            <a:endParaRPr lang="zh-CN"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p:txBody>
          <a:bodyPr/>
          <a:lstStyle/>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国家标准</a:t>
            </a:r>
            <a:r>
              <a:rPr lang="en-US" altLang="zh-CN"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rPr>
              <a:t>物流术语</a:t>
            </a:r>
            <a:r>
              <a:rPr lang="en-US" altLang="zh-CN" b="1" dirty="0">
                <a:solidFill>
                  <a:srgbClr val="000000"/>
                </a:solidFill>
                <a:ea typeface="宋体" panose="02010600030101010101" pitchFamily="2" charset="-122"/>
              </a:rPr>
              <a:t>》 </a:t>
            </a:r>
            <a:r>
              <a:rPr lang="en-US" altLang="zh-CN" b="1" dirty="0">
                <a:solidFill>
                  <a:srgbClr val="000000"/>
                </a:solidFill>
                <a:latin typeface="Times New Roman" pitchFamily="18" charset="0"/>
                <a:ea typeface="宋体" panose="02010600030101010101" pitchFamily="2" charset="-122"/>
                <a:cs typeface="Times New Roman" pitchFamily="18" charset="0"/>
              </a:rPr>
              <a:t>GB/T 18354-2006</a:t>
            </a:r>
            <a:r>
              <a:rPr lang="zh-CN" altLang="en-US" b="1" dirty="0">
                <a:solidFill>
                  <a:srgbClr val="000000"/>
                </a:solidFill>
                <a:latin typeface="Times New Roman" pitchFamily="18" charset="0"/>
                <a:ea typeface="宋体" panose="02010600030101010101" pitchFamily="2" charset="-122"/>
                <a:cs typeface="Times New Roman" pitchFamily="18" charset="0"/>
              </a:rPr>
              <a:t>的</a:t>
            </a:r>
            <a:r>
              <a:rPr lang="zh-CN" altLang="en-US" b="1" dirty="0">
                <a:solidFill>
                  <a:srgbClr val="FF0000"/>
                </a:solidFill>
                <a:latin typeface="Times New Roman" pitchFamily="18" charset="0"/>
                <a:ea typeface="宋体" panose="02010600030101010101" pitchFamily="2" charset="-122"/>
                <a:cs typeface="Times New Roman" pitchFamily="18" charset="0"/>
              </a:rPr>
              <a:t>包装</a:t>
            </a:r>
            <a:r>
              <a:rPr lang="zh-CN" altLang="en-US" b="1" dirty="0">
                <a:solidFill>
                  <a:srgbClr val="000000"/>
                </a:solidFill>
                <a:latin typeface="Times New Roman" pitchFamily="18" charset="0"/>
                <a:ea typeface="宋体" panose="02010600030101010101" pitchFamily="2" charset="-122"/>
                <a:cs typeface="Times New Roman" pitchFamily="18" charset="0"/>
              </a:rPr>
              <a:t>（</a:t>
            </a:r>
            <a:r>
              <a:rPr lang="en-US" altLang="zh-CN" b="1" dirty="0">
                <a:solidFill>
                  <a:srgbClr val="000000"/>
                </a:solidFill>
                <a:latin typeface="Times New Roman" pitchFamily="18" charset="0"/>
                <a:ea typeface="宋体" panose="02010600030101010101" pitchFamily="2" charset="-122"/>
                <a:cs typeface="Times New Roman" pitchFamily="18" charset="0"/>
              </a:rPr>
              <a:t>package/packaging</a:t>
            </a:r>
            <a:r>
              <a:rPr lang="zh-CN" altLang="en-US" b="1" dirty="0">
                <a:solidFill>
                  <a:srgbClr val="000000"/>
                </a:solidFill>
                <a:latin typeface="Times New Roman" pitchFamily="18" charset="0"/>
                <a:ea typeface="宋体" panose="02010600030101010101" pitchFamily="2" charset="-122"/>
                <a:cs typeface="Times New Roman" pitchFamily="18" charset="0"/>
              </a:rPr>
              <a:t>）定义</a:t>
            </a:r>
            <a:r>
              <a:rPr lang="zh-CN" altLang="en-US" b="1" dirty="0">
                <a:solidFill>
                  <a:srgbClr val="000000"/>
                </a:solidFill>
                <a:ea typeface="宋体" panose="02010600030101010101" pitchFamily="2" charset="-122"/>
              </a:rPr>
              <a:t>：为在流通过程中保护产品、方便储运、促进销售，按一定技术方法而采用的容器、材料及辅助物等的总体名称。也指为了达到上述目的而采用容器、材料和辅助物的过程中施加一定技术方法等的操作活动</a:t>
            </a:r>
            <a:r>
              <a:rPr lang="zh-CN" altLang="zh-CN" b="1" dirty="0">
                <a:solidFill>
                  <a:srgbClr val="000000"/>
                </a:solidFill>
                <a:ea typeface="宋体" panose="02010600030101010101" pitchFamily="2" charset="-122"/>
              </a:rPr>
              <a:t>。</a:t>
            </a:r>
          </a:p>
          <a:p>
            <a:pPr marL="0" indent="0" algn="just">
              <a:spcBef>
                <a:spcPts val="1200"/>
              </a:spcBef>
              <a:buFont typeface="Wingdings" pitchFamily="2" charset="2"/>
              <a:buNone/>
              <a:defRPr/>
            </a:pPr>
            <a:r>
              <a:rPr lang="en-US" altLang="zh-CN" b="1" dirty="0">
                <a:solidFill>
                  <a:srgbClr val="0066FF"/>
                </a:solidFill>
                <a:ea typeface="宋体" panose="02010600030101010101" pitchFamily="2" charset="-122"/>
              </a:rPr>
              <a:t>1</a:t>
            </a:r>
            <a:r>
              <a:rPr lang="zh-CN" altLang="zh-CN" b="1" dirty="0">
                <a:solidFill>
                  <a:srgbClr val="0066FF"/>
                </a:solidFill>
                <a:ea typeface="宋体" panose="02010600030101010101" pitchFamily="2" charset="-122"/>
              </a:rPr>
              <a:t>）电子商务物流包装常见材料</a:t>
            </a:r>
          </a:p>
          <a:p>
            <a:pPr marL="0" indent="720000" algn="just">
              <a:spcBef>
                <a:spcPts val="0"/>
              </a:spcBef>
              <a:buFont typeface="Wingdings" pitchFamily="2" charset="2"/>
              <a:buNone/>
              <a:defRPr/>
            </a:pPr>
            <a:r>
              <a:rPr lang="zh-CN" altLang="zh-CN" b="1" dirty="0">
                <a:solidFill>
                  <a:srgbClr val="000000"/>
                </a:solidFill>
                <a:ea typeface="宋体" panose="02010600030101010101" pitchFamily="2" charset="-122"/>
              </a:rPr>
              <a:t>电子商务物流常见的包装材料主要包括：</a:t>
            </a:r>
            <a:r>
              <a:rPr lang="zh-CN" altLang="en-US" b="1" dirty="0">
                <a:solidFill>
                  <a:srgbClr val="000000"/>
                </a:solidFill>
                <a:ea typeface="宋体" panose="02010600030101010101" pitchFamily="2" charset="-122"/>
              </a:rPr>
              <a:t>气泡信封、气泡膜、瓦楞纸箱、胶纸、包装袋、快递袋、珍珠棉、泡沫箱、气柱袋、木架等。其中，气泡信封和胶纸是最常用且必不可少的电子商务物流包装材料</a:t>
            </a:r>
            <a:r>
              <a:rPr lang="zh-CN" altLang="zh-CN" b="1" dirty="0">
                <a:solidFill>
                  <a:srgbClr val="000000"/>
                </a:solidFill>
                <a:ea typeface="宋体" panose="02010600030101010101" pitchFamily="2" charset="-122"/>
              </a:rPr>
              <a:t>。</a:t>
            </a:r>
          </a:p>
        </p:txBody>
      </p:sp>
      <p:sp>
        <p:nvSpPr>
          <p:cNvPr id="96259" name="灯片编号占位符 1"/>
          <p:cNvSpPr>
            <a:spLocks noGrp="1" noChangeArrowheads="1"/>
          </p:cNvSpPr>
          <p:nvPr>
            <p:ph type="sldNum" sz="quarter" idx="12"/>
          </p:nvPr>
        </p:nvSpPr>
        <p:spPr>
          <a:noFill/>
        </p:spPr>
        <p:txBody>
          <a:bodyPr/>
          <a:lstStyle/>
          <a:p>
            <a:fld id="{28946F7D-8531-4979-A2BE-34EF4E8654D3}" type="slidenum">
              <a:rPr lang="en-US" altLang="zh-CN"/>
              <a:pPr/>
              <a:t>81</a:t>
            </a:fld>
            <a:endParaRPr lang="zh-CN" altLang="en-US"/>
          </a:p>
        </p:txBody>
      </p:sp>
      <p:sp>
        <p:nvSpPr>
          <p:cNvPr id="96260"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p:txBody>
          <a:bodyPr/>
          <a:lstStyle/>
          <a:p>
            <a:pPr marL="0" indent="719138" algn="just">
              <a:spcBef>
                <a:spcPct val="0"/>
              </a:spcBef>
              <a:buFont typeface="Wingdings" pitchFamily="2" charset="2"/>
              <a:buNone/>
            </a:pPr>
            <a:r>
              <a:rPr lang="zh-CN" altLang="zh-CN" b="1" dirty="0" smtClean="0">
                <a:solidFill>
                  <a:srgbClr val="FF0000"/>
                </a:solidFill>
                <a:ea typeface="宋体" pitchFamily="2" charset="-122"/>
              </a:rPr>
              <a:t>（</a:t>
            </a:r>
            <a:r>
              <a:rPr lang="en-US" altLang="zh-CN" b="1" dirty="0" smtClean="0">
                <a:solidFill>
                  <a:srgbClr val="FF0000"/>
                </a:solidFill>
                <a:ea typeface="宋体" pitchFamily="2" charset="-122"/>
              </a:rPr>
              <a:t>1</a:t>
            </a:r>
            <a:r>
              <a:rPr lang="zh-CN" altLang="zh-CN" b="1" dirty="0" smtClean="0">
                <a:solidFill>
                  <a:srgbClr val="FF0000"/>
                </a:solidFill>
                <a:ea typeface="宋体" pitchFamily="2" charset="-122"/>
              </a:rPr>
              <a:t>）气泡信封</a:t>
            </a:r>
            <a:r>
              <a:rPr lang="en-US" altLang="zh-CN" b="1" dirty="0" smtClean="0">
                <a:solidFill>
                  <a:srgbClr val="FF0000"/>
                </a:solidFill>
                <a:ea typeface="宋体" pitchFamily="2" charset="-122"/>
              </a:rPr>
              <a:t>   </a:t>
            </a:r>
            <a:r>
              <a:rPr lang="zh-CN" altLang="zh-CN" b="1" dirty="0" smtClean="0">
                <a:solidFill>
                  <a:srgbClr val="000000"/>
                </a:solidFill>
                <a:ea typeface="宋体" pitchFamily="2" charset="-122"/>
              </a:rPr>
              <a:t>气泡信封具有两层结构，</a:t>
            </a:r>
            <a:r>
              <a:rPr lang="zh-CN" altLang="en-US" b="1" dirty="0" smtClean="0">
                <a:solidFill>
                  <a:srgbClr val="000000"/>
                </a:solidFill>
                <a:ea typeface="宋体" pitchFamily="2" charset="-122"/>
              </a:rPr>
              <a:t>为牛皮纸和内衬气泡，具有体积轻又环保的优点，袋子美观大方，表面易书写，其独特的韧性可防止袋子破裂；内层透明气泡具备良好的缓冲作用，防止所装物品因压、碰、跌落而损坏。适用于邮寄光盘碟片、磁带、电子元器件、集成电路板、光学镜头、书籍、证件、相框、礼品、钟表等物品，是个人寄件、公司寄样的电子商务物流首选包装材料用品</a:t>
            </a:r>
            <a:r>
              <a:rPr lang="zh-CN" altLang="zh-CN" b="1" dirty="0" smtClean="0">
                <a:solidFill>
                  <a:srgbClr val="000000"/>
                </a:solidFill>
                <a:ea typeface="宋体" pitchFamily="2" charset="-122"/>
              </a:rPr>
              <a:t>。主要种类如下：</a:t>
            </a:r>
            <a:endParaRPr lang="en-US" altLang="zh-CN" b="1" dirty="0" smtClean="0">
              <a:solidFill>
                <a:srgbClr val="000000"/>
              </a:solidFill>
              <a:ea typeface="宋体" pitchFamily="2" charset="-122"/>
            </a:endParaRPr>
          </a:p>
          <a:p>
            <a:pPr marL="0" indent="719138" algn="just">
              <a:spcBef>
                <a:spcPct val="0"/>
              </a:spcBef>
              <a:buFont typeface="Wingdings" pitchFamily="2" charset="2"/>
              <a:buNone/>
            </a:pPr>
            <a:r>
              <a:rPr lang="zh-CN" altLang="zh-CN" b="1" dirty="0" smtClean="0">
                <a:solidFill>
                  <a:srgbClr val="FF0000"/>
                </a:solidFill>
                <a:latin typeface="宋体" pitchFamily="2" charset="-122"/>
                <a:ea typeface="宋体" pitchFamily="2" charset="-122"/>
              </a:rPr>
              <a:t>①</a:t>
            </a:r>
            <a:r>
              <a:rPr lang="zh-CN" altLang="zh-CN" b="1" dirty="0" smtClean="0">
                <a:solidFill>
                  <a:srgbClr val="FF0000"/>
                </a:solidFill>
                <a:ea typeface="宋体" pitchFamily="2" charset="-122"/>
              </a:rPr>
              <a:t>牛皮纸复合气泡信封：</a:t>
            </a:r>
            <a:r>
              <a:rPr lang="zh-CN" altLang="zh-CN" b="1" dirty="0" smtClean="0">
                <a:solidFill>
                  <a:srgbClr val="000000"/>
                </a:solidFill>
                <a:ea typeface="宋体" pitchFamily="2" charset="-122"/>
              </a:rPr>
              <a:t>袋</a:t>
            </a:r>
            <a:r>
              <a:rPr lang="zh-CN" altLang="en-US" b="1" dirty="0" smtClean="0">
                <a:solidFill>
                  <a:srgbClr val="000000"/>
                </a:solidFill>
                <a:ea typeface="宋体" pitchFamily="2" charset="-122"/>
              </a:rPr>
              <a:t>样可分为平口袋、信封袋等；色调主要分为本色、黄（金牛）色、白色；表面可印刷多种色调，主要起到防震、防水、防压等作用</a:t>
            </a:r>
            <a:r>
              <a:rPr lang="zh-CN" altLang="zh-CN" b="1" dirty="0" smtClean="0">
                <a:solidFill>
                  <a:srgbClr val="000000"/>
                </a:solidFill>
                <a:ea typeface="宋体" pitchFamily="2" charset="-122"/>
              </a:rPr>
              <a:t>。</a:t>
            </a:r>
            <a:endParaRPr lang="zh-CN" altLang="en-US" b="1" dirty="0" smtClean="0">
              <a:solidFill>
                <a:srgbClr val="000000"/>
              </a:solidFill>
              <a:ea typeface="宋体" pitchFamily="2" charset="-122"/>
            </a:endParaRPr>
          </a:p>
        </p:txBody>
      </p:sp>
      <p:sp>
        <p:nvSpPr>
          <p:cNvPr id="97283" name="灯片编号占位符 1"/>
          <p:cNvSpPr>
            <a:spLocks noGrp="1" noChangeArrowheads="1"/>
          </p:cNvSpPr>
          <p:nvPr>
            <p:ph type="sldNum" sz="quarter" idx="12"/>
          </p:nvPr>
        </p:nvSpPr>
        <p:spPr>
          <a:noFill/>
        </p:spPr>
        <p:txBody>
          <a:bodyPr/>
          <a:lstStyle/>
          <a:p>
            <a:fld id="{321B6E78-C25A-44CC-891D-F59975E41C7C}" type="slidenum">
              <a:rPr lang="en-US" altLang="zh-CN"/>
              <a:pPr/>
              <a:t>82</a:t>
            </a:fld>
            <a:endParaRPr lang="zh-CN" altLang="en-US"/>
          </a:p>
        </p:txBody>
      </p:sp>
      <p:sp>
        <p:nvSpPr>
          <p:cNvPr id="97284"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381000" y="1371600"/>
            <a:ext cx="8534400" cy="3733800"/>
          </a:xfrm>
        </p:spPr>
        <p:txBody>
          <a:bodyPr/>
          <a:lstStyle/>
          <a:p>
            <a:pPr marL="0" indent="719138" algn="just">
              <a:spcBef>
                <a:spcPct val="0"/>
              </a:spcBef>
              <a:buFont typeface="Wingdings" pitchFamily="2" charset="2"/>
              <a:buNone/>
            </a:pPr>
            <a:r>
              <a:rPr lang="zh-CN" altLang="en-US" b="1" dirty="0" smtClean="0">
                <a:solidFill>
                  <a:srgbClr val="FF0000"/>
                </a:solidFill>
                <a:latin typeface="宋体" pitchFamily="2" charset="-122"/>
                <a:ea typeface="宋体" pitchFamily="2" charset="-122"/>
              </a:rPr>
              <a:t>②</a:t>
            </a:r>
            <a:r>
              <a:rPr lang="zh-CN" altLang="en-US" b="1" dirty="0" smtClean="0">
                <a:solidFill>
                  <a:srgbClr val="FF0000"/>
                </a:solidFill>
                <a:ea typeface="宋体" pitchFamily="2" charset="-122"/>
              </a:rPr>
              <a:t>镀铝膜复合气泡信封</a:t>
            </a:r>
            <a:r>
              <a:rPr lang="zh-CN" altLang="zh-CN" b="1" dirty="0" smtClean="0">
                <a:solidFill>
                  <a:srgbClr val="FF0000"/>
                </a:solidFill>
                <a:ea typeface="宋体" pitchFamily="2" charset="-122"/>
              </a:rPr>
              <a:t>：</a:t>
            </a:r>
            <a:r>
              <a:rPr lang="zh-CN" altLang="zh-CN" b="1" dirty="0" smtClean="0">
                <a:solidFill>
                  <a:srgbClr val="000000"/>
                </a:solidFill>
                <a:ea typeface="宋体" pitchFamily="2" charset="-122"/>
              </a:rPr>
              <a:t>袋</a:t>
            </a:r>
            <a:r>
              <a:rPr lang="zh-CN" altLang="en-US" b="1" dirty="0" smtClean="0">
                <a:solidFill>
                  <a:srgbClr val="000000"/>
                </a:solidFill>
                <a:ea typeface="宋体" pitchFamily="2" charset="-122"/>
              </a:rPr>
              <a:t>样可分为平口袋、信封袋；色调主要分为红色、银色、绿色、金色、黑色、紫色、蓝色等多种色调；主要起到防震、防水、防压等作用；外表美观，表面可印刷</a:t>
            </a:r>
            <a:r>
              <a:rPr lang="zh-CN" altLang="zh-CN" b="1" dirty="0" smtClean="0">
                <a:solidFill>
                  <a:srgbClr val="000000"/>
                </a:solidFill>
                <a:ea typeface="宋体" pitchFamily="2" charset="-122"/>
              </a:rPr>
              <a:t>。</a:t>
            </a:r>
            <a:endParaRPr lang="en-US" altLang="zh-CN" b="1" dirty="0" smtClean="0">
              <a:solidFill>
                <a:srgbClr val="000000"/>
              </a:solidFill>
              <a:ea typeface="宋体" pitchFamily="2" charset="-122"/>
            </a:endParaRPr>
          </a:p>
          <a:p>
            <a:pPr marL="0" indent="719138" algn="just">
              <a:spcBef>
                <a:spcPct val="0"/>
              </a:spcBef>
              <a:buFont typeface="Wingdings" pitchFamily="2" charset="2"/>
              <a:buNone/>
            </a:pPr>
            <a:r>
              <a:rPr lang="zh-CN" altLang="zh-CN" b="1" dirty="0" smtClean="0">
                <a:solidFill>
                  <a:srgbClr val="FF0000"/>
                </a:solidFill>
                <a:ea typeface="宋体" pitchFamily="2" charset="-122"/>
              </a:rPr>
              <a:t>③</a:t>
            </a:r>
            <a:r>
              <a:rPr lang="zh-CN" altLang="en-US" b="1" dirty="0" smtClean="0">
                <a:solidFill>
                  <a:srgbClr val="FF0000"/>
                </a:solidFill>
                <a:ea typeface="宋体" pitchFamily="2" charset="-122"/>
              </a:rPr>
              <a:t>导电膜复合气泡信封：</a:t>
            </a:r>
            <a:r>
              <a:rPr lang="zh-CN" altLang="en-US" b="1" dirty="0" smtClean="0">
                <a:solidFill>
                  <a:srgbClr val="000000"/>
                </a:solidFill>
                <a:ea typeface="宋体" pitchFamily="2" charset="-122"/>
              </a:rPr>
              <a:t>是电子产品包装的一种复合气泡袋。表面电阻</a:t>
            </a:r>
            <a:r>
              <a:rPr lang="en-US" altLang="zh-CN" b="1" dirty="0" smtClean="0">
                <a:solidFill>
                  <a:srgbClr val="000000"/>
                </a:solidFill>
                <a:latin typeface="Times New Roman" pitchFamily="18" charset="0"/>
                <a:ea typeface="宋体" pitchFamily="2" charset="-122"/>
                <a:cs typeface="Times New Roman" pitchFamily="18" charset="0"/>
              </a:rPr>
              <a:t>103-105Ω</a:t>
            </a:r>
            <a:r>
              <a:rPr lang="zh-CN" altLang="en-US" b="1" dirty="0" smtClean="0">
                <a:solidFill>
                  <a:srgbClr val="000000"/>
                </a:solidFill>
                <a:latin typeface="Times New Roman" pitchFamily="18" charset="0"/>
                <a:ea typeface="宋体" pitchFamily="2" charset="-122"/>
                <a:cs typeface="Times New Roman" pitchFamily="18" charset="0"/>
              </a:rPr>
              <a:t>，内层防静电气泡袋表面电阻值是</a:t>
            </a:r>
            <a:r>
              <a:rPr lang="en-US" altLang="zh-CN" b="1" dirty="0" smtClean="0">
                <a:solidFill>
                  <a:srgbClr val="000000"/>
                </a:solidFill>
                <a:latin typeface="Times New Roman" pitchFamily="18" charset="0"/>
                <a:ea typeface="宋体" pitchFamily="2" charset="-122"/>
                <a:cs typeface="Times New Roman" pitchFamily="18" charset="0"/>
              </a:rPr>
              <a:t>108-1010Ω</a:t>
            </a:r>
            <a:r>
              <a:rPr lang="zh-CN" altLang="en-US"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ea typeface="宋体" pitchFamily="2" charset="-122"/>
              </a:rPr>
              <a:t>外袋样可分为平口袋、信封袋；防止产品在生产搬运过程中因碰撞、摩擦或静电引起的破坏，主要起到防震、防水、防压、防静电等作用。</a:t>
            </a:r>
          </a:p>
          <a:p>
            <a:pPr marL="0" indent="719138" algn="just">
              <a:spcBef>
                <a:spcPct val="0"/>
              </a:spcBef>
              <a:buFont typeface="Wingdings" pitchFamily="2" charset="2"/>
              <a:buNone/>
            </a:pPr>
            <a:endParaRPr lang="zh-CN" altLang="en-US" b="1" dirty="0" smtClean="0">
              <a:solidFill>
                <a:srgbClr val="000000"/>
              </a:solidFill>
              <a:ea typeface="宋体" pitchFamily="2" charset="-122"/>
            </a:endParaRPr>
          </a:p>
        </p:txBody>
      </p:sp>
      <p:sp>
        <p:nvSpPr>
          <p:cNvPr id="98307" name="灯片编号占位符 1"/>
          <p:cNvSpPr>
            <a:spLocks noGrp="1" noChangeArrowheads="1"/>
          </p:cNvSpPr>
          <p:nvPr>
            <p:ph type="sldNum" sz="quarter" idx="12"/>
          </p:nvPr>
        </p:nvSpPr>
        <p:spPr>
          <a:noFill/>
        </p:spPr>
        <p:txBody>
          <a:bodyPr/>
          <a:lstStyle/>
          <a:p>
            <a:fld id="{749B9C26-EA21-4A1E-8546-79379050B7D6}" type="slidenum">
              <a:rPr lang="en-US" altLang="zh-CN"/>
              <a:pPr/>
              <a:t>83</a:t>
            </a:fld>
            <a:endParaRPr lang="zh-CN" altLang="en-US"/>
          </a:p>
        </p:txBody>
      </p:sp>
      <p:sp>
        <p:nvSpPr>
          <p:cNvPr id="98308"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304800" y="1511300"/>
            <a:ext cx="8534400" cy="3975100"/>
          </a:xfrm>
        </p:spPr>
        <p:txBody>
          <a:bodyPr/>
          <a:lstStyle/>
          <a:p>
            <a:pPr marL="0" indent="719138" algn="just">
              <a:spcBef>
                <a:spcPct val="0"/>
              </a:spcBef>
              <a:buFont typeface="Wingdings" pitchFamily="2" charset="2"/>
              <a:buNone/>
            </a:pPr>
            <a:r>
              <a:rPr lang="zh-CN" altLang="en-US" b="1" dirty="0" smtClean="0">
                <a:solidFill>
                  <a:srgbClr val="FF0000"/>
                </a:solidFill>
                <a:ea typeface="宋体" pitchFamily="2" charset="-122"/>
              </a:rPr>
              <a:t>④屏蔽膜复合气泡信封</a:t>
            </a:r>
            <a:r>
              <a:rPr lang="zh-CN" altLang="en-US" b="1" dirty="0" smtClean="0">
                <a:solidFill>
                  <a:srgbClr val="000000"/>
                </a:solidFill>
                <a:ea typeface="宋体" pitchFamily="2" charset="-122"/>
              </a:rPr>
              <a:t>：电子产品包装的一种复合气泡袋。</a:t>
            </a:r>
            <a:r>
              <a:rPr lang="zh-CN" altLang="en-US" b="1" dirty="0" smtClean="0">
                <a:solidFill>
                  <a:srgbClr val="000000"/>
                </a:solidFill>
                <a:latin typeface="Times New Roman" pitchFamily="18" charset="0"/>
                <a:ea typeface="宋体" pitchFamily="2" charset="-122"/>
                <a:cs typeface="Times New Roman" pitchFamily="18" charset="0"/>
              </a:rPr>
              <a:t>表面电阻</a:t>
            </a:r>
            <a:r>
              <a:rPr lang="en-US" altLang="zh-CN" b="1" dirty="0" smtClean="0">
                <a:solidFill>
                  <a:srgbClr val="000000"/>
                </a:solidFill>
                <a:latin typeface="Times New Roman" pitchFamily="18" charset="0"/>
                <a:ea typeface="宋体" pitchFamily="2" charset="-122"/>
                <a:cs typeface="Times New Roman" pitchFamily="18" charset="0"/>
              </a:rPr>
              <a:t>108-1011Ω</a:t>
            </a:r>
            <a:r>
              <a:rPr lang="zh-CN" altLang="en-US" b="1" dirty="0" smtClean="0">
                <a:solidFill>
                  <a:srgbClr val="000000"/>
                </a:solidFill>
                <a:latin typeface="Times New Roman" pitchFamily="18" charset="0"/>
                <a:ea typeface="宋体" pitchFamily="2" charset="-122"/>
                <a:cs typeface="Times New Roman" pitchFamily="18" charset="0"/>
              </a:rPr>
              <a:t>，内层防静电气泡袋表面电阻值是</a:t>
            </a:r>
            <a:r>
              <a:rPr lang="en-US" altLang="zh-CN" b="1" dirty="0" smtClean="0">
                <a:solidFill>
                  <a:srgbClr val="000000"/>
                </a:solidFill>
                <a:latin typeface="Times New Roman" pitchFamily="18" charset="0"/>
                <a:ea typeface="宋体" pitchFamily="2" charset="-122"/>
                <a:cs typeface="Times New Roman" pitchFamily="18" charset="0"/>
              </a:rPr>
              <a:t>108-1011Ω</a:t>
            </a:r>
            <a:r>
              <a:rPr lang="zh-CN" altLang="en-US"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ea typeface="宋体" pitchFamily="2" charset="-122"/>
              </a:rPr>
              <a:t>外袋样可分为平口袋，信封袋；防止产品在生产搬运过程中因碰撞、摩擦或静电引起的破坏，主要起到防震、防水、防压、防静电等作用。</a:t>
            </a:r>
          </a:p>
          <a:p>
            <a:pPr marL="0" indent="719138" algn="just">
              <a:spcBef>
                <a:spcPct val="0"/>
              </a:spcBef>
              <a:buFont typeface="Wingdings" pitchFamily="2" charset="2"/>
              <a:buNone/>
            </a:pPr>
            <a:r>
              <a:rPr lang="zh-CN" altLang="en-US" b="1" dirty="0" smtClean="0">
                <a:solidFill>
                  <a:srgbClr val="FF0000"/>
                </a:solidFill>
                <a:latin typeface="宋体" pitchFamily="2" charset="-122"/>
                <a:ea typeface="宋体" pitchFamily="2" charset="-122"/>
              </a:rPr>
              <a:t>⑤网格膜复合气泡信封：</a:t>
            </a:r>
            <a:r>
              <a:rPr lang="zh-CN" altLang="en-US" b="1" dirty="0" smtClean="0">
                <a:solidFill>
                  <a:srgbClr val="000000"/>
                </a:solidFill>
                <a:latin typeface="宋体" pitchFamily="2" charset="-122"/>
                <a:ea typeface="宋体" pitchFamily="2" charset="-122"/>
              </a:rPr>
              <a:t>电子产品包装的一种复合气泡袋。表面电阻</a:t>
            </a:r>
            <a:r>
              <a:rPr lang="en-US" altLang="zh-CN" b="1" dirty="0" smtClean="0">
                <a:solidFill>
                  <a:srgbClr val="000000"/>
                </a:solidFill>
                <a:latin typeface="Times New Roman" pitchFamily="18" charset="0"/>
                <a:ea typeface="宋体" pitchFamily="2" charset="-122"/>
                <a:cs typeface="Times New Roman" pitchFamily="18" charset="0"/>
              </a:rPr>
              <a:t>103-105Ω</a:t>
            </a:r>
            <a:r>
              <a:rPr lang="zh-CN" altLang="en-US" b="1" dirty="0" smtClean="0">
                <a:solidFill>
                  <a:srgbClr val="000000"/>
                </a:solidFill>
                <a:latin typeface="宋体" pitchFamily="2" charset="-122"/>
                <a:ea typeface="宋体" pitchFamily="2" charset="-122"/>
              </a:rPr>
              <a:t>，内层防静电气泡袋表面电阻值是</a:t>
            </a:r>
            <a:r>
              <a:rPr lang="en-US" altLang="zh-CN" b="1" dirty="0" smtClean="0">
                <a:solidFill>
                  <a:srgbClr val="000000"/>
                </a:solidFill>
                <a:latin typeface="宋体" pitchFamily="2" charset="-122"/>
                <a:ea typeface="宋体" pitchFamily="2" charset="-122"/>
              </a:rPr>
              <a:t>108-</a:t>
            </a:r>
            <a:r>
              <a:rPr lang="en-US" altLang="zh-CN" b="1" dirty="0" smtClean="0">
                <a:solidFill>
                  <a:srgbClr val="000000"/>
                </a:solidFill>
                <a:latin typeface="Times New Roman" pitchFamily="18" charset="0"/>
                <a:ea typeface="宋体" pitchFamily="2" charset="-122"/>
                <a:cs typeface="Times New Roman" pitchFamily="18" charset="0"/>
              </a:rPr>
              <a:t>1010Ω</a:t>
            </a:r>
            <a:r>
              <a:rPr lang="zh-CN" altLang="en-US" b="1" dirty="0" smtClean="0">
                <a:solidFill>
                  <a:srgbClr val="000000"/>
                </a:solidFill>
                <a:latin typeface="宋体" pitchFamily="2" charset="-122"/>
                <a:ea typeface="宋体" pitchFamily="2" charset="-122"/>
              </a:rPr>
              <a:t>；外袋样可分为平口袋、信封袋；防止产品在生产搬运过程中因碰撞、摩擦或静电引起的破坏，主要起到防震、防水、防压、防静电等作用。</a:t>
            </a:r>
            <a:endParaRPr lang="zh-CN" altLang="en-US" b="1" dirty="0" smtClean="0">
              <a:solidFill>
                <a:srgbClr val="000000"/>
              </a:solidFill>
              <a:ea typeface="宋体" pitchFamily="2" charset="-122"/>
            </a:endParaRPr>
          </a:p>
        </p:txBody>
      </p:sp>
      <p:sp>
        <p:nvSpPr>
          <p:cNvPr id="99331" name="灯片编号占位符 1"/>
          <p:cNvSpPr>
            <a:spLocks noGrp="1" noChangeArrowheads="1"/>
          </p:cNvSpPr>
          <p:nvPr>
            <p:ph type="sldNum" sz="quarter" idx="12"/>
          </p:nvPr>
        </p:nvSpPr>
        <p:spPr>
          <a:noFill/>
        </p:spPr>
        <p:txBody>
          <a:bodyPr/>
          <a:lstStyle/>
          <a:p>
            <a:fld id="{9C766AF6-6533-41C9-A38F-B47F2FDAA612}" type="slidenum">
              <a:rPr lang="en-US" altLang="zh-CN"/>
              <a:pPr/>
              <a:t>84</a:t>
            </a:fld>
            <a:endParaRPr lang="zh-CN" altLang="en-US"/>
          </a:p>
        </p:txBody>
      </p:sp>
      <p:sp>
        <p:nvSpPr>
          <p:cNvPr id="99332"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431800" y="1225550"/>
            <a:ext cx="8362950" cy="5327650"/>
          </a:xfrm>
        </p:spPr>
        <p:txBody>
          <a:bodyPr/>
          <a:lstStyle/>
          <a:p>
            <a:pPr marL="0" indent="720000">
              <a:spcBef>
                <a:spcPts val="0"/>
              </a:spcBef>
              <a:buFont typeface="Wingdings" pitchFamily="2" charset="2"/>
              <a:buNone/>
              <a:defRPr/>
            </a:pPr>
            <a:r>
              <a:rPr lang="zh-CN" altLang="en-US" b="1" dirty="0">
                <a:solidFill>
                  <a:srgbClr val="FF0000"/>
                </a:solidFill>
                <a:latin typeface="宋体" panose="02010600030101010101" pitchFamily="2" charset="-122"/>
                <a:ea typeface="宋体" panose="02010600030101010101" pitchFamily="2" charset="-122"/>
              </a:rPr>
              <a:t>⑥共挤膜复合气泡信封：</a:t>
            </a:r>
            <a:r>
              <a:rPr lang="zh-CN" altLang="en-US" b="1" dirty="0">
                <a:solidFill>
                  <a:srgbClr val="000000"/>
                </a:solidFill>
                <a:latin typeface="宋体" panose="02010600030101010101" pitchFamily="2" charset="-122"/>
                <a:ea typeface="宋体" panose="02010600030101010101" pitchFamily="2" charset="-122"/>
              </a:rPr>
              <a:t>袋样可分为平口袋、信封袋等；色调主要分为本色、黄（金牛）色、白色；表面可印刷多种色调，主要起到防震、防水、防压等作用，如图所示。</a:t>
            </a:r>
          </a:p>
          <a:p>
            <a:pPr>
              <a:buFont typeface="Wingdings" pitchFamily="2" charset="2"/>
              <a:buNone/>
              <a:defRPr/>
            </a:pPr>
            <a:endParaRPr lang="en-US" altLang="zh-CN" b="1" dirty="0">
              <a:ea typeface="宋体" panose="02010600030101010101" pitchFamily="2" charset="-122"/>
            </a:endParaRPr>
          </a:p>
          <a:p>
            <a:pPr>
              <a:buFont typeface="Wingdings" pitchFamily="2" charset="2"/>
              <a:buNone/>
              <a:defRPr/>
            </a:pPr>
            <a:endParaRPr lang="en-US" altLang="zh-CN" b="1" dirty="0">
              <a:ea typeface="宋体" panose="02010600030101010101" pitchFamily="2" charset="-122"/>
            </a:endParaRPr>
          </a:p>
          <a:p>
            <a:pPr>
              <a:buFont typeface="Wingdings" pitchFamily="2" charset="2"/>
              <a:buNone/>
              <a:defRPr/>
            </a:pPr>
            <a:endParaRPr lang="zh-CN" altLang="zh-CN" dirty="0">
              <a:ea typeface="宋体" panose="02010600030101010101" pitchFamily="2" charset="-122"/>
            </a:endParaRPr>
          </a:p>
          <a:p>
            <a:pPr>
              <a:buFont typeface="Wingdings" pitchFamily="2" charset="2"/>
              <a:buNone/>
              <a:defRPr/>
            </a:pPr>
            <a:endParaRPr lang="zh-CN" altLang="en-US" dirty="0">
              <a:ea typeface="宋体" panose="02010600030101010101" pitchFamily="2" charset="-122"/>
            </a:endParaRPr>
          </a:p>
        </p:txBody>
      </p:sp>
      <p:sp>
        <p:nvSpPr>
          <p:cNvPr id="100355" name="Rectangle 2"/>
          <p:cNvSpPr>
            <a:spLocks noChangeArrowheads="1"/>
          </p:cNvSpPr>
          <p:nvPr/>
        </p:nvSpPr>
        <p:spPr bwMode="auto">
          <a:xfrm>
            <a:off x="-25400" y="-146050"/>
            <a:ext cx="9144000" cy="0"/>
          </a:xfrm>
          <a:prstGeom prst="rect">
            <a:avLst/>
          </a:prstGeom>
          <a:noFill/>
          <a:ln w="9525">
            <a:noFill/>
            <a:miter lim="800000"/>
            <a:headEnd/>
            <a:tailEnd/>
          </a:ln>
        </p:spPr>
        <p:txBody>
          <a:bodyPr wrap="none" anchor="ctr">
            <a:spAutoFit/>
          </a:bodyPr>
          <a:lstStyle/>
          <a:p>
            <a:pPr>
              <a:buFont typeface="Arial" pitchFamily="34" charset="0"/>
              <a:buNone/>
            </a:pPr>
            <a:endParaRPr lang="zh-CN" altLang="en-US"/>
          </a:p>
        </p:txBody>
      </p:sp>
      <p:pic>
        <p:nvPicPr>
          <p:cNvPr id="100356" name="Picture 1"/>
          <p:cNvPicPr>
            <a:picLocks noChangeAspect="1" noChangeArrowheads="1"/>
          </p:cNvPicPr>
          <p:nvPr/>
        </p:nvPicPr>
        <p:blipFill>
          <a:blip r:embed="rId2" cstate="print"/>
          <a:srcRect/>
          <a:stretch>
            <a:fillRect/>
          </a:stretch>
        </p:blipFill>
        <p:spPr bwMode="auto">
          <a:xfrm>
            <a:off x="2438400" y="2428875"/>
            <a:ext cx="5126038" cy="4024313"/>
          </a:xfrm>
          <a:prstGeom prst="rect">
            <a:avLst/>
          </a:prstGeom>
          <a:noFill/>
          <a:ln w="9525">
            <a:noFill/>
            <a:miter lim="800000"/>
            <a:headEnd/>
            <a:tailEnd/>
          </a:ln>
        </p:spPr>
      </p:pic>
      <p:sp>
        <p:nvSpPr>
          <p:cNvPr id="100357" name="灯片编号占位符 1"/>
          <p:cNvSpPr>
            <a:spLocks noGrp="1" noChangeArrowheads="1"/>
          </p:cNvSpPr>
          <p:nvPr>
            <p:ph type="sldNum" sz="quarter" idx="12"/>
          </p:nvPr>
        </p:nvSpPr>
        <p:spPr>
          <a:noFill/>
        </p:spPr>
        <p:txBody>
          <a:bodyPr/>
          <a:lstStyle/>
          <a:p>
            <a:fld id="{C4695D63-CA3A-4D26-A9AF-88E2616EB17C}" type="slidenum">
              <a:rPr lang="en-US" altLang="zh-CN"/>
              <a:pPr/>
              <a:t>85</a:t>
            </a:fld>
            <a:endParaRPr lang="zh-CN" altLang="en-US"/>
          </a:p>
        </p:txBody>
      </p:sp>
      <p:sp>
        <p:nvSpPr>
          <p:cNvPr id="100358"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p:txBody>
          <a:bodyPr/>
          <a:lstStyle/>
          <a:p>
            <a:pPr marL="0" indent="719138" algn="just">
              <a:spcBef>
                <a:spcPct val="0"/>
              </a:spcBef>
              <a:buFont typeface="Wingdings" pitchFamily="2" charset="2"/>
              <a:buNone/>
            </a:pPr>
            <a:r>
              <a:rPr lang="zh-CN" altLang="zh-CN" b="1" dirty="0" smtClean="0">
                <a:solidFill>
                  <a:srgbClr val="FF0000"/>
                </a:solidFill>
                <a:ea typeface="宋体" pitchFamily="2" charset="-122"/>
              </a:rPr>
              <a:t>（</a:t>
            </a:r>
            <a:r>
              <a:rPr lang="en-US" altLang="zh-CN" b="1" dirty="0" smtClean="0">
                <a:solidFill>
                  <a:srgbClr val="FF0000"/>
                </a:solidFill>
                <a:ea typeface="宋体" pitchFamily="2" charset="-122"/>
              </a:rPr>
              <a:t>2</a:t>
            </a:r>
            <a:r>
              <a:rPr lang="zh-CN" altLang="zh-CN" b="1" dirty="0" smtClean="0">
                <a:solidFill>
                  <a:srgbClr val="FF0000"/>
                </a:solidFill>
                <a:ea typeface="宋体" pitchFamily="2" charset="-122"/>
              </a:rPr>
              <a:t>）气泡膜   </a:t>
            </a:r>
            <a:r>
              <a:rPr lang="zh-CN" altLang="zh-CN" b="1" dirty="0" smtClean="0">
                <a:solidFill>
                  <a:srgbClr val="000000"/>
                </a:solidFill>
                <a:ea typeface="宋体" pitchFamily="2" charset="-122"/>
              </a:rPr>
              <a:t>气泡膜</a:t>
            </a:r>
            <a:r>
              <a:rPr lang="zh-CN" altLang="zh-CN" b="1" dirty="0" smtClean="0">
                <a:solidFill>
                  <a:srgbClr val="000000"/>
                </a:solidFill>
                <a:latin typeface="Times New Roman" pitchFamily="18" charset="0"/>
                <a:ea typeface="宋体" pitchFamily="2" charset="-122"/>
                <a:cs typeface="Times New Roman" pitchFamily="18" charset="0"/>
              </a:rPr>
              <a:t>（</a:t>
            </a:r>
            <a:r>
              <a:rPr lang="en-US" altLang="zh-CN" b="1" dirty="0" smtClean="0">
                <a:solidFill>
                  <a:srgbClr val="000000"/>
                </a:solidFill>
                <a:latin typeface="Times New Roman" pitchFamily="18" charset="0"/>
                <a:ea typeface="宋体" pitchFamily="2" charset="-122"/>
                <a:cs typeface="Times New Roman" pitchFamily="18" charset="0"/>
              </a:rPr>
              <a:t>Air Bubble Film</a:t>
            </a:r>
            <a:r>
              <a:rPr lang="zh-CN" altLang="zh-CN" b="1" dirty="0" smtClean="0">
                <a:solidFill>
                  <a:srgbClr val="000000"/>
                </a:solidFill>
                <a:latin typeface="Times New Roman" pitchFamily="18" charset="0"/>
                <a:ea typeface="宋体" pitchFamily="2" charset="-122"/>
                <a:cs typeface="Times New Roman" pitchFamily="18" charset="0"/>
              </a:rPr>
              <a:t>）</a:t>
            </a:r>
            <a:r>
              <a:rPr lang="zh-CN" altLang="en-US" b="1" dirty="0" smtClean="0">
                <a:solidFill>
                  <a:srgbClr val="000000"/>
                </a:solidFill>
                <a:ea typeface="宋体" pitchFamily="2" charset="-122"/>
              </a:rPr>
              <a:t>又称气垫膜、气珠膜、气泡布、气泡纸、泡泡膜、气泡薄膜、气垫薄膜。气泡膜是用于包装填充的一种防压防潮防震的化工产品，以高压聚乙烯为主要原料，再添加增白剂、开口剂等辅料，经</a:t>
            </a:r>
            <a:r>
              <a:rPr lang="en-US" altLang="zh-CN" b="1" dirty="0" smtClean="0">
                <a:solidFill>
                  <a:srgbClr val="000000"/>
                </a:solidFill>
                <a:latin typeface="Times New Roman" pitchFamily="18" charset="0"/>
                <a:ea typeface="宋体" pitchFamily="2" charset="-122"/>
                <a:cs typeface="Times New Roman" pitchFamily="18" charset="0"/>
              </a:rPr>
              <a:t>230</a:t>
            </a:r>
            <a:r>
              <a:rPr lang="en-US" altLang="zh-CN" b="1" dirty="0" smtClean="0">
                <a:solidFill>
                  <a:srgbClr val="000000"/>
                </a:solidFill>
                <a:ea typeface="宋体" pitchFamily="2" charset="-122"/>
              </a:rPr>
              <a:t>℃</a:t>
            </a:r>
            <a:r>
              <a:rPr lang="zh-CN" altLang="en-US" b="1" dirty="0" smtClean="0">
                <a:solidFill>
                  <a:srgbClr val="000000"/>
                </a:solidFill>
                <a:ea typeface="宋体" pitchFamily="2" charset="-122"/>
              </a:rPr>
              <a:t>左右高温挤出吸塑成气泡的产品，是一种质地轻、透明性好、无毒、无味的新型塑料包装材料，可对产品起防湿、缓冲、保温等作用。具有良好的减震性、抗冲击性、热合性、无毒、无味、防潮、耐腐蚀、透明度好等优点</a:t>
            </a:r>
            <a:r>
              <a:rPr lang="zh-CN" altLang="zh-CN" b="1" dirty="0" smtClean="0">
                <a:solidFill>
                  <a:srgbClr val="000000"/>
                </a:solidFill>
                <a:ea typeface="宋体" pitchFamily="2" charset="-122"/>
              </a:rPr>
              <a:t>。</a:t>
            </a:r>
            <a:endParaRPr lang="en-US" altLang="zh-CN" b="1" dirty="0" smtClean="0">
              <a:solidFill>
                <a:srgbClr val="000000"/>
              </a:solidFill>
              <a:ea typeface="宋体" pitchFamily="2" charset="-122"/>
            </a:endParaRPr>
          </a:p>
          <a:p>
            <a:pPr marL="0" indent="719138" algn="just">
              <a:spcBef>
                <a:spcPct val="0"/>
              </a:spcBef>
              <a:buFont typeface="Wingdings" pitchFamily="2" charset="2"/>
              <a:buNone/>
            </a:pPr>
            <a:r>
              <a:rPr lang="zh-CN" altLang="en-US" b="1" dirty="0" smtClean="0">
                <a:solidFill>
                  <a:srgbClr val="000000"/>
                </a:solidFill>
                <a:ea typeface="宋体" pitchFamily="2" charset="-122"/>
              </a:rPr>
              <a:t>主要种类如下：普通聚乙烯气垫膜、抗静电气垫膜、阻燃气垫膜、镀铝气垫膜、彩印气垫膜、三层气垫膜（单层泡）、五层气垫膜（双层泡）、聚丙烯加厚气垫膜、复合珍珠棉气垫膜。</a:t>
            </a:r>
          </a:p>
        </p:txBody>
      </p:sp>
      <p:sp>
        <p:nvSpPr>
          <p:cNvPr id="101379" name="灯片编号占位符 1"/>
          <p:cNvSpPr>
            <a:spLocks noGrp="1" noChangeArrowheads="1"/>
          </p:cNvSpPr>
          <p:nvPr>
            <p:ph type="sldNum" sz="quarter" idx="12"/>
          </p:nvPr>
        </p:nvSpPr>
        <p:spPr>
          <a:noFill/>
        </p:spPr>
        <p:txBody>
          <a:bodyPr/>
          <a:lstStyle/>
          <a:p>
            <a:fld id="{E45C2FB5-4410-4561-9A9C-75E602B83BF0}" type="slidenum">
              <a:rPr lang="en-US" altLang="zh-CN"/>
              <a:pPr/>
              <a:t>86</a:t>
            </a:fld>
            <a:endParaRPr lang="zh-CN" altLang="en-US"/>
          </a:p>
        </p:txBody>
      </p:sp>
      <p:sp>
        <p:nvSpPr>
          <p:cNvPr id="101380"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p:txBody>
          <a:bodyPr/>
          <a:lstStyle/>
          <a:p>
            <a:pPr algn="just">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）电子商务物流包装常用物料</a:t>
            </a:r>
          </a:p>
          <a:p>
            <a:pPr marL="0" indent="468000" algn="just">
              <a:spcBef>
                <a:spcPts val="0"/>
              </a:spcBef>
              <a:buFont typeface="Wingdings" pitchFamily="2" charset="2"/>
              <a:buNone/>
              <a:defRPr/>
            </a:pPr>
            <a:r>
              <a:rPr lang="zh-CN" altLang="en-US" b="1" dirty="0">
                <a:solidFill>
                  <a:srgbClr val="000000"/>
                </a:solidFill>
                <a:ea typeface="宋体" panose="02010600030101010101" pitchFamily="2" charset="-122"/>
              </a:rPr>
              <a:t>电子商务物流包装常用物料是指在配单、打包过程中除了常用包装材料以外，还经常使用到的一些条码、标签、单据等资料</a:t>
            </a:r>
            <a:r>
              <a:rPr lang="zh-CN" altLang="zh-CN" b="1" dirty="0">
                <a:solidFill>
                  <a:srgbClr val="000000"/>
                </a:solidFill>
                <a:ea typeface="宋体" panose="02010600030101010101" pitchFamily="2" charset="-122"/>
              </a:rPr>
              <a:t>。</a:t>
            </a:r>
          </a:p>
          <a:p>
            <a:pPr marL="0" indent="468000" algn="just">
              <a:spcBef>
                <a:spcPts val="0"/>
              </a:spcBef>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zh-CN" b="1" dirty="0">
                <a:solidFill>
                  <a:srgbClr val="FF0000"/>
                </a:solidFill>
                <a:ea typeface="宋体" panose="02010600030101010101" pitchFamily="2" charset="-122"/>
              </a:rPr>
              <a:t>）挂号条码</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是指邮政小包</a:t>
            </a:r>
            <a:r>
              <a:rPr lang="zh-CN" altLang="en-US" b="1" dirty="0">
                <a:solidFill>
                  <a:srgbClr val="000000"/>
                </a:solidFill>
                <a:ea typeface="宋体" panose="02010600030101010101" pitchFamily="2" charset="-122"/>
              </a:rPr>
              <a:t>所使用的跟踪号（</a:t>
            </a:r>
            <a:r>
              <a:rPr lang="en-US" altLang="zh-CN" b="1" dirty="0">
                <a:solidFill>
                  <a:srgbClr val="000000"/>
                </a:solidFill>
                <a:latin typeface="Times New Roman" pitchFamily="18" charset="0"/>
                <a:ea typeface="宋体" panose="02010600030101010101" pitchFamily="2" charset="-122"/>
                <a:cs typeface="Times New Roman" pitchFamily="18" charset="0"/>
              </a:rPr>
              <a:t>Tracking Number</a:t>
            </a:r>
            <a:r>
              <a:rPr lang="zh-CN" altLang="en-US" b="1" dirty="0">
                <a:solidFill>
                  <a:srgbClr val="000000"/>
                </a:solidFill>
                <a:latin typeface="Times New Roman" pitchFamily="18" charset="0"/>
                <a:ea typeface="宋体" panose="02010600030101010101" pitchFamily="2" charset="-122"/>
                <a:cs typeface="Times New Roman" pitchFamily="18" charset="0"/>
              </a:rPr>
              <a:t>），通常是</a:t>
            </a:r>
            <a:r>
              <a:rPr lang="en-US" altLang="zh-CN" b="1" dirty="0">
                <a:solidFill>
                  <a:srgbClr val="000000"/>
                </a:solidFill>
                <a:latin typeface="Times New Roman" pitchFamily="18" charset="0"/>
                <a:ea typeface="宋体" panose="02010600030101010101" pitchFamily="2" charset="-122"/>
                <a:cs typeface="Times New Roman" pitchFamily="18" charset="0"/>
              </a:rPr>
              <a:t>13</a:t>
            </a:r>
            <a:r>
              <a:rPr lang="zh-CN" altLang="en-US" b="1" dirty="0">
                <a:solidFill>
                  <a:srgbClr val="000000"/>
                </a:solidFill>
                <a:latin typeface="Times New Roman" pitchFamily="18" charset="0"/>
                <a:ea typeface="宋体" panose="02010600030101010101" pitchFamily="2" charset="-122"/>
                <a:cs typeface="Times New Roman" pitchFamily="18" charset="0"/>
              </a:rPr>
              <a:t>位，第一、二位是字母，如第一位往往是</a:t>
            </a:r>
            <a:r>
              <a:rPr lang="en-US" altLang="zh-CN" b="1" dirty="0">
                <a:solidFill>
                  <a:srgbClr val="000000"/>
                </a:solidFill>
                <a:latin typeface="Times New Roman" pitchFamily="18" charset="0"/>
                <a:ea typeface="宋体" panose="02010600030101010101" pitchFamily="2" charset="-122"/>
                <a:cs typeface="Times New Roman" pitchFamily="18" charset="0"/>
              </a:rPr>
              <a:t>R</a:t>
            </a:r>
            <a:r>
              <a:rPr lang="zh-CN" altLang="en-US" b="1" dirty="0">
                <a:solidFill>
                  <a:srgbClr val="000000"/>
                </a:solidFill>
                <a:latin typeface="Times New Roman" pitchFamily="18" charset="0"/>
                <a:ea typeface="宋体" panose="02010600030101010101" pitchFamily="2" charset="-122"/>
                <a:cs typeface="Times New Roman" pitchFamily="18" charset="0"/>
              </a:rPr>
              <a:t>，从第三位到第十一位是数字，最后两位是发件邮局所在国家或地区的缩写。如：</a:t>
            </a:r>
            <a:r>
              <a:rPr lang="en-US" altLang="zh-CN" b="1" dirty="0">
                <a:solidFill>
                  <a:srgbClr val="000000"/>
                </a:solidFill>
                <a:latin typeface="Times New Roman" pitchFamily="18" charset="0"/>
                <a:ea typeface="宋体" panose="02010600030101010101" pitchFamily="2" charset="-122"/>
                <a:cs typeface="Times New Roman" pitchFamily="18" charset="0"/>
              </a:rPr>
              <a:t>RC123456789CN</a:t>
            </a:r>
            <a:r>
              <a:rPr lang="zh-CN" altLang="en-US" b="1" dirty="0">
                <a:solidFill>
                  <a:srgbClr val="000000"/>
                </a:solidFill>
                <a:latin typeface="Times New Roman" pitchFamily="18" charset="0"/>
                <a:ea typeface="宋体" panose="02010600030101010101" pitchFamily="2" charset="-122"/>
                <a:cs typeface="Times New Roman" pitchFamily="18" charset="0"/>
              </a:rPr>
              <a:t>，表示中国邮政的挂号小包；</a:t>
            </a:r>
            <a:r>
              <a:rPr lang="en-US" altLang="zh-CN" b="1" dirty="0">
                <a:solidFill>
                  <a:srgbClr val="000000"/>
                </a:solidFill>
                <a:latin typeface="Times New Roman" pitchFamily="18" charset="0"/>
                <a:ea typeface="宋体" panose="02010600030101010101" pitchFamily="2" charset="-122"/>
                <a:cs typeface="Times New Roman" pitchFamily="18" charset="0"/>
              </a:rPr>
              <a:t>RC123456789HK</a:t>
            </a:r>
            <a:r>
              <a:rPr lang="zh-CN" altLang="en-US" b="1" dirty="0">
                <a:solidFill>
                  <a:srgbClr val="000000"/>
                </a:solidFill>
                <a:latin typeface="Times New Roman" pitchFamily="18" charset="0"/>
                <a:ea typeface="宋体" panose="02010600030101010101" pitchFamily="2" charset="-122"/>
                <a:cs typeface="Times New Roman" pitchFamily="18" charset="0"/>
              </a:rPr>
              <a:t>，表示香港邮政的挂号小包；</a:t>
            </a:r>
            <a:r>
              <a:rPr lang="en-US" altLang="zh-CN" b="1" dirty="0">
                <a:solidFill>
                  <a:srgbClr val="000000"/>
                </a:solidFill>
                <a:latin typeface="Times New Roman" pitchFamily="18" charset="0"/>
                <a:ea typeface="宋体" panose="02010600030101010101" pitchFamily="2" charset="-122"/>
                <a:cs typeface="Times New Roman" pitchFamily="18" charset="0"/>
              </a:rPr>
              <a:t>RQ123456789SG</a:t>
            </a:r>
            <a:r>
              <a:rPr lang="zh-CN" altLang="en-US" b="1" dirty="0">
                <a:solidFill>
                  <a:srgbClr val="000000"/>
                </a:solidFill>
                <a:latin typeface="Times New Roman" pitchFamily="18" charset="0"/>
                <a:ea typeface="宋体" panose="02010600030101010101" pitchFamily="2" charset="-122"/>
                <a:cs typeface="Times New Roman" pitchFamily="18" charset="0"/>
              </a:rPr>
              <a:t>，表示</a:t>
            </a:r>
            <a:r>
              <a:rPr lang="zh-CN" altLang="en-US" b="1" dirty="0">
                <a:solidFill>
                  <a:srgbClr val="000000"/>
                </a:solidFill>
                <a:ea typeface="宋体" panose="02010600030101010101" pitchFamily="2" charset="-122"/>
              </a:rPr>
              <a:t>新加坡邮政的挂号小包</a:t>
            </a:r>
            <a:r>
              <a:rPr lang="zh-CN" altLang="zh-CN" b="1" dirty="0">
                <a:solidFill>
                  <a:srgbClr val="000000"/>
                </a:solidFill>
                <a:ea typeface="宋体" panose="02010600030101010101" pitchFamily="2" charset="-122"/>
              </a:rPr>
              <a:t>。</a:t>
            </a:r>
          </a:p>
          <a:p>
            <a:pPr algn="just">
              <a:buFont typeface="Wingdings" pitchFamily="2" charset="2"/>
              <a:buNone/>
              <a:defRPr/>
            </a:pPr>
            <a:endParaRPr lang="zh-CN" altLang="en-US" dirty="0">
              <a:ea typeface="宋体" panose="02010600030101010101" pitchFamily="2" charset="-122"/>
            </a:endParaRPr>
          </a:p>
        </p:txBody>
      </p:sp>
      <p:sp>
        <p:nvSpPr>
          <p:cNvPr id="102403" name="灯片编号占位符 1"/>
          <p:cNvSpPr>
            <a:spLocks noGrp="1" noChangeArrowheads="1"/>
          </p:cNvSpPr>
          <p:nvPr>
            <p:ph type="sldNum" sz="quarter" idx="12"/>
          </p:nvPr>
        </p:nvSpPr>
        <p:spPr>
          <a:noFill/>
        </p:spPr>
        <p:txBody>
          <a:bodyPr/>
          <a:lstStyle/>
          <a:p>
            <a:fld id="{73E9D364-3B23-460D-BB58-A4608003F2E8}" type="slidenum">
              <a:rPr lang="en-US" altLang="zh-CN"/>
              <a:pPr/>
              <a:t>87</a:t>
            </a:fld>
            <a:endParaRPr lang="zh-CN" altLang="en-US"/>
          </a:p>
        </p:txBody>
      </p:sp>
      <p:sp>
        <p:nvSpPr>
          <p:cNvPr id="102404"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p:txBody>
          <a:bodyPr/>
          <a:lstStyle/>
          <a:p>
            <a:pPr marL="0" indent="0" algn="just">
              <a:spcBef>
                <a:spcPts val="0"/>
              </a:spcBef>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）电子商务物流包装常用物料</a:t>
            </a:r>
          </a:p>
          <a:p>
            <a:pPr marL="0" indent="540000" algn="just">
              <a:spcBef>
                <a:spcPts val="0"/>
              </a:spcBef>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zh-CN" b="1" dirty="0">
                <a:solidFill>
                  <a:srgbClr val="FF0000"/>
                </a:solidFill>
                <a:ea typeface="宋体" panose="02010600030101010101" pitchFamily="2" charset="-122"/>
              </a:rPr>
              <a:t>）报关签条</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又叫报关</a:t>
            </a:r>
            <a:r>
              <a:rPr lang="zh-CN"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单（</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Customs Declaration</a:t>
            </a:r>
            <a:r>
              <a:rPr lang="zh-CN"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是给发件国和目的国海关关于包裹内件物品详情的申报。目前，通用的报关签条采用</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CN22</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格式，该格式规定了报关签条的主要项目包括：内件物品类型、物品详情（物品名）、物品数量、物品价值、签名等。在填写报关签条（报关单）品名时必须使用具体品名，例如：</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Phone Case</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（手机壳）、</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Necklace</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（项链）、</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LED Lamp</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LED</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灯）、</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Cup</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（杯子）等，报关签条（报关单）不能填写：</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Gift</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（礼品）、</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Toy</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（玩具）、</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Adornment</a:t>
            </a:r>
            <a:r>
              <a:rPr lang="zh-CN" altLang="en-US"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（装饰品）等非具体品名的名称，否则安检过程将作为退件处理</a:t>
            </a:r>
            <a:r>
              <a:rPr lang="zh-CN" altLang="zh-CN" b="1" dirty="0">
                <a:solidFill>
                  <a:srgbClr val="000000"/>
                </a:solidFill>
                <a:ea typeface="宋体" panose="02010600030101010101" pitchFamily="2" charset="-122"/>
              </a:rPr>
              <a:t>。</a:t>
            </a:r>
          </a:p>
        </p:txBody>
      </p:sp>
      <p:sp>
        <p:nvSpPr>
          <p:cNvPr id="103427" name="灯片编号占位符 1"/>
          <p:cNvSpPr>
            <a:spLocks noGrp="1" noChangeArrowheads="1"/>
          </p:cNvSpPr>
          <p:nvPr>
            <p:ph type="sldNum" sz="quarter" idx="12"/>
          </p:nvPr>
        </p:nvSpPr>
        <p:spPr>
          <a:noFill/>
        </p:spPr>
        <p:txBody>
          <a:bodyPr/>
          <a:lstStyle/>
          <a:p>
            <a:fld id="{F74E2E30-B949-4305-9BBD-A37405CF893A}" type="slidenum">
              <a:rPr lang="en-US" altLang="zh-CN"/>
              <a:pPr/>
              <a:t>88</a:t>
            </a:fld>
            <a:endParaRPr lang="zh-CN" altLang="en-US"/>
          </a:p>
        </p:txBody>
      </p:sp>
      <p:sp>
        <p:nvSpPr>
          <p:cNvPr id="103428"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p:txBody>
          <a:bodyPr/>
          <a:lstStyle/>
          <a:p>
            <a:pPr marL="0" indent="0" algn="just">
              <a:spcBef>
                <a:spcPts val="600"/>
              </a:spcBef>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）电子商务物流包装常用物料</a:t>
            </a:r>
          </a:p>
          <a:p>
            <a:pPr marL="0" indent="540000" algn="just">
              <a:spcBef>
                <a:spcPts val="600"/>
              </a:spcBef>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zh-CN" b="1" dirty="0">
                <a:solidFill>
                  <a:srgbClr val="FF0000"/>
                </a:solidFill>
                <a:ea typeface="宋体" panose="02010600030101010101" pitchFamily="2" charset="-122"/>
              </a:rPr>
              <a:t>）航空标签</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用于指示包裹是航空件，</a:t>
            </a:r>
            <a:r>
              <a:rPr lang="zh-CN" altLang="en-US" b="1" dirty="0">
                <a:solidFill>
                  <a:srgbClr val="000000"/>
                </a:solidFill>
                <a:ea typeface="宋体" panose="02010600030101010101" pitchFamily="2" charset="-122"/>
              </a:rPr>
              <a:t>是一个航空包裹不可少的一部分，也可印刷在气泡信封上。航空货运是现代航空物流业务的重要组成部分，也是国际贸易中贵重物品、鲜活货物和精密仪器运输所不可缺的方式。航空货运单是由托运人或以托运人的名义填制，是托运人和承运人之间在承运人的航线上运输货物所订立运输契约凭证</a:t>
            </a:r>
            <a:r>
              <a:rPr lang="zh-CN" altLang="zh-CN" b="1" dirty="0">
                <a:solidFill>
                  <a:srgbClr val="000000"/>
                </a:solidFill>
                <a:ea typeface="宋体" panose="02010600030101010101" pitchFamily="2" charset="-122"/>
              </a:rPr>
              <a:t>。</a:t>
            </a:r>
          </a:p>
          <a:p>
            <a:pPr marL="0" indent="540000" algn="just">
              <a:spcBef>
                <a:spcPts val="600"/>
              </a:spcBef>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zh-CN" b="1" dirty="0">
                <a:solidFill>
                  <a:srgbClr val="FF0000"/>
                </a:solidFill>
                <a:ea typeface="宋体" panose="02010600030101010101" pitchFamily="2" charset="-122"/>
              </a:rPr>
              <a:t>）</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EMS</a:t>
            </a:r>
            <a:r>
              <a:rPr lang="zh-CN"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面单</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EMS</a:t>
            </a:r>
            <a:r>
              <a:rPr lang="zh-CN" altLang="zh-CN" b="1" dirty="0">
                <a:solidFill>
                  <a:srgbClr val="000000"/>
                </a:solidFill>
                <a:ea typeface="宋体" panose="02010600030101010101" pitchFamily="2" charset="-122"/>
              </a:rPr>
              <a:t>面单集成了发件人、收件人、报关信息、跟踪号等信息为一体。其中，左边是发件人信息、右边是收件人信息、左下是申报详情、右上是跟踪号。</a:t>
            </a:r>
            <a:endParaRPr lang="zh-CN" altLang="en-US" b="1" dirty="0">
              <a:solidFill>
                <a:srgbClr val="000000"/>
              </a:solidFill>
              <a:ea typeface="宋体" panose="02010600030101010101" pitchFamily="2" charset="-122"/>
            </a:endParaRPr>
          </a:p>
        </p:txBody>
      </p:sp>
      <p:sp>
        <p:nvSpPr>
          <p:cNvPr id="104451" name="灯片编号占位符 1"/>
          <p:cNvSpPr>
            <a:spLocks noGrp="1" noChangeArrowheads="1"/>
          </p:cNvSpPr>
          <p:nvPr>
            <p:ph type="sldNum" sz="quarter" idx="12"/>
          </p:nvPr>
        </p:nvSpPr>
        <p:spPr>
          <a:noFill/>
        </p:spPr>
        <p:txBody>
          <a:bodyPr/>
          <a:lstStyle/>
          <a:p>
            <a:fld id="{EDF050AD-E50C-4874-BF50-13353373B57E}" type="slidenum">
              <a:rPr lang="en-US" altLang="zh-CN"/>
              <a:pPr/>
              <a:t>89</a:t>
            </a:fld>
            <a:endParaRPr lang="zh-CN" altLang="en-US"/>
          </a:p>
        </p:txBody>
      </p:sp>
      <p:sp>
        <p:nvSpPr>
          <p:cNvPr id="104452"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2"/>
          <p:cNvSpPr txBox="1">
            <a:spLocks noChangeArrowheads="1"/>
          </p:cNvSpPr>
          <p:nvPr/>
        </p:nvSpPr>
        <p:spPr bwMode="auto">
          <a:xfrm>
            <a:off x="457200" y="1600200"/>
            <a:ext cx="8229600" cy="4154488"/>
          </a:xfrm>
          <a:prstGeom prst="rect">
            <a:avLst/>
          </a:prstGeom>
          <a:noFill/>
          <a:ln w="9525">
            <a:noFill/>
            <a:miter lim="800000"/>
            <a:headEnd/>
            <a:tailEnd/>
          </a:ln>
        </p:spPr>
        <p:txBody>
          <a:bodyPr>
            <a:spAutoFit/>
          </a:bodyPr>
          <a:lstStyle/>
          <a:p>
            <a:pPr>
              <a:buFont typeface="Arial" pitchFamily="34" charset="0"/>
              <a:buNone/>
            </a:pPr>
            <a:r>
              <a:rPr lang="zh-CN" altLang="zh-CN">
                <a:solidFill>
                  <a:srgbClr val="FF0000"/>
                </a:solidFill>
              </a:rPr>
              <a:t>①确认订单来源</a:t>
            </a:r>
            <a:r>
              <a:rPr lang="zh-CN" altLang="zh-CN"/>
              <a:t>：当电子商务物流服务商接收到一份订单时，应识别该订单来源以及订单方式，统计顾客是通过何种方式（电脑、手机、电话、传真等）完成的订单，并根据库存清单检索订单上的货物是否有存货。</a:t>
            </a:r>
          </a:p>
          <a:p>
            <a:pPr>
              <a:buFont typeface="Arial" pitchFamily="34" charset="0"/>
              <a:buNone/>
            </a:pPr>
            <a:r>
              <a:rPr lang="zh-CN" altLang="zh-CN">
                <a:solidFill>
                  <a:srgbClr val="FF0000"/>
                </a:solidFill>
              </a:rPr>
              <a:t>②支付处理</a:t>
            </a:r>
            <a:r>
              <a:rPr lang="zh-CN" altLang="zh-CN"/>
              <a:t>：在顾客提交订单后，还需要输入有关的支付信息，电子商务物流系统应自动处理相关支付业务以及赊欠业务；如果客户填写的支付信息有误，电子商务物流系统应及时通知顾客进行更改，或选择其他合适的支付方式。</a:t>
            </a:r>
          </a:p>
          <a:p>
            <a:pPr>
              <a:buFont typeface="Arial" pitchFamily="34" charset="0"/>
              <a:buNone/>
            </a:pPr>
            <a:r>
              <a:rPr lang="zh-CN" altLang="zh-CN">
                <a:solidFill>
                  <a:srgbClr val="FF0000"/>
                </a:solidFill>
              </a:rPr>
              <a:t>③订单确认与处理</a:t>
            </a:r>
            <a:r>
              <a:rPr lang="zh-CN" altLang="zh-CN"/>
              <a:t>：</a:t>
            </a:r>
            <a:r>
              <a:rPr lang="zh-CN" altLang="en-US"/>
              <a:t>当顾客的支付信息被处理后，电子商务物流系统会为顾客发送订单确认信息，并对客户的订单进行格式化以发送到离客户最近的仓储中心</a:t>
            </a:r>
            <a:r>
              <a:rPr lang="zh-CN" altLang="zh-CN"/>
              <a:t>。</a:t>
            </a:r>
          </a:p>
        </p:txBody>
      </p:sp>
      <p:sp>
        <p:nvSpPr>
          <p:cNvPr id="20483" name="灯片编号占位符 1"/>
          <p:cNvSpPr>
            <a:spLocks noGrp="1" noChangeArrowheads="1"/>
          </p:cNvSpPr>
          <p:nvPr>
            <p:ph type="sldNum" sz="quarter" idx="12"/>
          </p:nvPr>
        </p:nvSpPr>
        <p:spPr>
          <a:noFill/>
        </p:spPr>
        <p:txBody>
          <a:bodyPr/>
          <a:lstStyle/>
          <a:p>
            <a:fld id="{30516266-5705-4579-B4D2-B8D1947D46A6}" type="slidenum">
              <a:rPr lang="en-US" altLang="zh-CN"/>
              <a:pPr/>
              <a:t>9</a:t>
            </a:fld>
            <a:endParaRPr lang="zh-CN" altLang="en-US"/>
          </a:p>
        </p:txBody>
      </p:sp>
      <p:sp>
        <p:nvSpPr>
          <p:cNvPr id="5" name="Rectangle 2"/>
          <p:cNvSpPr txBox="1">
            <a:spLocks noChangeArrowheads="1"/>
          </p:cNvSpPr>
          <p:nvPr/>
        </p:nvSpPr>
        <p:spPr bwMode="auto">
          <a:xfrm>
            <a:off x="2792413" y="228600"/>
            <a:ext cx="6302375" cy="603250"/>
          </a:xfrm>
          <a:prstGeom prst="rect">
            <a:avLst/>
          </a:prstGeom>
          <a:noFill/>
          <a:ln>
            <a:noFill/>
          </a:ln>
        </p:spPr>
        <p:txBody>
          <a:bodyPr anchor="ct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eaLnBrk="0" fontAlgn="base" hangingPunct="0">
              <a:spcBef>
                <a:spcPct val="0"/>
              </a:spcBef>
              <a:spcAft>
                <a:spcPct val="0"/>
              </a:spcAft>
              <a:defRPr sz="3200" b="1">
                <a:solidFill>
                  <a:schemeClr val="bg1"/>
                </a:solidFill>
                <a:latin typeface="Arial" pitchFamily="34" charset="0"/>
              </a:defRPr>
            </a:lvl6pPr>
            <a:lvl7pPr marL="914400" algn="l" rtl="0" eaLnBrk="0" fontAlgn="base" hangingPunct="0">
              <a:spcBef>
                <a:spcPct val="0"/>
              </a:spcBef>
              <a:spcAft>
                <a:spcPct val="0"/>
              </a:spcAft>
              <a:defRPr sz="3200" b="1">
                <a:solidFill>
                  <a:schemeClr val="bg1"/>
                </a:solidFill>
                <a:latin typeface="Arial" pitchFamily="34" charset="0"/>
              </a:defRPr>
            </a:lvl7pPr>
            <a:lvl8pPr marL="1371600" algn="l" rtl="0" eaLnBrk="0" fontAlgn="base" hangingPunct="0">
              <a:spcBef>
                <a:spcPct val="0"/>
              </a:spcBef>
              <a:spcAft>
                <a:spcPct val="0"/>
              </a:spcAft>
              <a:defRPr sz="3200" b="1">
                <a:solidFill>
                  <a:schemeClr val="bg1"/>
                </a:solidFill>
                <a:latin typeface="Arial" pitchFamily="34" charset="0"/>
              </a:defRPr>
            </a:lvl8pPr>
            <a:lvl9pPr marL="1828800" algn="l" rtl="0" eaLnBrk="0" fontAlgn="base" hangingPunct="0">
              <a:spcBef>
                <a:spcPct val="0"/>
              </a:spcBef>
              <a:spcAft>
                <a:spcPct val="0"/>
              </a:spcAft>
              <a:defRPr sz="3200" b="1">
                <a:solidFill>
                  <a:schemeClr val="bg1"/>
                </a:solidFill>
                <a:latin typeface="Arial" pitchFamily="34" charset="0"/>
              </a:defRPr>
            </a:lvl9pPr>
          </a:lstStyle>
          <a:p>
            <a:pPr>
              <a:defRPr/>
            </a:pPr>
            <a:r>
              <a:rPr lang="en-US" altLang="zh-CN" kern="0" dirty="0">
                <a:ea typeface="宋体" panose="02010600030101010101" pitchFamily="2" charset="-122"/>
              </a:rPr>
              <a:t>7.1.2</a:t>
            </a:r>
            <a:r>
              <a:rPr lang="zh-CN" altLang="en-US" kern="0" dirty="0">
                <a:ea typeface="宋体" panose="02010600030101010101" pitchFamily="2" charset="-122"/>
              </a:rPr>
              <a:t> </a:t>
            </a:r>
            <a:r>
              <a:rPr lang="zh-CN" altLang="zh-CN" kern="0" dirty="0">
                <a:ea typeface="宋体" panose="02010600030101010101" pitchFamily="2" charset="-122"/>
              </a:rPr>
              <a:t>电子商务物流概念</a:t>
            </a:r>
            <a:r>
              <a:rPr lang="zh-CN" altLang="en-US" kern="0" dirty="0">
                <a:ea typeface="宋体" panose="02010600030101010101" pitchFamily="2" charset="-122"/>
              </a:rPr>
              <a:t>和内容</a:t>
            </a:r>
            <a:r>
              <a:rPr lang="zh-CN" altLang="zh-CN" kern="0" dirty="0">
                <a:ea typeface="宋体" panose="02010600030101010101" pitchFamily="2" charset="-122"/>
              </a:rPr>
              <a:t> </a:t>
            </a:r>
            <a:endParaRPr lang="zh-CN" altLang="en-US" kern="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457200" y="1371600"/>
            <a:ext cx="8362950" cy="2362200"/>
          </a:xfrm>
        </p:spPr>
        <p:txBody>
          <a:bodyPr/>
          <a:lstStyle/>
          <a:p>
            <a:pPr marL="0" indent="0" algn="just">
              <a:spcBef>
                <a:spcPts val="600"/>
              </a:spcBef>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）电子商务物流包装常用物料</a:t>
            </a:r>
          </a:p>
          <a:p>
            <a:pPr marL="0" indent="540000" algn="just">
              <a:spcBef>
                <a:spcPts val="600"/>
              </a:spcBef>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5</a:t>
            </a:r>
            <a:r>
              <a:rPr lang="zh-CN" altLang="zh-CN" b="1" dirty="0">
                <a:solidFill>
                  <a:srgbClr val="FF0000"/>
                </a:solidFill>
                <a:ea typeface="宋体" panose="02010600030101010101" pitchFamily="2" charset="-122"/>
              </a:rPr>
              <a:t>）快递面单</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又叫快递底单，</a:t>
            </a:r>
            <a:r>
              <a:rPr lang="zh-CN" altLang="en-US" b="1" dirty="0">
                <a:solidFill>
                  <a:srgbClr val="000000"/>
                </a:solidFill>
                <a:ea typeface="宋体" panose="02010600030101010101" pitchFamily="2" charset="-122"/>
              </a:rPr>
              <a:t>在运送货物的过程中用以记录发件人、收件人以及产品重量、价格等相关信息的单据，和</a:t>
            </a:r>
            <a:r>
              <a:rPr lang="en-US" altLang="zh-CN" b="1" dirty="0">
                <a:solidFill>
                  <a:srgbClr val="000000"/>
                </a:solidFill>
                <a:latin typeface="Times New Roman" pitchFamily="18" charset="0"/>
                <a:ea typeface="宋体" panose="02010600030101010101" pitchFamily="2" charset="-122"/>
                <a:cs typeface="Times New Roman" pitchFamily="18" charset="0"/>
              </a:rPr>
              <a:t>EMS</a:t>
            </a:r>
            <a:r>
              <a:rPr lang="zh-CN" altLang="en-US" b="1" dirty="0">
                <a:solidFill>
                  <a:srgbClr val="000000"/>
                </a:solidFill>
                <a:ea typeface="宋体" panose="02010600030101010101" pitchFamily="2" charset="-122"/>
              </a:rPr>
              <a:t>面单类似，也有发件人、收件人、报关信息等内容，但快递面单上的条码不叫跟踪号，而叫参考单号或原单号，不能直接用来查询跟踪信息</a:t>
            </a:r>
            <a:r>
              <a:rPr lang="zh-CN" altLang="zh-CN" b="1" dirty="0">
                <a:solidFill>
                  <a:srgbClr val="000000"/>
                </a:solidFill>
                <a:ea typeface="宋体" panose="02010600030101010101" pitchFamily="2" charset="-122"/>
              </a:rPr>
              <a:t>。</a:t>
            </a:r>
          </a:p>
          <a:p>
            <a:pPr>
              <a:buFont typeface="Wingdings" pitchFamily="2" charset="2"/>
              <a:buNone/>
              <a:defRPr/>
            </a:pPr>
            <a:endParaRPr lang="zh-CN" altLang="en-US" dirty="0">
              <a:ea typeface="宋体" panose="02010600030101010101" pitchFamily="2" charset="-122"/>
            </a:endParaRPr>
          </a:p>
        </p:txBody>
      </p:sp>
      <p:sp>
        <p:nvSpPr>
          <p:cNvPr id="105475" name="灯片编号占位符 1"/>
          <p:cNvSpPr>
            <a:spLocks noGrp="1" noChangeArrowheads="1"/>
          </p:cNvSpPr>
          <p:nvPr>
            <p:ph type="sldNum" sz="quarter" idx="12"/>
          </p:nvPr>
        </p:nvSpPr>
        <p:spPr>
          <a:noFill/>
        </p:spPr>
        <p:txBody>
          <a:bodyPr/>
          <a:lstStyle/>
          <a:p>
            <a:fld id="{C03E80C5-4224-4231-8A0F-58A8C2DB0F1B}" type="slidenum">
              <a:rPr lang="en-US" altLang="zh-CN"/>
              <a:pPr/>
              <a:t>90</a:t>
            </a:fld>
            <a:endParaRPr lang="zh-CN" altLang="en-US"/>
          </a:p>
        </p:txBody>
      </p:sp>
      <p:sp>
        <p:nvSpPr>
          <p:cNvPr id="105476"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p:txBody>
          <a:bodyPr/>
          <a:lstStyle/>
          <a:p>
            <a:pPr>
              <a:buFont typeface="Wingdings" pitchFamily="2" charset="2"/>
              <a:buNone/>
            </a:pPr>
            <a:r>
              <a:rPr lang="en-US" altLang="zh-CN" b="1" smtClean="0">
                <a:solidFill>
                  <a:srgbClr val="0066FF"/>
                </a:solidFill>
                <a:ea typeface="宋体" pitchFamily="2" charset="-122"/>
              </a:rPr>
              <a:t>3</a:t>
            </a:r>
            <a:r>
              <a:rPr lang="zh-CN" altLang="zh-CN" b="1" smtClean="0">
                <a:solidFill>
                  <a:srgbClr val="0066FF"/>
                </a:solidFill>
                <a:ea typeface="宋体" pitchFamily="2" charset="-122"/>
              </a:rPr>
              <a:t>）电子商务物流包装注意事项</a:t>
            </a: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1</a:t>
            </a:r>
            <a:r>
              <a:rPr lang="zh-CN" altLang="en-US" b="1" smtClean="0">
                <a:solidFill>
                  <a:srgbClr val="000000"/>
                </a:solidFill>
                <a:ea typeface="宋体" pitchFamily="2" charset="-122"/>
              </a:rPr>
              <a:t>）</a:t>
            </a:r>
            <a:r>
              <a:rPr lang="zh-CN" altLang="zh-CN" b="1" smtClean="0">
                <a:solidFill>
                  <a:srgbClr val="000000"/>
                </a:solidFill>
                <a:ea typeface="宋体" pitchFamily="2" charset="-122"/>
              </a:rPr>
              <a:t>避免使用太大或表面有印刷物的箱子</a:t>
            </a:r>
            <a:endParaRPr lang="en-US" altLang="zh-CN" b="1" smtClean="0">
              <a:solidFill>
                <a:srgbClr val="000000"/>
              </a:solidFill>
              <a:ea typeface="宋体" pitchFamily="2" charset="-122"/>
            </a:endParaRP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2</a:t>
            </a:r>
            <a:r>
              <a:rPr lang="zh-CN" altLang="en-US" b="1" smtClean="0">
                <a:solidFill>
                  <a:srgbClr val="000000"/>
                </a:solidFill>
                <a:ea typeface="宋体" pitchFamily="2" charset="-122"/>
              </a:rPr>
              <a:t>）</a:t>
            </a:r>
            <a:r>
              <a:rPr lang="zh-CN" altLang="zh-CN" b="1" smtClean="0">
                <a:solidFill>
                  <a:srgbClr val="000000"/>
                </a:solidFill>
                <a:ea typeface="宋体" pitchFamily="2" charset="-122"/>
              </a:rPr>
              <a:t>避免使用坏的或容易变形不牢固的箱子</a:t>
            </a:r>
            <a:endParaRPr lang="en-US" altLang="zh-CN" b="1" smtClean="0">
              <a:solidFill>
                <a:srgbClr val="000000"/>
              </a:solidFill>
              <a:ea typeface="宋体" pitchFamily="2" charset="-122"/>
            </a:endParaRP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3</a:t>
            </a:r>
            <a:r>
              <a:rPr lang="zh-CN" altLang="en-US" b="1" smtClean="0">
                <a:solidFill>
                  <a:srgbClr val="000000"/>
                </a:solidFill>
                <a:ea typeface="宋体" pitchFamily="2" charset="-122"/>
              </a:rPr>
              <a:t>）</a:t>
            </a:r>
            <a:r>
              <a:rPr lang="zh-CN" altLang="zh-CN" b="1" smtClean="0">
                <a:solidFill>
                  <a:srgbClr val="000000"/>
                </a:solidFill>
                <a:ea typeface="宋体" pitchFamily="2" charset="-122"/>
              </a:rPr>
              <a:t>避免使用劣质的填充物</a:t>
            </a:r>
            <a:endParaRPr lang="en-US" altLang="zh-CN" b="1" smtClean="0">
              <a:solidFill>
                <a:srgbClr val="000000"/>
              </a:solidFill>
              <a:ea typeface="宋体" pitchFamily="2" charset="-122"/>
            </a:endParaRP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4</a:t>
            </a:r>
            <a:r>
              <a:rPr lang="zh-CN" altLang="en-US" b="1" smtClean="0">
                <a:solidFill>
                  <a:srgbClr val="000000"/>
                </a:solidFill>
                <a:ea typeface="宋体" pitchFamily="2" charset="-122"/>
              </a:rPr>
              <a:t>）</a:t>
            </a:r>
            <a:r>
              <a:rPr lang="zh-CN" altLang="zh-CN" b="1" smtClean="0">
                <a:solidFill>
                  <a:srgbClr val="000000"/>
                </a:solidFill>
                <a:ea typeface="宋体" pitchFamily="2" charset="-122"/>
              </a:rPr>
              <a:t>避免在箱子和物品间留下任何空隙</a:t>
            </a:r>
            <a:endParaRPr lang="en-US" altLang="zh-CN" b="1" smtClean="0">
              <a:solidFill>
                <a:srgbClr val="000000"/>
              </a:solidFill>
              <a:ea typeface="宋体" pitchFamily="2" charset="-122"/>
            </a:endParaRP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5</a:t>
            </a:r>
            <a:r>
              <a:rPr lang="zh-CN" altLang="en-US" b="1" smtClean="0">
                <a:solidFill>
                  <a:srgbClr val="000000"/>
                </a:solidFill>
                <a:ea typeface="宋体" pitchFamily="2" charset="-122"/>
              </a:rPr>
              <a:t>）</a:t>
            </a:r>
            <a:r>
              <a:rPr lang="zh-CN" altLang="zh-CN" b="1" smtClean="0">
                <a:solidFill>
                  <a:srgbClr val="000000"/>
                </a:solidFill>
                <a:ea typeface="宋体" pitchFamily="2" charset="-122"/>
              </a:rPr>
              <a:t>避免使用任何形状奇怪的包装</a:t>
            </a:r>
            <a:endParaRPr lang="en-US" altLang="zh-CN" b="1" smtClean="0">
              <a:solidFill>
                <a:srgbClr val="000000"/>
              </a:solidFill>
              <a:ea typeface="宋体" pitchFamily="2" charset="-122"/>
            </a:endParaRP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6</a:t>
            </a:r>
            <a:r>
              <a:rPr lang="zh-CN" altLang="en-US" b="1" smtClean="0">
                <a:solidFill>
                  <a:srgbClr val="000000"/>
                </a:solidFill>
                <a:ea typeface="宋体" pitchFamily="2" charset="-122"/>
              </a:rPr>
              <a:t>）</a:t>
            </a:r>
            <a:r>
              <a:rPr lang="zh-CN" altLang="zh-CN" b="1" smtClean="0">
                <a:solidFill>
                  <a:srgbClr val="000000"/>
                </a:solidFill>
                <a:ea typeface="宋体" pitchFamily="2" charset="-122"/>
              </a:rPr>
              <a:t>避免使用信封寄送物品</a:t>
            </a:r>
            <a:endParaRPr lang="en-US" altLang="zh-CN" b="1" smtClean="0">
              <a:solidFill>
                <a:srgbClr val="000000"/>
              </a:solidFill>
              <a:ea typeface="宋体" pitchFamily="2" charset="-122"/>
            </a:endParaRP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7</a:t>
            </a:r>
            <a:r>
              <a:rPr lang="zh-CN" altLang="en-US" b="1" smtClean="0">
                <a:solidFill>
                  <a:srgbClr val="000000"/>
                </a:solidFill>
                <a:ea typeface="宋体" pitchFamily="2" charset="-122"/>
              </a:rPr>
              <a:t>）</a:t>
            </a:r>
            <a:r>
              <a:rPr lang="zh-CN" altLang="zh-CN" b="1" smtClean="0">
                <a:solidFill>
                  <a:srgbClr val="000000"/>
                </a:solidFill>
                <a:ea typeface="宋体" pitchFamily="2" charset="-122"/>
              </a:rPr>
              <a:t>地址应当书写</a:t>
            </a:r>
            <a:r>
              <a:rPr lang="zh-CN" altLang="en-US" b="1" smtClean="0">
                <a:solidFill>
                  <a:srgbClr val="000000"/>
                </a:solidFill>
                <a:ea typeface="宋体" pitchFamily="2" charset="-122"/>
              </a:rPr>
              <a:t>详细准确</a:t>
            </a:r>
            <a:endParaRPr lang="en-US" altLang="zh-CN" b="1" smtClean="0">
              <a:solidFill>
                <a:srgbClr val="000000"/>
              </a:solidFill>
              <a:ea typeface="宋体" pitchFamily="2" charset="-122"/>
            </a:endParaRPr>
          </a:p>
          <a:p>
            <a:pPr>
              <a:buFont typeface="Wingdings" pitchFamily="2" charset="2"/>
              <a:buNone/>
            </a:pPr>
            <a:r>
              <a:rPr lang="zh-CN" altLang="en-US" b="1" smtClean="0">
                <a:solidFill>
                  <a:srgbClr val="000000"/>
                </a:solidFill>
                <a:ea typeface="宋体" pitchFamily="2" charset="-122"/>
              </a:rPr>
              <a:t>（</a:t>
            </a:r>
            <a:r>
              <a:rPr lang="en-US" altLang="zh-CN" b="1" smtClean="0">
                <a:solidFill>
                  <a:srgbClr val="000000"/>
                </a:solidFill>
                <a:ea typeface="宋体" pitchFamily="2" charset="-122"/>
              </a:rPr>
              <a:t>8</a:t>
            </a:r>
            <a:r>
              <a:rPr lang="zh-CN" altLang="en-US" b="1" smtClean="0">
                <a:solidFill>
                  <a:srgbClr val="000000"/>
                </a:solidFill>
                <a:ea typeface="宋体" pitchFamily="2" charset="-122"/>
              </a:rPr>
              <a:t>）</a:t>
            </a:r>
            <a:r>
              <a:rPr lang="zh-CN" altLang="zh-CN" b="1" smtClean="0">
                <a:solidFill>
                  <a:srgbClr val="000000"/>
                </a:solidFill>
                <a:ea typeface="宋体" pitchFamily="2" charset="-122"/>
              </a:rPr>
              <a:t>应对特殊物品进行特殊包装</a:t>
            </a:r>
            <a:endParaRPr lang="zh-CN" altLang="en-US" b="1" smtClean="0">
              <a:solidFill>
                <a:srgbClr val="000000"/>
              </a:solidFill>
              <a:ea typeface="宋体" pitchFamily="2" charset="-122"/>
            </a:endParaRPr>
          </a:p>
        </p:txBody>
      </p:sp>
      <p:sp>
        <p:nvSpPr>
          <p:cNvPr id="106499" name="灯片编号占位符 1"/>
          <p:cNvSpPr>
            <a:spLocks noGrp="1" noChangeArrowheads="1"/>
          </p:cNvSpPr>
          <p:nvPr>
            <p:ph type="sldNum" sz="quarter" idx="12"/>
          </p:nvPr>
        </p:nvSpPr>
        <p:spPr>
          <a:noFill/>
        </p:spPr>
        <p:txBody>
          <a:bodyPr/>
          <a:lstStyle/>
          <a:p>
            <a:fld id="{FB177DDB-4EC3-42DD-8AFC-9D14D0308161}" type="slidenum">
              <a:rPr lang="en-US" altLang="zh-CN"/>
              <a:pPr/>
              <a:t>91</a:t>
            </a:fld>
            <a:endParaRPr lang="zh-CN" altLang="en-US"/>
          </a:p>
        </p:txBody>
      </p:sp>
      <p:sp>
        <p:nvSpPr>
          <p:cNvPr id="106500"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7.4.1</a:t>
            </a:r>
            <a:r>
              <a:rPr lang="zh-CN" altLang="zh-CN" smtClean="0">
                <a:ea typeface="宋体" pitchFamily="2" charset="-122"/>
              </a:rPr>
              <a:t>电子商务物流包装</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390525" y="1676400"/>
            <a:ext cx="8362950" cy="3124200"/>
          </a:xfrm>
        </p:spPr>
        <p:txBody>
          <a:bodyPr/>
          <a:lstStyle/>
          <a:p>
            <a:pPr marL="0" indent="720000" algn="just">
              <a:spcBef>
                <a:spcPts val="0"/>
              </a:spcBef>
              <a:buFont typeface="Wingdings" pitchFamily="2" charset="2"/>
              <a:buNone/>
              <a:defRPr/>
            </a:pPr>
            <a:r>
              <a:rPr lang="zh-CN" altLang="en-US" b="1" dirty="0">
                <a:solidFill>
                  <a:srgbClr val="000000"/>
                </a:solidFill>
                <a:ea typeface="宋体" panose="02010600030101010101" pitchFamily="2" charset="-122"/>
              </a:rPr>
              <a:t>仓储是现代物流的一个重要组成部分，在物流系统中占据着重要地位，是厂商研究和规划的重点。仓储的发展经历了不同的阶段，从原始的人工仓储到智能仓储，通过各种高新技术对仓储的支持，仓储的效率得到了大幅提高。随着我国制造业的崛起，电子商务物流仓储得到了迅猛的发展</a:t>
            </a:r>
            <a:r>
              <a:rPr lang="zh-CN" altLang="zh-CN" b="1" dirty="0">
                <a:solidFill>
                  <a:srgbClr val="000000"/>
                </a:solidFill>
                <a:ea typeface="宋体" panose="02010600030101010101" pitchFamily="2" charset="-122"/>
              </a:rPr>
              <a:t>。</a:t>
            </a:r>
            <a:endParaRPr lang="en-US" altLang="zh-CN" b="1" dirty="0">
              <a:solidFill>
                <a:srgbClr val="000000"/>
              </a:solidFill>
              <a:ea typeface="宋体" panose="02010600030101010101" pitchFamily="2" charset="-122"/>
            </a:endParaRPr>
          </a:p>
          <a:p>
            <a:pPr marL="0" indent="720000" algn="just">
              <a:spcBef>
                <a:spcPts val="0"/>
              </a:spcBef>
              <a:buFont typeface="Wingdings" pitchFamily="2" charset="2"/>
              <a:buNone/>
              <a:defRPr/>
            </a:pPr>
            <a:r>
              <a:rPr lang="zh-CN" altLang="zh-CN" b="1" dirty="0">
                <a:solidFill>
                  <a:srgbClr val="FF0000"/>
                </a:solidFill>
                <a:ea typeface="宋体" panose="02010600030101010101" pitchFamily="2" charset="-122"/>
              </a:rPr>
              <a:t>仓储</a:t>
            </a:r>
            <a:r>
              <a:rPr lang="zh-CN" altLang="zh-CN" b="1" dirty="0" smtClean="0">
                <a:solidFill>
                  <a:srgbClr val="000000"/>
                </a:solidFill>
                <a:ea typeface="宋体" panose="02010600030101010101" pitchFamily="2" charset="-122"/>
              </a:rPr>
              <a:t>（</a:t>
            </a:r>
            <a:r>
              <a:rPr lang="en-US" altLang="zh-CN" b="1" dirty="0" smtClean="0">
                <a:solidFill>
                  <a:srgbClr val="000000"/>
                </a:solidFill>
                <a:latin typeface="Times New Roman" pitchFamily="18" charset="0"/>
                <a:ea typeface="宋体" panose="02010600030101010101" pitchFamily="2" charset="-122"/>
                <a:cs typeface="Times New Roman" pitchFamily="18" charset="0"/>
              </a:rPr>
              <a:t>Warehousing</a:t>
            </a:r>
            <a:r>
              <a:rPr lang="zh-CN" altLang="zh-CN" b="1" dirty="0">
                <a:solidFill>
                  <a:srgbClr val="000000"/>
                </a:solidFill>
                <a:ea typeface="宋体" panose="02010600030101010101" pitchFamily="2" charset="-122"/>
              </a:rPr>
              <a:t>）定义：利用仓库及相关设施设备进行物品的入库、存贮、出库的作业。</a:t>
            </a:r>
          </a:p>
          <a:p>
            <a:pPr marL="0" indent="720000" algn="just">
              <a:spcBef>
                <a:spcPts val="0"/>
              </a:spcBef>
              <a:buFont typeface="Wingdings" pitchFamily="2" charset="2"/>
              <a:buNone/>
              <a:defRPr/>
            </a:pPr>
            <a:endParaRPr lang="zh-CN" altLang="zh-CN" b="1" dirty="0">
              <a:solidFill>
                <a:srgbClr val="000000"/>
              </a:solidFill>
              <a:ea typeface="宋体" panose="02010600030101010101" pitchFamily="2" charset="-122"/>
            </a:endParaRPr>
          </a:p>
          <a:p>
            <a:pPr>
              <a:buFont typeface="Wingdings" pitchFamily="2" charset="2"/>
              <a:buNone/>
              <a:defRPr/>
            </a:pPr>
            <a:endParaRPr lang="zh-CN" altLang="en-US" dirty="0">
              <a:ea typeface="宋体" panose="02010600030101010101" pitchFamily="2" charset="-122"/>
            </a:endParaRPr>
          </a:p>
        </p:txBody>
      </p:sp>
      <p:sp>
        <p:nvSpPr>
          <p:cNvPr id="107523" name="灯片编号占位符 1"/>
          <p:cNvSpPr>
            <a:spLocks noGrp="1" noChangeArrowheads="1"/>
          </p:cNvSpPr>
          <p:nvPr>
            <p:ph type="sldNum" sz="quarter" idx="12"/>
          </p:nvPr>
        </p:nvSpPr>
        <p:spPr>
          <a:noFill/>
        </p:spPr>
        <p:txBody>
          <a:bodyPr/>
          <a:lstStyle/>
          <a:p>
            <a:fld id="{E39127D4-2960-4FC1-8489-86302DE617C6}" type="slidenum">
              <a:rPr lang="en-US" altLang="zh-CN"/>
              <a:pPr/>
              <a:t>92</a:t>
            </a:fld>
            <a:endParaRPr lang="zh-CN" altLang="en-US"/>
          </a:p>
        </p:txBody>
      </p:sp>
      <p:sp>
        <p:nvSpPr>
          <p:cNvPr id="107524"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7.4.2</a:t>
            </a:r>
            <a:r>
              <a:rPr lang="zh-CN" altLang="zh-CN" smtClean="0">
                <a:ea typeface="宋体" pitchFamily="2" charset="-122"/>
              </a:rPr>
              <a:t>电子商务物流</a:t>
            </a:r>
            <a:r>
              <a:rPr lang="zh-CN" altLang="en-US" smtClean="0">
                <a:ea typeface="宋体" pitchFamily="2" charset="-122"/>
              </a:rPr>
              <a:t>仓储</a:t>
            </a:r>
            <a:endParaRPr lang="zh-CN" altLang="zh-CN" smtClean="0">
              <a:ea typeface="宋体" pitchFamily="2" charset="-122"/>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152400" y="1295400"/>
            <a:ext cx="8667750" cy="4953000"/>
          </a:xfrm>
        </p:spPr>
        <p:txBody>
          <a:bodyPr/>
          <a:lstStyle/>
          <a:p>
            <a:pPr algn="just">
              <a:buFont typeface="Wingdings" pitchFamily="2" charset="2"/>
              <a:buNone/>
              <a:defRPr/>
            </a:pPr>
            <a:r>
              <a:rPr lang="en-US" altLang="zh-CN" b="1" dirty="0">
                <a:solidFill>
                  <a:srgbClr val="0066FF"/>
                </a:solidFill>
                <a:ea typeface="宋体" panose="02010600030101010101" pitchFamily="2" charset="-122"/>
              </a:rPr>
              <a:t>1</a:t>
            </a:r>
            <a:r>
              <a:rPr lang="zh-CN" altLang="zh-CN" b="1" dirty="0">
                <a:solidFill>
                  <a:srgbClr val="0066FF"/>
                </a:solidFill>
                <a:ea typeface="宋体" panose="02010600030101010101" pitchFamily="2" charset="-122"/>
              </a:rPr>
              <a:t>）电子商务物流仓储的基本原则</a:t>
            </a: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zh-CN" b="1" dirty="0">
                <a:solidFill>
                  <a:srgbClr val="FF0000"/>
                </a:solidFill>
                <a:ea typeface="宋体" panose="02010600030101010101" pitchFamily="2" charset="-122"/>
              </a:rPr>
              <a:t>）效率原则</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效率</a:t>
            </a:r>
            <a:r>
              <a:rPr lang="zh-CN" altLang="en-US" b="1" dirty="0">
                <a:solidFill>
                  <a:srgbClr val="000000"/>
                </a:solidFill>
                <a:ea typeface="宋体" panose="02010600030101010101" pitchFamily="2" charset="-122"/>
              </a:rPr>
              <a:t>是仓储管理的基础，主要反映在仓容利用率、货物周转率、进出库时间、装卸车时间等指标上，体现出“快进、快出、多存储、保管好”的高效率仓储</a:t>
            </a:r>
            <a:r>
              <a:rPr lang="zh-CN" altLang="zh-CN" b="1" dirty="0">
                <a:solidFill>
                  <a:srgbClr val="000000"/>
                </a:solidFill>
                <a:ea typeface="宋体" panose="02010600030101010101" pitchFamily="2" charset="-122"/>
              </a:rPr>
              <a:t>。 </a:t>
            </a:r>
            <a:endParaRPr lang="en-US" altLang="zh-CN" b="1" dirty="0">
              <a:solidFill>
                <a:srgbClr val="000000"/>
              </a:solidFill>
              <a:ea typeface="宋体" panose="02010600030101010101" pitchFamily="2" charset="-122"/>
            </a:endParaRP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zh-CN" b="1" dirty="0">
                <a:solidFill>
                  <a:srgbClr val="FF0000"/>
                </a:solidFill>
                <a:ea typeface="宋体" panose="02010600030101010101" pitchFamily="2" charset="-122"/>
              </a:rPr>
              <a:t>）经济效益原则 </a:t>
            </a:r>
            <a:r>
              <a:rPr lang="en-US" altLang="zh-CN" b="1" dirty="0">
                <a:solidFill>
                  <a:srgbClr val="FF0000"/>
                </a:solidFill>
                <a:ea typeface="宋体" panose="02010600030101010101" pitchFamily="2" charset="-122"/>
              </a:rPr>
              <a:t>   </a:t>
            </a:r>
            <a:r>
              <a:rPr lang="zh-CN" altLang="en-US" b="1" dirty="0">
                <a:solidFill>
                  <a:srgbClr val="000000"/>
                </a:solidFill>
                <a:ea typeface="宋体" panose="02010600030101010101" pitchFamily="2" charset="-122"/>
              </a:rPr>
              <a:t>作为参与市场经济活动主体之一的仓储业，也应围绕着获得最大经济效益的目的进行组织和经营。厂商生产经营的目的是为了追求最大化利润，这是经济学的基本假设条件，也是社会现实的反映</a:t>
            </a:r>
            <a:r>
              <a:rPr lang="zh-CN" altLang="zh-CN" b="1" dirty="0">
                <a:solidFill>
                  <a:srgbClr val="000000"/>
                </a:solidFill>
                <a:ea typeface="宋体" panose="02010600030101010101" pitchFamily="2" charset="-122"/>
              </a:rPr>
              <a:t>。</a:t>
            </a:r>
            <a:endParaRPr lang="en-US" altLang="zh-CN" b="1" dirty="0">
              <a:solidFill>
                <a:srgbClr val="000000"/>
              </a:solidFill>
              <a:ea typeface="宋体" panose="02010600030101010101" pitchFamily="2" charset="-122"/>
            </a:endParaRP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zh-CN" b="1" dirty="0">
                <a:solidFill>
                  <a:srgbClr val="FF0000"/>
                </a:solidFill>
                <a:ea typeface="宋体" panose="02010600030101010101" pitchFamily="2" charset="-122"/>
              </a:rPr>
              <a:t>）服务原则</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仓储活动</a:t>
            </a:r>
            <a:r>
              <a:rPr lang="zh-CN" altLang="en-US" b="1" dirty="0">
                <a:solidFill>
                  <a:srgbClr val="000000"/>
                </a:solidFill>
                <a:ea typeface="宋体" panose="02010600030101010101" pitchFamily="2" charset="-122"/>
              </a:rPr>
              <a:t>本身就是向社会提供服务产品。服务是贯穿在仓储中的一条主线，从仓储的定位、仓储具体操作、对储存货物的控制都围绕着服务进行。仓储管理需要围绕着服务定位，就如何提供服务、改善服务、提高服务质量开展管理，包括直接的服务管理和以服务为原则的生产管理</a:t>
            </a:r>
            <a:r>
              <a:rPr lang="zh-CN" altLang="zh-CN" b="1" dirty="0">
                <a:solidFill>
                  <a:srgbClr val="000000"/>
                </a:solidFill>
                <a:ea typeface="宋体" panose="02010600030101010101" pitchFamily="2" charset="-122"/>
              </a:rPr>
              <a:t>。</a:t>
            </a:r>
          </a:p>
          <a:p>
            <a:pPr algn="just">
              <a:buFont typeface="Wingdings" pitchFamily="2" charset="2"/>
              <a:buNone/>
              <a:defRPr/>
            </a:pPr>
            <a:endParaRPr lang="zh-CN" altLang="en-US" dirty="0">
              <a:ea typeface="宋体" panose="02010600030101010101" pitchFamily="2" charset="-122"/>
            </a:endParaRPr>
          </a:p>
        </p:txBody>
      </p:sp>
      <p:sp>
        <p:nvSpPr>
          <p:cNvPr id="108547" name="灯片编号占位符 1"/>
          <p:cNvSpPr>
            <a:spLocks noGrp="1" noChangeArrowheads="1"/>
          </p:cNvSpPr>
          <p:nvPr>
            <p:ph type="sldNum" sz="quarter" idx="12"/>
          </p:nvPr>
        </p:nvSpPr>
        <p:spPr>
          <a:noFill/>
        </p:spPr>
        <p:txBody>
          <a:bodyPr/>
          <a:lstStyle/>
          <a:p>
            <a:fld id="{9F94559B-6236-4A5D-824B-2BA800972FAB}" type="slidenum">
              <a:rPr lang="en-US" altLang="zh-CN"/>
              <a:pPr/>
              <a:t>93</a:t>
            </a:fld>
            <a:endParaRPr lang="zh-CN" altLang="en-US"/>
          </a:p>
        </p:txBody>
      </p:sp>
      <p:sp>
        <p:nvSpPr>
          <p:cNvPr id="108548"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7.4.2</a:t>
            </a:r>
            <a:r>
              <a:rPr lang="zh-CN" altLang="zh-CN" smtClean="0">
                <a:ea typeface="宋体" pitchFamily="2" charset="-122"/>
              </a:rPr>
              <a:t>电子商务物流</a:t>
            </a:r>
            <a:r>
              <a:rPr lang="zh-CN" altLang="en-US" smtClean="0">
                <a:ea typeface="宋体" pitchFamily="2" charset="-122"/>
              </a:rPr>
              <a:t>仓储</a:t>
            </a:r>
            <a:endParaRPr lang="zh-CN" altLang="zh-CN" smtClean="0">
              <a:ea typeface="宋体" pitchFamily="2"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228600" y="1371600"/>
            <a:ext cx="8763000" cy="4191000"/>
          </a:xfrm>
        </p:spPr>
        <p:txBody>
          <a:bodyPr/>
          <a:lstStyle/>
          <a:p>
            <a:pPr>
              <a:lnSpc>
                <a:spcPct val="150000"/>
              </a:lnSpc>
              <a:buFont typeface="Wingdings" pitchFamily="2" charset="2"/>
              <a:buNone/>
            </a:pPr>
            <a:r>
              <a:rPr lang="zh-CN" altLang="zh-CN" b="1" smtClean="0">
                <a:solidFill>
                  <a:srgbClr val="0066FF"/>
                </a:solidFill>
                <a:ea typeface="宋体" pitchFamily="2" charset="-122"/>
              </a:rPr>
              <a:t>仓储企业进行服务定位的策略 </a:t>
            </a:r>
            <a:endParaRPr lang="en-US" altLang="zh-CN" b="1" smtClean="0">
              <a:solidFill>
                <a:srgbClr val="0066FF"/>
              </a:solidFill>
              <a:ea typeface="宋体" pitchFamily="2" charset="-122"/>
            </a:endParaRPr>
          </a:p>
          <a:p>
            <a:pPr algn="just">
              <a:lnSpc>
                <a:spcPct val="150000"/>
              </a:lnSpc>
              <a:buFont typeface="Wingdings" pitchFamily="2" charset="2"/>
              <a:buNone/>
            </a:pPr>
            <a:r>
              <a:rPr lang="zh-CN" altLang="en-US" b="1" smtClean="0">
                <a:solidFill>
                  <a:srgbClr val="FF0000"/>
                </a:solidFill>
                <a:ea typeface="宋体" pitchFamily="2" charset="-122"/>
              </a:rPr>
              <a:t>①	进入或者引起竞争时期，</a:t>
            </a:r>
            <a:r>
              <a:rPr lang="zh-CN" altLang="en-US" b="1" smtClean="0">
                <a:solidFill>
                  <a:srgbClr val="000000"/>
                </a:solidFill>
                <a:ea typeface="宋体" pitchFamily="2" charset="-122"/>
              </a:rPr>
              <a:t>采取高服务低价格且不惜增加仓储成本；</a:t>
            </a:r>
          </a:p>
          <a:p>
            <a:pPr algn="just">
              <a:lnSpc>
                <a:spcPct val="150000"/>
              </a:lnSpc>
              <a:buFont typeface="Wingdings" pitchFamily="2" charset="2"/>
              <a:buNone/>
            </a:pPr>
            <a:r>
              <a:rPr lang="zh-CN" altLang="en-US" b="1" smtClean="0">
                <a:solidFill>
                  <a:srgbClr val="FF0000"/>
                </a:solidFill>
                <a:ea typeface="宋体" pitchFamily="2" charset="-122"/>
              </a:rPr>
              <a:t>②	积极竞争时期，</a:t>
            </a:r>
            <a:r>
              <a:rPr lang="zh-CN" altLang="en-US" b="1" smtClean="0">
                <a:solidFill>
                  <a:srgbClr val="000000"/>
                </a:solidFill>
                <a:ea typeface="宋体" pitchFamily="2" charset="-122"/>
              </a:rPr>
              <a:t>采取用较低的成本实现较高的仓储服务；</a:t>
            </a:r>
          </a:p>
          <a:p>
            <a:pPr algn="just">
              <a:lnSpc>
                <a:spcPct val="150000"/>
              </a:lnSpc>
              <a:buFont typeface="Wingdings" pitchFamily="2" charset="2"/>
              <a:buNone/>
            </a:pPr>
            <a:r>
              <a:rPr lang="zh-CN" altLang="en-US" b="1" smtClean="0">
                <a:solidFill>
                  <a:srgbClr val="FF0000"/>
                </a:solidFill>
                <a:ea typeface="宋体" pitchFamily="2" charset="-122"/>
              </a:rPr>
              <a:t>③	稳定竞争时期，</a:t>
            </a:r>
            <a:r>
              <a:rPr lang="zh-CN" altLang="en-US" b="1" smtClean="0">
                <a:solidFill>
                  <a:srgbClr val="000000"/>
                </a:solidFill>
                <a:ea typeface="宋体" pitchFamily="2" charset="-122"/>
              </a:rPr>
              <a:t>采取提高服务水平维持成本不变；</a:t>
            </a:r>
          </a:p>
          <a:p>
            <a:pPr algn="just">
              <a:lnSpc>
                <a:spcPct val="150000"/>
              </a:lnSpc>
              <a:buFont typeface="Wingdings" pitchFamily="2" charset="2"/>
              <a:buNone/>
            </a:pPr>
            <a:r>
              <a:rPr lang="zh-CN" altLang="en-US" b="1" smtClean="0">
                <a:solidFill>
                  <a:srgbClr val="FF0000"/>
                </a:solidFill>
                <a:ea typeface="宋体" pitchFamily="2" charset="-122"/>
              </a:rPr>
              <a:t>④	退出阶段，</a:t>
            </a:r>
            <a:r>
              <a:rPr lang="zh-CN" altLang="en-US" b="1" smtClean="0">
                <a:solidFill>
                  <a:srgbClr val="000000"/>
                </a:solidFill>
                <a:ea typeface="宋体" pitchFamily="2" charset="-122"/>
              </a:rPr>
              <a:t>则采取大幅降低成本，但也降低服务水平的策略。</a:t>
            </a:r>
          </a:p>
        </p:txBody>
      </p:sp>
      <p:sp>
        <p:nvSpPr>
          <p:cNvPr id="109571" name="灯片编号占位符 1"/>
          <p:cNvSpPr>
            <a:spLocks noGrp="1" noChangeArrowheads="1"/>
          </p:cNvSpPr>
          <p:nvPr>
            <p:ph type="sldNum" sz="quarter" idx="12"/>
          </p:nvPr>
        </p:nvSpPr>
        <p:spPr>
          <a:noFill/>
        </p:spPr>
        <p:txBody>
          <a:bodyPr/>
          <a:lstStyle/>
          <a:p>
            <a:fld id="{1B86AC5A-62AA-47CD-ADA9-ACBFC31B8CE2}" type="slidenum">
              <a:rPr lang="en-US" altLang="zh-CN"/>
              <a:pPr/>
              <a:t>94</a:t>
            </a:fld>
            <a:endParaRPr lang="zh-CN" altLang="en-US"/>
          </a:p>
        </p:txBody>
      </p:sp>
      <p:sp>
        <p:nvSpPr>
          <p:cNvPr id="109572"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7.4.2</a:t>
            </a:r>
            <a:r>
              <a:rPr lang="zh-CN" altLang="zh-CN" smtClean="0">
                <a:ea typeface="宋体" pitchFamily="2" charset="-122"/>
              </a:rPr>
              <a:t>电子商务物流</a:t>
            </a:r>
            <a:r>
              <a:rPr lang="zh-CN" altLang="en-US" smtClean="0">
                <a:ea typeface="宋体" pitchFamily="2" charset="-122"/>
              </a:rPr>
              <a:t>仓储</a:t>
            </a:r>
            <a:endParaRPr lang="zh-CN" altLang="zh-CN" smtClean="0">
              <a:ea typeface="宋体" pitchFamily="2" charset="-12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p:txBody>
          <a:bodyPr/>
          <a:lstStyle/>
          <a:p>
            <a:pPr>
              <a:buFont typeface="Wingdings" pitchFamily="2" charset="2"/>
              <a:buNone/>
              <a:defRPr/>
            </a:pP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）电子商务物流仓储的主要功能</a:t>
            </a: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1</a:t>
            </a:r>
            <a:r>
              <a:rPr lang="zh-CN" altLang="zh-CN" b="1" dirty="0">
                <a:solidFill>
                  <a:srgbClr val="FF0000"/>
                </a:solidFill>
                <a:ea typeface="宋体" panose="02010600030101010101" pitchFamily="2" charset="-122"/>
              </a:rPr>
              <a:t>）整合装运</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整合装运的主要利益是把</a:t>
            </a:r>
            <a:r>
              <a:rPr lang="zh-CN" altLang="en-US" b="1" dirty="0">
                <a:solidFill>
                  <a:srgbClr val="000000"/>
                </a:solidFill>
                <a:ea typeface="宋体" panose="02010600030101010101" pitchFamily="2" charset="-122"/>
              </a:rPr>
              <a:t>几</a:t>
            </a:r>
            <a:r>
              <a:rPr lang="zh-CN" altLang="zh-CN" b="1" dirty="0">
                <a:solidFill>
                  <a:srgbClr val="000000"/>
                </a:solidFill>
                <a:ea typeface="宋体" panose="02010600030101010101" pitchFamily="2" charset="-122"/>
              </a:rPr>
              <a:t>票小批量装运的物流流程结合起来联系到一个特定的市场地区。整合仓库可以由单独一家厂商使用，也可以由几家厂商联合起来共同使用出租方式的整合服务。</a:t>
            </a:r>
            <a:endParaRPr lang="en-US" altLang="zh-CN" b="1" dirty="0">
              <a:solidFill>
                <a:srgbClr val="000000"/>
              </a:solidFill>
              <a:ea typeface="宋体" panose="02010600030101010101" pitchFamily="2" charset="-122"/>
            </a:endParaRP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2</a:t>
            </a:r>
            <a:r>
              <a:rPr lang="zh-CN" altLang="zh-CN" b="1" dirty="0">
                <a:solidFill>
                  <a:srgbClr val="FF0000"/>
                </a:solidFill>
                <a:ea typeface="宋体" panose="02010600030101010101" pitchFamily="2" charset="-122"/>
              </a:rPr>
              <a:t>）分类</a:t>
            </a:r>
            <a:r>
              <a:rPr lang="en-US" altLang="zh-CN" b="1" dirty="0">
                <a:solidFill>
                  <a:srgbClr val="FF0000"/>
                </a:solidFill>
                <a:ea typeface="宋体" panose="02010600030101010101" pitchFamily="2" charset="-122"/>
              </a:rPr>
              <a:t>/</a:t>
            </a:r>
            <a:r>
              <a:rPr lang="zh-CN" altLang="zh-CN" b="1" dirty="0">
                <a:solidFill>
                  <a:srgbClr val="FF0000"/>
                </a:solidFill>
                <a:ea typeface="宋体" panose="02010600030101010101" pitchFamily="2" charset="-122"/>
              </a:rPr>
              <a:t>交叉</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分类作业</a:t>
            </a:r>
            <a:r>
              <a:rPr lang="zh-CN" altLang="en-US" b="1" dirty="0">
                <a:solidFill>
                  <a:srgbClr val="000000"/>
                </a:solidFill>
                <a:ea typeface="宋体" panose="02010600030101010101" pitchFamily="2" charset="-122"/>
              </a:rPr>
              <a:t>接收来自制造商的顾客组合订货，并把它们装运到个别的顾客所在地</a:t>
            </a:r>
            <a:r>
              <a:rPr lang="zh-CN" altLang="zh-CN"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rPr>
              <a:t>零售连锁店广泛地采用交叉站台补充快速转移的商店存货。在这种情况下，交叉站台先从多个制造商处运来整车的货物；收到产品后，如果有标签的就按顾客进行分类，如果没有标签的则按地点进行分配；然后，产品就象“交叉”</a:t>
            </a:r>
            <a:r>
              <a:rPr lang="en-US" altLang="zh-CN"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rPr>
              <a:t>词的意思那样穿过“站台”装上去适当顾客处的拖车；一旦该拖车装满了来自多个制造商的组合产品后，就被放行运往零售店去</a:t>
            </a:r>
            <a:r>
              <a:rPr lang="zh-CN" altLang="zh-CN" b="1" dirty="0">
                <a:solidFill>
                  <a:srgbClr val="000000"/>
                </a:solidFill>
                <a:ea typeface="宋体" panose="02010600030101010101" pitchFamily="2" charset="-122"/>
              </a:rPr>
              <a:t>。</a:t>
            </a:r>
          </a:p>
          <a:p>
            <a:pPr>
              <a:buFont typeface="Wingdings" pitchFamily="2" charset="2"/>
              <a:buNone/>
              <a:defRPr/>
            </a:pPr>
            <a:endParaRPr lang="zh-CN" altLang="en-US" dirty="0">
              <a:ea typeface="宋体" panose="02010600030101010101" pitchFamily="2" charset="-122"/>
            </a:endParaRPr>
          </a:p>
        </p:txBody>
      </p:sp>
      <p:sp>
        <p:nvSpPr>
          <p:cNvPr id="110595" name="灯片编号占位符 1"/>
          <p:cNvSpPr>
            <a:spLocks noGrp="1" noChangeArrowheads="1"/>
          </p:cNvSpPr>
          <p:nvPr>
            <p:ph type="sldNum" sz="quarter" idx="12"/>
          </p:nvPr>
        </p:nvSpPr>
        <p:spPr>
          <a:noFill/>
        </p:spPr>
        <p:txBody>
          <a:bodyPr/>
          <a:lstStyle/>
          <a:p>
            <a:fld id="{39EB52F1-DB2F-459C-BA20-DB0FFA78215C}" type="slidenum">
              <a:rPr lang="en-US" altLang="zh-CN"/>
              <a:pPr/>
              <a:t>95</a:t>
            </a:fld>
            <a:endParaRPr lang="zh-CN" altLang="en-US"/>
          </a:p>
        </p:txBody>
      </p:sp>
      <p:sp>
        <p:nvSpPr>
          <p:cNvPr id="110596"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7.4.2</a:t>
            </a:r>
            <a:r>
              <a:rPr lang="zh-CN" altLang="zh-CN" smtClean="0">
                <a:ea typeface="宋体" pitchFamily="2" charset="-122"/>
              </a:rPr>
              <a:t>电子商务物流</a:t>
            </a:r>
            <a:r>
              <a:rPr lang="zh-CN" altLang="en-US" smtClean="0">
                <a:ea typeface="宋体" pitchFamily="2" charset="-122"/>
              </a:rPr>
              <a:t>仓储</a:t>
            </a:r>
            <a:endParaRPr lang="zh-CN" altLang="zh-CN" smtClean="0">
              <a:ea typeface="宋体" pitchFamily="2" charset="-12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304800" y="1371600"/>
            <a:ext cx="8515350" cy="5181600"/>
          </a:xfrm>
        </p:spPr>
        <p:txBody>
          <a:bodyPr/>
          <a:lstStyle/>
          <a:p>
            <a:pPr>
              <a:buFont typeface="Wingdings" pitchFamily="2" charset="2"/>
              <a:buNone/>
              <a:defRPr/>
            </a:pPr>
            <a:r>
              <a:rPr lang="en-US" altLang="zh-CN" b="1" dirty="0">
                <a:solidFill>
                  <a:srgbClr val="000000"/>
                </a:solidFill>
                <a:ea typeface="宋体" panose="02010600030101010101" pitchFamily="2" charset="-122"/>
              </a:rPr>
              <a:t> </a:t>
            </a: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）电子商务物流仓储的主要功能</a:t>
            </a:r>
          </a:p>
          <a:p>
            <a:pPr marL="0" indent="540000" algn="just">
              <a:buFont typeface="Wingdings" pitchFamily="2" charset="2"/>
              <a:buNone/>
              <a:defRPr/>
            </a:pPr>
            <a:r>
              <a:rPr lang="zh-CN" altLang="zh-CN"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3</a:t>
            </a:r>
            <a:r>
              <a:rPr lang="zh-CN" altLang="zh-CN" b="1" dirty="0">
                <a:solidFill>
                  <a:srgbClr val="FF0000"/>
                </a:solidFill>
                <a:ea typeface="宋体" panose="02010600030101010101" pitchFamily="2" charset="-122"/>
              </a:rPr>
              <a:t>）加工</a:t>
            </a:r>
            <a:r>
              <a:rPr lang="en-US" altLang="zh-CN" b="1" dirty="0">
                <a:solidFill>
                  <a:srgbClr val="FF0000"/>
                </a:solidFill>
                <a:ea typeface="宋体" panose="02010600030101010101" pitchFamily="2" charset="-122"/>
              </a:rPr>
              <a:t>/</a:t>
            </a:r>
            <a:r>
              <a:rPr lang="zh-CN" altLang="zh-CN" b="1" dirty="0">
                <a:solidFill>
                  <a:srgbClr val="FF0000"/>
                </a:solidFill>
                <a:ea typeface="宋体" panose="02010600030101010101" pitchFamily="2" charset="-122"/>
              </a:rPr>
              <a:t>延期</a:t>
            </a:r>
            <a:r>
              <a:rPr lang="en-US" altLang="zh-CN" b="1" dirty="0">
                <a:solidFill>
                  <a:srgbClr val="FF0000"/>
                </a:solidFill>
                <a:ea typeface="宋体" panose="02010600030101010101" pitchFamily="2" charset="-122"/>
              </a:rPr>
              <a:t>   </a:t>
            </a:r>
            <a:r>
              <a:rPr lang="zh-CN" altLang="zh-CN" b="1" dirty="0">
                <a:solidFill>
                  <a:srgbClr val="000000"/>
                </a:solidFill>
                <a:ea typeface="宋体" panose="02010600030101010101" pitchFamily="2" charset="-122"/>
              </a:rPr>
              <a:t>仓库还可以</a:t>
            </a:r>
            <a:r>
              <a:rPr lang="zh-CN" altLang="en-US" b="1" dirty="0">
                <a:solidFill>
                  <a:srgbClr val="000000"/>
                </a:solidFill>
                <a:ea typeface="宋体" panose="02010600030101010101" pitchFamily="2" charset="-122"/>
              </a:rPr>
              <a:t>通过承担加工或参与少量的制造活动，被用来延期或延迟生产。具有包装能力或加标签能力的仓库可以把产品的最后一道生产一直推迟到该产品的需求时为止。例如，蔬菜就可以在制造商处加工，制成罐头“上光”。上光是指还没有贴上标签的罐头产品，但它可以利用上光贴上私人标签。因此上光意味着该产品还没被指定用于具体的顾客，或包装配置还在制造商的工厂里。一旦按到具体的顾客订单，仓库就能够给产品加上标签，完成最后一道加工，并最后敲定包装。加工</a:t>
            </a:r>
            <a:r>
              <a:rPr lang="en-US" altLang="zh-CN" b="1" dirty="0">
                <a:solidFill>
                  <a:srgbClr val="000000"/>
                </a:solidFill>
                <a:ea typeface="宋体" panose="02010600030101010101" pitchFamily="2" charset="-122"/>
              </a:rPr>
              <a:t>/</a:t>
            </a:r>
            <a:r>
              <a:rPr lang="zh-CN" altLang="en-US" b="1" dirty="0">
                <a:solidFill>
                  <a:srgbClr val="000000"/>
                </a:solidFill>
                <a:ea typeface="宋体" panose="02010600030101010101" pitchFamily="2" charset="-122"/>
              </a:rPr>
              <a:t>延期提供了两个基本经济利益：第一，风险最小化，因为最后的包装要等到敲定具体的订购标签和收到包装材料时才完成；第二，通过对基本产品使用各种标签和包装配置，可以降低存货水平。</a:t>
            </a:r>
            <a:endParaRPr lang="en-US" altLang="zh-CN" b="1" dirty="0">
              <a:solidFill>
                <a:srgbClr val="000000"/>
              </a:solidFill>
              <a:ea typeface="宋体" panose="02010600030101010101" pitchFamily="2" charset="-122"/>
            </a:endParaRPr>
          </a:p>
          <a:p>
            <a:pPr>
              <a:buFont typeface="Wingdings" pitchFamily="2" charset="2"/>
              <a:buNone/>
              <a:defRPr/>
            </a:pPr>
            <a:endParaRPr lang="zh-CN" altLang="en-US" b="1" dirty="0">
              <a:solidFill>
                <a:srgbClr val="000000"/>
              </a:solidFill>
              <a:ea typeface="宋体" panose="02010600030101010101" pitchFamily="2" charset="-122"/>
            </a:endParaRPr>
          </a:p>
        </p:txBody>
      </p:sp>
      <p:sp>
        <p:nvSpPr>
          <p:cNvPr id="111619" name="灯片编号占位符 1"/>
          <p:cNvSpPr>
            <a:spLocks noGrp="1" noChangeArrowheads="1"/>
          </p:cNvSpPr>
          <p:nvPr>
            <p:ph type="sldNum" sz="quarter" idx="12"/>
          </p:nvPr>
        </p:nvSpPr>
        <p:spPr>
          <a:noFill/>
        </p:spPr>
        <p:txBody>
          <a:bodyPr/>
          <a:lstStyle/>
          <a:p>
            <a:fld id="{7915CB52-0C2B-4F39-A841-12CE630F5C50}" type="slidenum">
              <a:rPr lang="en-US" altLang="zh-CN"/>
              <a:pPr/>
              <a:t>96</a:t>
            </a:fld>
            <a:endParaRPr lang="zh-CN" altLang="en-US"/>
          </a:p>
        </p:txBody>
      </p:sp>
      <p:sp>
        <p:nvSpPr>
          <p:cNvPr id="111620"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7.4.2</a:t>
            </a:r>
            <a:r>
              <a:rPr lang="zh-CN" altLang="zh-CN" smtClean="0">
                <a:ea typeface="宋体" pitchFamily="2" charset="-122"/>
              </a:rPr>
              <a:t>电子商务物流</a:t>
            </a:r>
            <a:r>
              <a:rPr lang="zh-CN" altLang="en-US" smtClean="0">
                <a:ea typeface="宋体" pitchFamily="2" charset="-122"/>
              </a:rPr>
              <a:t>仓储</a:t>
            </a:r>
            <a:endParaRPr lang="zh-CN" altLang="zh-CN" smtClean="0">
              <a:ea typeface="宋体" pitchFamily="2" charset="-122"/>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304800" y="1371600"/>
            <a:ext cx="8515350" cy="5181600"/>
          </a:xfrm>
        </p:spPr>
        <p:txBody>
          <a:bodyPr/>
          <a:lstStyle/>
          <a:p>
            <a:pPr>
              <a:buFont typeface="Wingdings" pitchFamily="2" charset="2"/>
              <a:buNone/>
              <a:defRPr/>
            </a:pPr>
            <a:r>
              <a:rPr lang="en-US" altLang="zh-CN" b="1" dirty="0">
                <a:solidFill>
                  <a:srgbClr val="000000"/>
                </a:solidFill>
                <a:ea typeface="宋体" panose="02010600030101010101" pitchFamily="2" charset="-122"/>
              </a:rPr>
              <a:t> </a:t>
            </a:r>
            <a:r>
              <a:rPr lang="en-US" altLang="zh-CN" b="1" dirty="0">
                <a:solidFill>
                  <a:srgbClr val="0066FF"/>
                </a:solidFill>
                <a:ea typeface="宋体" panose="02010600030101010101" pitchFamily="2" charset="-122"/>
              </a:rPr>
              <a:t>2</a:t>
            </a:r>
            <a:r>
              <a:rPr lang="zh-CN" altLang="zh-CN" b="1" dirty="0">
                <a:solidFill>
                  <a:srgbClr val="0066FF"/>
                </a:solidFill>
                <a:ea typeface="宋体" panose="02010600030101010101" pitchFamily="2" charset="-122"/>
              </a:rPr>
              <a:t>）电子商务物流仓储的主要功能</a:t>
            </a:r>
          </a:p>
          <a:p>
            <a:pPr marL="0" indent="540000" algn="just">
              <a:buFont typeface="Wingdings" pitchFamily="2" charset="2"/>
              <a:buNone/>
              <a:defRPr/>
            </a:pPr>
            <a:r>
              <a:rPr lang="zh-CN" altLang="en-US" b="1" dirty="0">
                <a:solidFill>
                  <a:srgbClr val="FF0000"/>
                </a:solidFill>
                <a:ea typeface="宋体" panose="02010600030101010101" pitchFamily="2" charset="-122"/>
              </a:rPr>
              <a:t>（</a:t>
            </a:r>
            <a:r>
              <a:rPr lang="en-US" altLang="zh-CN" b="1" dirty="0">
                <a:solidFill>
                  <a:srgbClr val="FF0000"/>
                </a:solidFill>
                <a:ea typeface="宋体" panose="02010600030101010101" pitchFamily="2" charset="-122"/>
              </a:rPr>
              <a:t>4</a:t>
            </a:r>
            <a:r>
              <a:rPr lang="zh-CN" altLang="en-US" b="1" dirty="0">
                <a:solidFill>
                  <a:srgbClr val="FF0000"/>
                </a:solidFill>
                <a:ea typeface="宋体" panose="02010600030101010101" pitchFamily="2" charset="-122"/>
              </a:rPr>
              <a:t>）仓库堆存   </a:t>
            </a:r>
            <a:r>
              <a:rPr lang="zh-CN" altLang="en-US" b="1" dirty="0">
                <a:solidFill>
                  <a:srgbClr val="000000"/>
                </a:solidFill>
                <a:ea typeface="宋体" panose="02010600030101010101" pitchFamily="2" charset="-122"/>
              </a:rPr>
              <a:t>这种仓储服务的直接经济利益从属于这样一个事实，即对于所选择的业务来说储存是至关重要的。例如，草坪家具和玩具是全年生产的，但主要是在非常短的一段市场营销期内销售的。与此相反，农产品是在特定的时间内收获的、但随后的消费则是在全年进行的。这两种情况都需要仓库的堆存来支持市场营销活动。堆存提供了存货缓冲，使生产活动在受到材料来源和顾客需求的限制条件下提高效率。</a:t>
            </a:r>
          </a:p>
          <a:p>
            <a:pPr>
              <a:buFont typeface="Wingdings" pitchFamily="2" charset="2"/>
              <a:buNone/>
              <a:defRPr/>
            </a:pPr>
            <a:endParaRPr lang="zh-CN" altLang="en-US" b="1" dirty="0">
              <a:solidFill>
                <a:srgbClr val="000000"/>
              </a:solidFill>
              <a:ea typeface="宋体" panose="02010600030101010101" pitchFamily="2" charset="-122"/>
            </a:endParaRPr>
          </a:p>
        </p:txBody>
      </p:sp>
      <p:sp>
        <p:nvSpPr>
          <p:cNvPr id="112643" name="灯片编号占位符 1"/>
          <p:cNvSpPr>
            <a:spLocks noGrp="1" noChangeArrowheads="1"/>
          </p:cNvSpPr>
          <p:nvPr>
            <p:ph type="sldNum" sz="quarter" idx="12"/>
          </p:nvPr>
        </p:nvSpPr>
        <p:spPr>
          <a:noFill/>
        </p:spPr>
        <p:txBody>
          <a:bodyPr/>
          <a:lstStyle/>
          <a:p>
            <a:fld id="{764689C4-B078-4ECD-96EB-90BB2C74FFDB}" type="slidenum">
              <a:rPr lang="en-US" altLang="zh-CN"/>
              <a:pPr/>
              <a:t>97</a:t>
            </a:fld>
            <a:endParaRPr lang="zh-CN" altLang="en-US"/>
          </a:p>
        </p:txBody>
      </p:sp>
      <p:sp>
        <p:nvSpPr>
          <p:cNvPr id="112644"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7.4.2</a:t>
            </a:r>
            <a:r>
              <a:rPr lang="zh-CN" altLang="zh-CN" smtClean="0">
                <a:ea typeface="宋体" pitchFamily="2" charset="-122"/>
              </a:rPr>
              <a:t>电子商务物流</a:t>
            </a:r>
            <a:r>
              <a:rPr lang="zh-CN" altLang="en-US" smtClean="0">
                <a:ea typeface="宋体" pitchFamily="2" charset="-122"/>
              </a:rPr>
              <a:t>仓储</a:t>
            </a:r>
            <a:endParaRPr lang="zh-CN" altLang="zh-CN" smtClean="0">
              <a:ea typeface="宋体" pitchFamily="2"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p:txBody>
          <a:bodyPr/>
          <a:lstStyle/>
          <a:p>
            <a:pPr>
              <a:buFont typeface="Wingdings" pitchFamily="2" charset="2"/>
              <a:buNone/>
            </a:pPr>
            <a:r>
              <a:rPr lang="en-US" altLang="zh-CN" b="1" smtClean="0">
                <a:solidFill>
                  <a:srgbClr val="0066FF"/>
                </a:solidFill>
                <a:ea typeface="宋体" pitchFamily="2" charset="-122"/>
              </a:rPr>
              <a:t>3</a:t>
            </a:r>
            <a:r>
              <a:rPr lang="zh-CN" altLang="zh-CN" b="1" smtClean="0">
                <a:solidFill>
                  <a:srgbClr val="0066FF"/>
                </a:solidFill>
                <a:ea typeface="宋体" pitchFamily="2" charset="-122"/>
              </a:rPr>
              <a:t>）电子商务物流仓储的发展趋势</a:t>
            </a: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1</a:t>
            </a:r>
            <a:r>
              <a:rPr lang="zh-CN" altLang="zh-CN" b="1" smtClean="0">
                <a:solidFill>
                  <a:srgbClr val="FF0000"/>
                </a:solidFill>
                <a:ea typeface="宋体" pitchFamily="2" charset="-122"/>
              </a:rPr>
              <a:t>）传统仓库向现代物流中心转变</a:t>
            </a:r>
            <a:r>
              <a:rPr lang="en-US" altLang="zh-CN" b="1" smtClean="0">
                <a:solidFill>
                  <a:srgbClr val="FF0000"/>
                </a:solidFill>
                <a:ea typeface="宋体" pitchFamily="2" charset="-122"/>
              </a:rPr>
              <a:t>   </a:t>
            </a:r>
            <a:endParaRPr lang="zh-CN" altLang="zh-CN" b="1" smtClean="0">
              <a:solidFill>
                <a:srgbClr val="000000"/>
              </a:solidFill>
              <a:ea typeface="宋体" pitchFamily="2" charset="-122"/>
            </a:endParaRP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2</a:t>
            </a:r>
            <a:r>
              <a:rPr lang="zh-CN" altLang="zh-CN" b="1" smtClean="0">
                <a:solidFill>
                  <a:srgbClr val="FF0000"/>
                </a:solidFill>
                <a:ea typeface="宋体" pitchFamily="2" charset="-122"/>
              </a:rPr>
              <a:t>）仓储业将受到国内国际经济的影响</a:t>
            </a: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3</a:t>
            </a:r>
            <a:r>
              <a:rPr lang="zh-CN" altLang="zh-CN" b="1" smtClean="0">
                <a:solidFill>
                  <a:srgbClr val="FF0000"/>
                </a:solidFill>
                <a:ea typeface="宋体" pitchFamily="2" charset="-122"/>
              </a:rPr>
              <a:t>）</a:t>
            </a:r>
            <a:r>
              <a:rPr lang="zh-CN" altLang="en-US" b="1" smtClean="0">
                <a:solidFill>
                  <a:srgbClr val="FF0000"/>
                </a:solidFill>
                <a:ea typeface="宋体" pitchFamily="2" charset="-122"/>
              </a:rPr>
              <a:t>普通库房供大于求不可避免</a:t>
            </a:r>
            <a:endParaRPr lang="en-US" altLang="zh-CN" b="1" smtClean="0">
              <a:solidFill>
                <a:srgbClr val="FF0000"/>
              </a:solidFill>
              <a:ea typeface="宋体" pitchFamily="2" charset="-122"/>
            </a:endParaRP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4</a:t>
            </a:r>
            <a:r>
              <a:rPr lang="zh-CN" altLang="zh-CN" b="1" smtClean="0">
                <a:solidFill>
                  <a:srgbClr val="FF0000"/>
                </a:solidFill>
                <a:ea typeface="宋体" pitchFamily="2" charset="-122"/>
              </a:rPr>
              <a:t>）</a:t>
            </a:r>
            <a:r>
              <a:rPr lang="zh-CN" altLang="en-US" b="1" smtClean="0">
                <a:solidFill>
                  <a:srgbClr val="FF0000"/>
                </a:solidFill>
                <a:ea typeface="宋体" pitchFamily="2" charset="-122"/>
              </a:rPr>
              <a:t>仓储业务综合化、精细化</a:t>
            </a:r>
            <a:endParaRPr lang="en-US" altLang="zh-CN" b="1" smtClean="0">
              <a:solidFill>
                <a:srgbClr val="FF0000"/>
              </a:solidFill>
              <a:ea typeface="宋体" pitchFamily="2" charset="-122"/>
            </a:endParaRPr>
          </a:p>
          <a:p>
            <a:pPr>
              <a:spcBef>
                <a:spcPts val="2400"/>
              </a:spcBef>
              <a:buFont typeface="Wingdings" pitchFamily="2" charset="2"/>
              <a:buNone/>
            </a:pPr>
            <a:r>
              <a:rPr lang="zh-CN" altLang="zh-CN" b="1" smtClean="0">
                <a:solidFill>
                  <a:srgbClr val="FF0000"/>
                </a:solidFill>
                <a:ea typeface="宋体" pitchFamily="2" charset="-122"/>
              </a:rPr>
              <a:t>（</a:t>
            </a:r>
            <a:r>
              <a:rPr lang="en-US" altLang="zh-CN" b="1" smtClean="0">
                <a:solidFill>
                  <a:srgbClr val="FF0000"/>
                </a:solidFill>
                <a:ea typeface="宋体" pitchFamily="2" charset="-122"/>
              </a:rPr>
              <a:t>5</a:t>
            </a:r>
            <a:r>
              <a:rPr lang="zh-CN" altLang="zh-CN" b="1" smtClean="0">
                <a:solidFill>
                  <a:srgbClr val="FF0000"/>
                </a:solidFill>
                <a:ea typeface="宋体" pitchFamily="2" charset="-122"/>
              </a:rPr>
              <a:t>）</a:t>
            </a:r>
            <a:r>
              <a:rPr lang="zh-CN" altLang="en-US" b="1" smtClean="0">
                <a:solidFill>
                  <a:srgbClr val="FF0000"/>
                </a:solidFill>
                <a:ea typeface="宋体" pitchFamily="2" charset="-122"/>
              </a:rPr>
              <a:t>海外仓将成为电商时代物流业发展的必然趋势</a:t>
            </a:r>
            <a:endParaRPr lang="zh-CN" altLang="en-US" smtClean="0">
              <a:ea typeface="宋体" pitchFamily="2" charset="-122"/>
            </a:endParaRPr>
          </a:p>
        </p:txBody>
      </p:sp>
      <p:sp>
        <p:nvSpPr>
          <p:cNvPr id="113667" name="灯片编号占位符 1"/>
          <p:cNvSpPr>
            <a:spLocks noGrp="1" noChangeArrowheads="1"/>
          </p:cNvSpPr>
          <p:nvPr>
            <p:ph type="sldNum" sz="quarter" idx="12"/>
          </p:nvPr>
        </p:nvSpPr>
        <p:spPr>
          <a:noFill/>
        </p:spPr>
        <p:txBody>
          <a:bodyPr/>
          <a:lstStyle/>
          <a:p>
            <a:fld id="{082FA6F8-0226-4991-9C5C-153A629BBD07}" type="slidenum">
              <a:rPr lang="en-US" altLang="zh-CN"/>
              <a:pPr/>
              <a:t>98</a:t>
            </a:fld>
            <a:endParaRPr lang="zh-CN" altLang="en-US"/>
          </a:p>
        </p:txBody>
      </p:sp>
      <p:sp>
        <p:nvSpPr>
          <p:cNvPr id="113668" name="Rectangle 2"/>
          <p:cNvSpPr>
            <a:spLocks noGrp="1" noChangeArrowheads="1"/>
          </p:cNvSpPr>
          <p:nvPr>
            <p:ph type="title"/>
          </p:nvPr>
        </p:nvSpPr>
        <p:spPr>
          <a:xfrm>
            <a:off x="2971800" y="231775"/>
            <a:ext cx="5334000" cy="603250"/>
          </a:xfrm>
        </p:spPr>
        <p:txBody>
          <a:bodyPr/>
          <a:lstStyle/>
          <a:p>
            <a:r>
              <a:rPr lang="en-US" altLang="zh-CN" smtClean="0">
                <a:ea typeface="宋体" pitchFamily="2" charset="-122"/>
              </a:rPr>
              <a:t>7.4.2</a:t>
            </a:r>
            <a:r>
              <a:rPr lang="zh-CN" altLang="zh-CN" smtClean="0">
                <a:ea typeface="宋体" pitchFamily="2" charset="-122"/>
              </a:rPr>
              <a:t>电子商务物流</a:t>
            </a:r>
            <a:r>
              <a:rPr lang="zh-CN" altLang="en-US" smtClean="0">
                <a:ea typeface="宋体" pitchFamily="2" charset="-122"/>
              </a:rPr>
              <a:t>仓储</a:t>
            </a:r>
            <a:endParaRPr lang="zh-CN" altLang="zh-CN" smtClean="0">
              <a:ea typeface="宋体" pitchFamily="2" charset="-122"/>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971800" y="231775"/>
            <a:ext cx="5638800" cy="603250"/>
          </a:xfrm>
        </p:spPr>
        <p:txBody>
          <a:bodyPr/>
          <a:lstStyle/>
          <a:p>
            <a:r>
              <a:rPr lang="en-US" altLang="zh-CN" smtClean="0">
                <a:ea typeface="宋体" pitchFamily="2" charset="-122"/>
              </a:rPr>
              <a:t>7.4.3</a:t>
            </a:r>
            <a:r>
              <a:rPr lang="zh-CN" altLang="zh-CN" smtClean="0">
                <a:ea typeface="宋体" pitchFamily="2" charset="-122"/>
              </a:rPr>
              <a:t>电子商务物流冷链保鲜</a:t>
            </a:r>
          </a:p>
        </p:txBody>
      </p:sp>
      <p:sp>
        <p:nvSpPr>
          <p:cNvPr id="115715" name="Rectangle 3"/>
          <p:cNvSpPr>
            <a:spLocks noGrp="1" noChangeArrowheads="1"/>
          </p:cNvSpPr>
          <p:nvPr>
            <p:ph type="body" idx="1"/>
          </p:nvPr>
        </p:nvSpPr>
        <p:spPr/>
        <p:txBody>
          <a:bodyPr/>
          <a:lstStyle/>
          <a:p>
            <a:pPr marL="0" indent="720000" algn="just">
              <a:spcBef>
                <a:spcPts val="1200"/>
              </a:spcBef>
              <a:buFont typeface="Wingdings" pitchFamily="2" charset="2"/>
              <a:buNone/>
              <a:defRPr/>
            </a:pPr>
            <a:r>
              <a:rPr lang="zh-CN" altLang="zh-CN" b="1" dirty="0">
                <a:solidFill>
                  <a:srgbClr val="FF0000"/>
                </a:solidFill>
                <a:ea typeface="宋体" panose="02010600030101010101" pitchFamily="2" charset="-122"/>
              </a:rPr>
              <a:t>保鲜</a:t>
            </a:r>
            <a:r>
              <a:rPr lang="zh-CN" altLang="zh-CN" b="1" dirty="0">
                <a:solidFill>
                  <a:srgbClr val="000000"/>
                </a:solidFill>
                <a:ea typeface="宋体" panose="02010600030101010101" pitchFamily="2" charset="-122"/>
              </a:rPr>
              <a:t>意为</a:t>
            </a:r>
            <a:r>
              <a:rPr lang="zh-CN" altLang="en-US" b="1" dirty="0">
                <a:solidFill>
                  <a:srgbClr val="000000"/>
                </a:solidFill>
                <a:ea typeface="宋体" panose="02010600030101010101" pitchFamily="2" charset="-122"/>
              </a:rPr>
              <a:t>保持新鲜，包括贮藏、运输和销售等保鲜，通常意义的保鲜指的是蔬菜和水果的贮藏保鲜。随着生鲜电商产业的兴起，冷链物流业得到了高速发展。越来越多的冷链物流企业开始尝试在物流保鲜领域布局，通过冷链物流快捷、安全的将产品传递给消费者，增强用户体验</a:t>
            </a:r>
            <a:r>
              <a:rPr lang="zh-CN" altLang="zh-CN" b="1" dirty="0">
                <a:solidFill>
                  <a:srgbClr val="000000"/>
                </a:solidFill>
                <a:ea typeface="宋体" panose="02010600030101010101" pitchFamily="2" charset="-122"/>
              </a:rPr>
              <a:t>。</a:t>
            </a:r>
          </a:p>
          <a:p>
            <a:pPr marL="0" indent="720000" algn="just">
              <a:spcBef>
                <a:spcPts val="1200"/>
              </a:spcBef>
              <a:buFont typeface="Wingdings" pitchFamily="2" charset="2"/>
              <a:buNone/>
              <a:defRPr/>
            </a:pPr>
            <a:r>
              <a:rPr lang="zh-CN" altLang="zh-CN" b="1" dirty="0">
                <a:solidFill>
                  <a:srgbClr val="FF0000"/>
                </a:solidFill>
                <a:ea typeface="宋体" panose="02010600030101010101" pitchFamily="2" charset="-122"/>
              </a:rPr>
              <a:t>冷链</a:t>
            </a:r>
            <a:r>
              <a:rPr lang="zh-CN" altLang="zh-CN" b="1" dirty="0">
                <a:solidFill>
                  <a:srgbClr val="000000"/>
                </a:solidFill>
                <a:ea typeface="宋体" panose="02010600030101010101" pitchFamily="2" charset="-122"/>
              </a:rPr>
              <a:t>（</a:t>
            </a:r>
            <a:r>
              <a:rPr lang="en-US" altLang="zh-CN" b="1" dirty="0">
                <a:solidFill>
                  <a:srgbClr val="000000"/>
                </a:solidFill>
                <a:ea typeface="宋体" panose="02010600030101010101" pitchFamily="2" charset="-122"/>
              </a:rPr>
              <a:t>cold chain</a:t>
            </a:r>
            <a:r>
              <a:rPr lang="zh-CN" altLang="zh-CN" b="1" dirty="0">
                <a:solidFill>
                  <a:srgbClr val="000000"/>
                </a:solidFill>
                <a:ea typeface="宋体" panose="02010600030101010101" pitchFamily="2" charset="-122"/>
              </a:rPr>
              <a:t>）定义：</a:t>
            </a:r>
            <a:r>
              <a:rPr lang="zh-CN" altLang="en-US" b="1" dirty="0">
                <a:solidFill>
                  <a:srgbClr val="000000"/>
                </a:solidFill>
                <a:ea typeface="宋体" panose="02010600030101010101" pitchFamily="2" charset="-122"/>
              </a:rPr>
              <a:t>为保持新鲜食品及冷冻食品等的品质，使其在从生产到消费的过程中，始终处于低温状态的配有专门设备设施的物流网络</a:t>
            </a:r>
            <a:r>
              <a:rPr lang="zh-CN" altLang="zh-CN" b="1" dirty="0">
                <a:solidFill>
                  <a:srgbClr val="000000"/>
                </a:solidFill>
                <a:ea typeface="宋体" panose="02010600030101010101" pitchFamily="2" charset="-122"/>
              </a:rPr>
              <a:t>。</a:t>
            </a:r>
          </a:p>
          <a:p>
            <a:pPr algn="just">
              <a:buFont typeface="Wingdings" pitchFamily="2" charset="2"/>
              <a:buNone/>
              <a:defRPr/>
            </a:pPr>
            <a:endParaRPr lang="zh-CN" altLang="en-US" dirty="0">
              <a:ea typeface="宋体" panose="02010600030101010101" pitchFamily="2" charset="-122"/>
            </a:endParaRPr>
          </a:p>
        </p:txBody>
      </p:sp>
      <p:sp>
        <p:nvSpPr>
          <p:cNvPr id="118788" name="灯片编号占位符 1"/>
          <p:cNvSpPr>
            <a:spLocks noGrp="1" noChangeArrowheads="1"/>
          </p:cNvSpPr>
          <p:nvPr>
            <p:ph type="sldNum" sz="quarter" idx="12"/>
          </p:nvPr>
        </p:nvSpPr>
        <p:spPr>
          <a:noFill/>
        </p:spPr>
        <p:txBody>
          <a:bodyPr/>
          <a:lstStyle/>
          <a:p>
            <a:fld id="{5BDC2316-1E89-4FD1-A217-B47BF4508953}" type="slidenum">
              <a:rPr lang="en-US" altLang="zh-CN"/>
              <a:pPr/>
              <a:t>99</a:t>
            </a:fld>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1" i="0" u="none" strike="noStrike" cap="none" normalizeH="0" baseline="0" smtClean="0">
            <a:ln>
              <a:noFill/>
            </a:ln>
            <a:solidFill>
              <a:srgbClr val="000000"/>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sz="2400" b="1" i="0" u="none" strike="noStrike" cap="none" normalizeH="0" baseline="0" smtClean="0">
            <a:ln>
              <a:noFill/>
            </a:ln>
            <a:solidFill>
              <a:srgbClr val="000000"/>
            </a:solidFill>
            <a:effectLst/>
            <a:latin typeface="Arial" pitchFamily="34" charset="0"/>
            <a:ea typeface="宋体" pitchFamily="2" charset="-122"/>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orldwide">
  <a:themeElements>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1_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1_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1_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2560</TotalTime>
  <Pages>0</Pages>
  <Words>12997</Words>
  <Characters>0</Characters>
  <Application>Microsoft Office PowerPoint</Application>
  <DocSecurity>0</DocSecurity>
  <PresentationFormat>全屏显示(4:3)</PresentationFormat>
  <Lines>0</Lines>
  <Paragraphs>639</Paragraphs>
  <Slides>106</Slides>
  <Notes>1</Notes>
  <HiddenSlides>0</HiddenSlides>
  <MMClips>0</MMClips>
  <ScaleCrop>false</ScaleCrop>
  <HeadingPairs>
    <vt:vector size="4" baseType="variant">
      <vt:variant>
        <vt:lpstr>主题</vt:lpstr>
      </vt:variant>
      <vt:variant>
        <vt:i4>2</vt:i4>
      </vt:variant>
      <vt:variant>
        <vt:lpstr>幻灯片标题</vt:lpstr>
      </vt:variant>
      <vt:variant>
        <vt:i4>106</vt:i4>
      </vt:variant>
    </vt:vector>
  </HeadingPairs>
  <TitlesOfParts>
    <vt:vector size="108" baseType="lpstr">
      <vt:lpstr>Worldwide</vt:lpstr>
      <vt:lpstr>2_Worldwide</vt:lpstr>
      <vt:lpstr>第七章 电子商务物流管理</vt:lpstr>
      <vt:lpstr>内容概要</vt:lpstr>
      <vt:lpstr>幻灯片 3</vt:lpstr>
      <vt:lpstr>7.1电子商务物流概述 </vt:lpstr>
      <vt:lpstr>7.1.1 电子商务物流发展现状</vt:lpstr>
      <vt:lpstr>7.1.2 电子商务物流概念和内容 </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7.2 电子商务物流管理模式</vt:lpstr>
      <vt:lpstr>幻灯片 24</vt:lpstr>
      <vt:lpstr>7.2.1 自营物流模式</vt:lpstr>
      <vt:lpstr>7.2.1 自营物流模式</vt:lpstr>
      <vt:lpstr>幻灯片 27</vt:lpstr>
      <vt:lpstr>幻灯片 28</vt:lpstr>
      <vt:lpstr>幻灯片 29</vt:lpstr>
      <vt:lpstr>幻灯片 30</vt:lpstr>
      <vt:lpstr>7.2.2 第三方物流模式</vt:lpstr>
      <vt:lpstr>7.2.2 第三方物流模式</vt:lpstr>
      <vt:lpstr>7.2.2 第三方物流模式</vt:lpstr>
      <vt:lpstr>7.2.2 第三方物流模式</vt:lpstr>
      <vt:lpstr>7.2.2 第三方物流模式</vt:lpstr>
      <vt:lpstr>7.2.2 第三方物流模式</vt:lpstr>
      <vt:lpstr>7.2.2 第三方物流模式</vt:lpstr>
      <vt:lpstr>7.2.3 第四方物流模式</vt:lpstr>
      <vt:lpstr>幻灯片 39</vt:lpstr>
      <vt:lpstr>幻灯片 40</vt:lpstr>
      <vt:lpstr>幻灯片 41</vt:lpstr>
      <vt:lpstr>幻灯片 42</vt:lpstr>
      <vt:lpstr>7.2.4 物流联盟模式</vt:lpstr>
      <vt:lpstr>幻灯片 44</vt:lpstr>
      <vt:lpstr>幻灯片 45</vt:lpstr>
      <vt:lpstr>7.3电子商务物流配送管理</vt:lpstr>
      <vt:lpstr>7.3.1电子商务订单履行</vt:lpstr>
      <vt:lpstr>7.3.1电子商务订单履行</vt:lpstr>
      <vt:lpstr>7.3.1电子商务订单履行</vt:lpstr>
      <vt:lpstr>7.3.2电子商务配送流程</vt:lpstr>
      <vt:lpstr>7.3.2电子商务配送流程</vt:lpstr>
      <vt:lpstr>7.3.2电子商务配送流程</vt:lpstr>
      <vt:lpstr>7.3.2电子商务配送流程</vt:lpstr>
      <vt:lpstr>7.3.2电子商务配送流程</vt:lpstr>
      <vt:lpstr>7.3.2电子商务配送流程</vt:lpstr>
      <vt:lpstr>7.3.2电子商务配送流程</vt:lpstr>
      <vt:lpstr>7.3.2电子商务配送流程</vt:lpstr>
      <vt:lpstr>7.3.2电子商务配送流程</vt:lpstr>
      <vt:lpstr>7.3.2电子商务配送流程</vt:lpstr>
      <vt:lpstr>7.3.2电子商务配送流程</vt:lpstr>
      <vt:lpstr>7.3.2电子商务配送流程</vt:lpstr>
      <vt:lpstr>7.3.3物流配送中心管理</vt:lpstr>
      <vt:lpstr>7.3.3物流配送中心管理</vt:lpstr>
      <vt:lpstr>7.3.3物流配送中心管理</vt:lpstr>
      <vt:lpstr>7.3.3物流配送中心管理</vt:lpstr>
      <vt:lpstr>7.3.3物流配送中心管理</vt:lpstr>
      <vt:lpstr>7.3.3物流配送中心管理</vt:lpstr>
      <vt:lpstr>7.3.3物流配送中心管理</vt:lpstr>
      <vt:lpstr>7.3.3物流配送中心管理</vt:lpstr>
      <vt:lpstr>7.3.3物流配送中心管理</vt:lpstr>
      <vt:lpstr>7.3.3物流配送中心管理</vt:lpstr>
      <vt:lpstr>7.3.4电子商务物流配送质量的评价</vt:lpstr>
      <vt:lpstr>7.3.4电子商务物流配送质量的评价</vt:lpstr>
      <vt:lpstr>7.3.4电子商务物流配送质量的评价</vt:lpstr>
      <vt:lpstr>7.3.4电子商务物流配送质量的评价</vt:lpstr>
      <vt:lpstr>7.3.4电子商务物流配送质量的评价</vt:lpstr>
      <vt:lpstr>7.3.4电子商务物流配送质量的评价</vt:lpstr>
      <vt:lpstr>7.3.4电子商务物流配送质量的评价</vt:lpstr>
      <vt:lpstr>7.4电子商务物流包装、仓储、冷链保鲜</vt:lpstr>
      <vt:lpstr>7.4.1电子商务物流包装</vt:lpstr>
      <vt:lpstr>7.4.1电子商务物流包装</vt:lpstr>
      <vt:lpstr>7.4.1电子商务物流包装</vt:lpstr>
      <vt:lpstr>7.4.1电子商务物流包装</vt:lpstr>
      <vt:lpstr>7.4.1电子商务物流包装</vt:lpstr>
      <vt:lpstr>7.4.1电子商务物流包装</vt:lpstr>
      <vt:lpstr>7.4.1电子商务物流包装</vt:lpstr>
      <vt:lpstr>7.4.1电子商务物流包装</vt:lpstr>
      <vt:lpstr>7.4.1电子商务物流包装</vt:lpstr>
      <vt:lpstr>7.4.1电子商务物流包装</vt:lpstr>
      <vt:lpstr>7.4.1电子商务物流包装</vt:lpstr>
      <vt:lpstr>7.4.1电子商务物流包装</vt:lpstr>
      <vt:lpstr>7.4.2电子商务物流仓储</vt:lpstr>
      <vt:lpstr>7.4.2电子商务物流仓储</vt:lpstr>
      <vt:lpstr>7.4.2电子商务物流仓储</vt:lpstr>
      <vt:lpstr>7.4.2电子商务物流仓储</vt:lpstr>
      <vt:lpstr>7.4.2电子商务物流仓储</vt:lpstr>
      <vt:lpstr>7.4.2电子商务物流仓储</vt:lpstr>
      <vt:lpstr>7.4.2电子商务物流仓储</vt:lpstr>
      <vt:lpstr>7.4.3电子商务物流冷链保鲜</vt:lpstr>
      <vt:lpstr>7.4.3电子商务物流冷链保鲜</vt:lpstr>
      <vt:lpstr>7.4.3电子商务物流冷链保鲜</vt:lpstr>
      <vt:lpstr>7.4.3电子商务物流冷链保鲜</vt:lpstr>
      <vt:lpstr>7.4.3电子商务物流冷链保鲜</vt:lpstr>
      <vt:lpstr>7.4.3电子商务物流冷链保鲜</vt:lpstr>
      <vt:lpstr>7.4.3电子商务物流冷链保鲜</vt:lpstr>
      <vt:lpstr>谢谢聆听！</vt:lpstr>
    </vt:vector>
  </TitlesOfParts>
  <Company>GuildDesign Inc.</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周</cp:lastModifiedBy>
  <cp:revision>389</cp:revision>
  <dcterms:created xsi:type="dcterms:W3CDTF">2004-07-21T02:43:03Z</dcterms:created>
  <dcterms:modified xsi:type="dcterms:W3CDTF">2022-08-09T14:24:21Z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2052-9.1.0.4985</vt:lpwstr>
  </property>
</Properties>
</file>